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3"/>
  </p:notes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9" r:id="rId19"/>
    <p:sldId id="329" r:id="rId20"/>
    <p:sldId id="276" r:id="rId21"/>
    <p:sldId id="318" r:id="rId22"/>
    <p:sldId id="278" r:id="rId23"/>
    <p:sldId id="280" r:id="rId24"/>
    <p:sldId id="281" r:id="rId25"/>
    <p:sldId id="283" r:id="rId26"/>
    <p:sldId id="284" r:id="rId27"/>
    <p:sldId id="319" r:id="rId28"/>
    <p:sldId id="285" r:id="rId29"/>
    <p:sldId id="286" r:id="rId30"/>
    <p:sldId id="287" r:id="rId31"/>
    <p:sldId id="288" r:id="rId32"/>
    <p:sldId id="321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22" r:id="rId44"/>
    <p:sldId id="299" r:id="rId45"/>
    <p:sldId id="300" r:id="rId46"/>
    <p:sldId id="301" r:id="rId47"/>
    <p:sldId id="328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20" r:id="rId56"/>
    <p:sldId id="331" r:id="rId57"/>
    <p:sldId id="309" r:id="rId58"/>
    <p:sldId id="310" r:id="rId59"/>
    <p:sldId id="311" r:id="rId60"/>
    <p:sldId id="312" r:id="rId61"/>
    <p:sldId id="333" r:id="rId62"/>
    <p:sldId id="313" r:id="rId63"/>
    <p:sldId id="314" r:id="rId64"/>
    <p:sldId id="315" r:id="rId65"/>
    <p:sldId id="316" r:id="rId66"/>
    <p:sldId id="317" r:id="rId67"/>
    <p:sldId id="323" r:id="rId68"/>
    <p:sldId id="324" r:id="rId69"/>
    <p:sldId id="325" r:id="rId70"/>
    <p:sldId id="326" r:id="rId71"/>
    <p:sldId id="327" r:id="rId72"/>
  </p:sldIdLst>
  <p:sldSz cx="10333038" cy="7200900"/>
  <p:notesSz cx="6761163" cy="9942513"/>
  <p:defaultTextStyle>
    <a:defPPr>
      <a:defRPr lang="ru-RU"/>
    </a:defPPr>
    <a:lvl1pPr marL="0" algn="l" defTabSz="9891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4582" algn="l" defTabSz="9891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89164" algn="l" defTabSz="9891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3746" algn="l" defTabSz="9891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78328" algn="l" defTabSz="9891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72909" algn="l" defTabSz="9891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67492" algn="l" defTabSz="9891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62074" algn="l" defTabSz="9891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56655" algn="l" defTabSz="9891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E7E7"/>
    <a:srgbClr val="E8F3FF"/>
    <a:srgbClr val="CDE5FE"/>
    <a:srgbClr val="FF6699"/>
    <a:srgbClr val="FF0066"/>
    <a:srgbClr val="FF9966"/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542" y="-216"/>
      </p:cViewPr>
      <p:guideLst>
        <p:guide orient="horz" pos="2268"/>
        <p:guide pos="32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ail\&#1041;&#1080;&#1083;&#1072;&#1083;\&#1057;&#1042;.&#1076;&#1086;&#1082;&#1083;&#1072;&#1076;\&#1063;&#1080;&#1089;&#1083;&#1086;%20&#1089;&#1091;&#1073;&#1098;&#1077;&#1082;&#1090;&#1086;&#1074;%20&#1084;&#1072;&#1083;&#1086;&#1075;&#1086;%20&#1080;%20&#1089;&#1088;.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ail\&#1041;&#1080;&#1083;&#1072;&#1083;\&#1057;&#1042;.&#1076;&#1086;&#1082;&#1083;&#1072;&#1076;\&#1054;&#1073;&#1097;&#1072;&#1103;%20&#1087;&#1083;&#1086;&#1097;&#1072;&#1076;&#1100;%20&#1078;&#1080;&#1083;&#1099;&#1093;%20&#1087;&#1086;&#1084;&#1077;&#1097;&#1077;&#1085;&#1080;&#1081;,%20&#1087;&#1088;&#1080;&#1093;&#1086;&#1076;&#1103;&#1097;&#1072;&#1103;&#1089;&#1103;%20&#1074;%20&#1089;&#1088;&#1077;&#1076;&#1085;&#1077;&#1084;%20&#1085;&#1072;%20&#1086;&#1076;&#1085;&#1086;&#1075;&#1086;%20&#1078;&#1080;&#1090;&#1077;&#1083;&#1103;,%20-%20&#1074;&#1089;&#1077;&#1075;&#1086;,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Число субъектов малого и среднего предпринимательства на </a:t>
            </a:r>
            <a:r>
              <a:rPr lang="ru-RU" sz="1400"/>
              <a:t>10 </a:t>
            </a:r>
            <a:r>
              <a:rPr lang="ru-RU" sz="1400" smtClean="0"/>
              <a:t>тыс. чел. нас.</a:t>
            </a:r>
            <a:endParaRPr lang="ru-RU" sz="1400" dirty="0"/>
          </a:p>
        </c:rich>
      </c:tx>
      <c:layout>
        <c:manualLayout>
          <c:xMode val="edge"/>
          <c:yMode val="edge"/>
          <c:x val="0.1649271634814177"/>
          <c:y val="3.441612548100716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698592553979536E-2"/>
          <c:y val="0.12897274246162929"/>
          <c:w val="0.9062084312631653"/>
          <c:h val="0.578852854733312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г.</c:v>
                </c:pt>
              </c:strCache>
            </c:strRef>
          </c:tx>
          <c:spPr>
            <a:solidFill>
              <a:srgbClr val="FF3399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Лист1!$A$2:$A$54</c:f>
              <c:strCache>
                <c:ptCount val="21"/>
                <c:pt idx="0">
                  <c:v>Ногайский р-н</c:v>
                </c:pt>
                <c:pt idx="1">
                  <c:v>Лакский р-н</c:v>
                </c:pt>
                <c:pt idx="2">
                  <c:v>Акушинский р-н</c:v>
                </c:pt>
                <c:pt idx="3">
                  <c:v>Кизляр</c:v>
                </c:pt>
                <c:pt idx="4">
                  <c:v>Карабудахкентский р-н</c:v>
                </c:pt>
                <c:pt idx="5">
                  <c:v>Буйнакский р-н</c:v>
                </c:pt>
                <c:pt idx="6">
                  <c:v>Левашинский р-н</c:v>
                </c:pt>
                <c:pt idx="7">
                  <c:v>Буйнакск</c:v>
                </c:pt>
                <c:pt idx="8">
                  <c:v>Махачкала</c:v>
                </c:pt>
                <c:pt idx="9">
                  <c:v>Кулинский р-н</c:v>
                </c:pt>
                <c:pt idx="10">
                  <c:v>…</c:v>
                </c:pt>
                <c:pt idx="11">
                  <c:v>Дербентский р-н</c:v>
                </c:pt>
                <c:pt idx="12">
                  <c:v>Хивский р-н</c:v>
                </c:pt>
                <c:pt idx="13">
                  <c:v>Кизилюрт</c:v>
                </c:pt>
                <c:pt idx="14">
                  <c:v>Ахтынский р-н</c:v>
                </c:pt>
                <c:pt idx="15">
                  <c:v>Новолакский р-н</c:v>
                </c:pt>
                <c:pt idx="16">
                  <c:v>Казбековский р-н</c:v>
                </c:pt>
                <c:pt idx="17">
                  <c:v>Докузпаринский р-н</c:v>
                </c:pt>
                <c:pt idx="18">
                  <c:v>Рутульский р-н</c:v>
                </c:pt>
                <c:pt idx="19">
                  <c:v>Кизилюртовский р-н</c:v>
                </c:pt>
                <c:pt idx="20">
                  <c:v>Кумторкалинский р-н</c:v>
                </c:pt>
              </c:strCache>
            </c:strRef>
          </c:cat>
          <c:val>
            <c:numRef>
              <c:f>Лист1!$B$2:$B$54</c:f>
              <c:numCache>
                <c:formatCode>_-* #,##0.0_р_._-;\-* #,##0.0_р_._-;_-* "-"??_р_._-;_-@_-</c:formatCode>
                <c:ptCount val="21"/>
                <c:pt idx="0">
                  <c:v>363</c:v>
                </c:pt>
                <c:pt idx="1">
                  <c:v>169.8</c:v>
                </c:pt>
                <c:pt idx="2">
                  <c:v>68.2</c:v>
                </c:pt>
                <c:pt idx="3">
                  <c:v>339.3</c:v>
                </c:pt>
                <c:pt idx="4">
                  <c:v>157</c:v>
                </c:pt>
                <c:pt idx="5">
                  <c:v>413.2</c:v>
                </c:pt>
                <c:pt idx="6">
                  <c:v>109.9</c:v>
                </c:pt>
                <c:pt idx="7">
                  <c:v>440.2</c:v>
                </c:pt>
                <c:pt idx="8">
                  <c:v>275.89999999999998</c:v>
                </c:pt>
                <c:pt idx="9">
                  <c:v>83.9</c:v>
                </c:pt>
                <c:pt idx="11">
                  <c:v>85.8</c:v>
                </c:pt>
                <c:pt idx="12">
                  <c:v>119.4</c:v>
                </c:pt>
                <c:pt idx="13">
                  <c:v>178.3</c:v>
                </c:pt>
                <c:pt idx="14">
                  <c:v>84.4</c:v>
                </c:pt>
                <c:pt idx="15">
                  <c:v>304.3</c:v>
                </c:pt>
                <c:pt idx="16">
                  <c:v>274.7</c:v>
                </c:pt>
                <c:pt idx="17">
                  <c:v>67.900000000000006</c:v>
                </c:pt>
                <c:pt idx="18">
                  <c:v>47.8</c:v>
                </c:pt>
                <c:pt idx="19">
                  <c:v>115.9</c:v>
                </c:pt>
                <c:pt idx="20">
                  <c:v>80.7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 г.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Лист1!$A$2:$A$54</c:f>
              <c:strCache>
                <c:ptCount val="21"/>
                <c:pt idx="0">
                  <c:v>Ногайский р-н</c:v>
                </c:pt>
                <c:pt idx="1">
                  <c:v>Лакский р-н</c:v>
                </c:pt>
                <c:pt idx="2">
                  <c:v>Акушинский р-н</c:v>
                </c:pt>
                <c:pt idx="3">
                  <c:v>Кизляр</c:v>
                </c:pt>
                <c:pt idx="4">
                  <c:v>Карабудахкентский р-н</c:v>
                </c:pt>
                <c:pt idx="5">
                  <c:v>Буйнакский р-н</c:v>
                </c:pt>
                <c:pt idx="6">
                  <c:v>Левашинский р-н</c:v>
                </c:pt>
                <c:pt idx="7">
                  <c:v>Буйнакск</c:v>
                </c:pt>
                <c:pt idx="8">
                  <c:v>Махачкала</c:v>
                </c:pt>
                <c:pt idx="9">
                  <c:v>Кулинский р-н</c:v>
                </c:pt>
                <c:pt idx="10">
                  <c:v>…</c:v>
                </c:pt>
                <c:pt idx="11">
                  <c:v>Дербентский р-н</c:v>
                </c:pt>
                <c:pt idx="12">
                  <c:v>Хивский р-н</c:v>
                </c:pt>
                <c:pt idx="13">
                  <c:v>Кизилюрт</c:v>
                </c:pt>
                <c:pt idx="14">
                  <c:v>Ахтынский р-н</c:v>
                </c:pt>
                <c:pt idx="15">
                  <c:v>Новолакский р-н</c:v>
                </c:pt>
                <c:pt idx="16">
                  <c:v>Казбековский р-н</c:v>
                </c:pt>
                <c:pt idx="17">
                  <c:v>Докузпаринский р-н</c:v>
                </c:pt>
                <c:pt idx="18">
                  <c:v>Рутульский р-н</c:v>
                </c:pt>
                <c:pt idx="19">
                  <c:v>Кизилюртовский р-н</c:v>
                </c:pt>
                <c:pt idx="20">
                  <c:v>Кумторкалинский р-н</c:v>
                </c:pt>
              </c:strCache>
            </c:strRef>
          </c:cat>
          <c:val>
            <c:numRef>
              <c:f>Лист1!$C$2:$C$54</c:f>
              <c:numCache>
                <c:formatCode>_-* #,##0.0_р_._-;\-* #,##0.0_р_._-;_-* "-"??_р_._-;_-@_-</c:formatCode>
                <c:ptCount val="21"/>
                <c:pt idx="0">
                  <c:v>407.1</c:v>
                </c:pt>
                <c:pt idx="1">
                  <c:v>335.7</c:v>
                </c:pt>
                <c:pt idx="2">
                  <c:v>330.1</c:v>
                </c:pt>
                <c:pt idx="3">
                  <c:v>316.2</c:v>
                </c:pt>
                <c:pt idx="4">
                  <c:v>314.39999999999998</c:v>
                </c:pt>
                <c:pt idx="5">
                  <c:v>294.8</c:v>
                </c:pt>
                <c:pt idx="6">
                  <c:v>286.3</c:v>
                </c:pt>
                <c:pt idx="7">
                  <c:v>282.5</c:v>
                </c:pt>
                <c:pt idx="8">
                  <c:v>280</c:v>
                </c:pt>
                <c:pt idx="9">
                  <c:v>272</c:v>
                </c:pt>
                <c:pt idx="11">
                  <c:v>85.5</c:v>
                </c:pt>
                <c:pt idx="12">
                  <c:v>74.099999999999994</c:v>
                </c:pt>
                <c:pt idx="13">
                  <c:v>73</c:v>
                </c:pt>
                <c:pt idx="14">
                  <c:v>64</c:v>
                </c:pt>
                <c:pt idx="15">
                  <c:v>61.7</c:v>
                </c:pt>
                <c:pt idx="16">
                  <c:v>61.5</c:v>
                </c:pt>
                <c:pt idx="17">
                  <c:v>47.6</c:v>
                </c:pt>
                <c:pt idx="18">
                  <c:v>43.9</c:v>
                </c:pt>
                <c:pt idx="19">
                  <c:v>31.3</c:v>
                </c:pt>
                <c:pt idx="20">
                  <c:v>21.5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604864"/>
        <c:axId val="93623040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среднее по республике</c:v>
                </c:pt>
              </c:strCache>
            </c:strRef>
          </c:tx>
          <c:spPr>
            <a:ln w="66675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Лист1!$A$2:$A$54</c:f>
              <c:strCache>
                <c:ptCount val="21"/>
                <c:pt idx="0">
                  <c:v>Ногайский р-н</c:v>
                </c:pt>
                <c:pt idx="1">
                  <c:v>Лакский р-н</c:v>
                </c:pt>
                <c:pt idx="2">
                  <c:v>Акушинский р-н</c:v>
                </c:pt>
                <c:pt idx="3">
                  <c:v>Кизляр</c:v>
                </c:pt>
                <c:pt idx="4">
                  <c:v>Карабудахкентский р-н</c:v>
                </c:pt>
                <c:pt idx="5">
                  <c:v>Буйнакский р-н</c:v>
                </c:pt>
                <c:pt idx="6">
                  <c:v>Левашинский р-н</c:v>
                </c:pt>
                <c:pt idx="7">
                  <c:v>Буйнакск</c:v>
                </c:pt>
                <c:pt idx="8">
                  <c:v>Махачкала</c:v>
                </c:pt>
                <c:pt idx="9">
                  <c:v>Кулинский р-н</c:v>
                </c:pt>
                <c:pt idx="10">
                  <c:v>…</c:v>
                </c:pt>
                <c:pt idx="11">
                  <c:v>Дербентский р-н</c:v>
                </c:pt>
                <c:pt idx="12">
                  <c:v>Хивский р-н</c:v>
                </c:pt>
                <c:pt idx="13">
                  <c:v>Кизилюрт</c:v>
                </c:pt>
                <c:pt idx="14">
                  <c:v>Ахтынский р-н</c:v>
                </c:pt>
                <c:pt idx="15">
                  <c:v>Новолакский р-н</c:v>
                </c:pt>
                <c:pt idx="16">
                  <c:v>Казбековский р-н</c:v>
                </c:pt>
                <c:pt idx="17">
                  <c:v>Докузпаринский р-н</c:v>
                </c:pt>
                <c:pt idx="18">
                  <c:v>Рутульский р-н</c:v>
                </c:pt>
                <c:pt idx="19">
                  <c:v>Кизилюртовский р-н</c:v>
                </c:pt>
                <c:pt idx="20">
                  <c:v>Кумторкалинский р-н</c:v>
                </c:pt>
              </c:strCache>
            </c:strRef>
          </c:cat>
          <c:val>
            <c:numRef>
              <c:f>Лист1!$D$2:$D$54</c:f>
              <c:numCache>
                <c:formatCode>General</c:formatCode>
                <c:ptCount val="21"/>
                <c:pt idx="0">
                  <c:v>181</c:v>
                </c:pt>
                <c:pt idx="1">
                  <c:v>181</c:v>
                </c:pt>
                <c:pt idx="2">
                  <c:v>181</c:v>
                </c:pt>
                <c:pt idx="3">
                  <c:v>181</c:v>
                </c:pt>
                <c:pt idx="4">
                  <c:v>181</c:v>
                </c:pt>
                <c:pt idx="5">
                  <c:v>181</c:v>
                </c:pt>
                <c:pt idx="6">
                  <c:v>181</c:v>
                </c:pt>
                <c:pt idx="7">
                  <c:v>181</c:v>
                </c:pt>
                <c:pt idx="8">
                  <c:v>181</c:v>
                </c:pt>
                <c:pt idx="9">
                  <c:v>181</c:v>
                </c:pt>
                <c:pt idx="10">
                  <c:v>181</c:v>
                </c:pt>
                <c:pt idx="11">
                  <c:v>181</c:v>
                </c:pt>
                <c:pt idx="12">
                  <c:v>181</c:v>
                </c:pt>
                <c:pt idx="13">
                  <c:v>181</c:v>
                </c:pt>
                <c:pt idx="14">
                  <c:v>181</c:v>
                </c:pt>
                <c:pt idx="15">
                  <c:v>181</c:v>
                </c:pt>
                <c:pt idx="16">
                  <c:v>181</c:v>
                </c:pt>
                <c:pt idx="17">
                  <c:v>181</c:v>
                </c:pt>
                <c:pt idx="18">
                  <c:v>181</c:v>
                </c:pt>
                <c:pt idx="19">
                  <c:v>181</c:v>
                </c:pt>
                <c:pt idx="20">
                  <c:v>181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604864"/>
        <c:axId val="93623040"/>
      </c:lineChart>
      <c:catAx>
        <c:axId val="93604864"/>
        <c:scaling>
          <c:orientation val="minMax"/>
        </c:scaling>
        <c:delete val="0"/>
        <c:axPos val="b"/>
        <c:majorTickMark val="out"/>
        <c:minorTickMark val="none"/>
        <c:tickLblPos val="nextTo"/>
        <c:crossAx val="93623040"/>
        <c:crosses val="autoZero"/>
        <c:auto val="1"/>
        <c:lblAlgn val="ctr"/>
        <c:lblOffset val="100"/>
        <c:noMultiLvlLbl val="0"/>
      </c:catAx>
      <c:valAx>
        <c:axId val="93623040"/>
        <c:scaling>
          <c:orientation val="minMax"/>
        </c:scaling>
        <c:delete val="0"/>
        <c:axPos val="l"/>
        <c:majorGridlines/>
        <c:numFmt formatCode="_-* #,##0.0_р_._-;\-* #,##0.0_р_._-;_-* &quot;-&quot;??_р_._-;_-@_-" sourceLinked="1"/>
        <c:majorTickMark val="out"/>
        <c:minorTickMark val="none"/>
        <c:tickLblPos val="nextTo"/>
        <c:crossAx val="93604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968247871455095"/>
          <c:y val="9.7470676718828836E-2"/>
          <c:w val="0.52338372337604144"/>
          <c:h val="0.1118291660329683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+mj-lt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20182418074116E-2"/>
          <c:y val="3.3213373117272689E-2"/>
          <c:w val="0.9763417593395064"/>
          <c:h val="0.50776461345564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508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59D1E"/>
              </a:solidFill>
              <a:scene3d>
                <a:camera prst="orthographicFront"/>
                <a:lightRig rig="threePt" dir="t"/>
              </a:scene3d>
              <a:sp3d>
                <a:bevelT w="50800"/>
              </a:sp3d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50800"/>
              </a:sp3d>
            </c:spPr>
          </c:dPt>
          <c:dPt>
            <c:idx val="2"/>
            <c:invertIfNegative val="0"/>
            <c:bubble3D val="0"/>
            <c:spPr>
              <a:solidFill>
                <a:srgbClr val="FF5050"/>
              </a:solidFill>
              <a:scene3d>
                <a:camera prst="orthographicFront"/>
                <a:lightRig rig="threePt" dir="t"/>
              </a:scene3d>
              <a:sp3d>
                <a:bevelT w="50800"/>
              </a:sp3d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РФ</c:v>
                </c:pt>
                <c:pt idx="1">
                  <c:v>СКФО</c:v>
                </c:pt>
                <c:pt idx="2">
                  <c:v>Республика
Дагестан</c:v>
                </c:pt>
                <c:pt idx="3">
                  <c:v>Ставро-польский
край</c:v>
                </c:pt>
                <c:pt idx="4">
                  <c:v>Кабардино-Балкарская
Республика</c:v>
                </c:pt>
                <c:pt idx="5">
                  <c:v>Карачаево-Черкесская
Республика</c:v>
                </c:pt>
                <c:pt idx="6">
                  <c:v>Республика Северная
Осетия - Алания</c:v>
                </c:pt>
                <c:pt idx="7">
                  <c:v>Чеченская
Республика</c:v>
                </c:pt>
                <c:pt idx="8">
                  <c:v>Республика
Ингушетия</c:v>
                </c:pt>
              </c:strCache>
            </c:strRef>
          </c:cat>
          <c:val>
            <c:numRef>
              <c:f>Лист1!$B$2:$B$10</c:f>
              <c:numCache>
                <c:formatCode>0.00</c:formatCode>
                <c:ptCount val="9"/>
                <c:pt idx="0">
                  <c:v>0.48</c:v>
                </c:pt>
                <c:pt idx="1">
                  <c:v>0.4</c:v>
                </c:pt>
                <c:pt idx="2">
                  <c:v>0.52</c:v>
                </c:pt>
                <c:pt idx="3">
                  <c:v>0.41</c:v>
                </c:pt>
                <c:pt idx="4">
                  <c:v>0.32</c:v>
                </c:pt>
                <c:pt idx="5">
                  <c:v>0.23</c:v>
                </c:pt>
                <c:pt idx="6">
                  <c:v>0.3</c:v>
                </c:pt>
                <c:pt idx="7">
                  <c:v>0.26</c:v>
                </c:pt>
                <c:pt idx="8">
                  <c:v>0.56000000000000005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395584"/>
        <c:axId val="115397376"/>
      </c:barChart>
      <c:catAx>
        <c:axId val="115395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115397376"/>
        <c:crosses val="autoZero"/>
        <c:auto val="1"/>
        <c:lblAlgn val="ctr"/>
        <c:lblOffset val="100"/>
        <c:noMultiLvlLbl val="0"/>
      </c:catAx>
      <c:valAx>
        <c:axId val="115397376"/>
        <c:scaling>
          <c:orientation val="minMax"/>
          <c:max val="0.70000000000000007"/>
        </c:scaling>
        <c:delete val="0"/>
        <c:axPos val="l"/>
        <c:majorGridlines/>
        <c:numFmt formatCode="0%" sourceLinked="0"/>
        <c:majorTickMark val="out"/>
        <c:minorTickMark val="none"/>
        <c:tickLblPos val="none"/>
        <c:crossAx val="115395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640117281654696"/>
          <c:y val="2.3144308618054287E-2"/>
          <c:w val="0.77017079323631665"/>
          <c:h val="0.91548975599596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Лист1!$A$2:$A$54</c:f>
              <c:strCache>
                <c:ptCount val="21"/>
                <c:pt idx="0">
                  <c:v>Махачкала</c:v>
                </c:pt>
                <c:pt idx="1">
                  <c:v>Каспийск</c:v>
                </c:pt>
                <c:pt idx="2">
                  <c:v>Буйнакский р-н</c:v>
                </c:pt>
                <c:pt idx="3">
                  <c:v>Избербаш</c:v>
                </c:pt>
                <c:pt idx="4">
                  <c:v>Кизляр</c:v>
                </c:pt>
                <c:pt idx="5">
                  <c:v>Ахтынский р-н</c:v>
                </c:pt>
                <c:pt idx="6">
                  <c:v>Тарумовский р-н</c:v>
                </c:pt>
                <c:pt idx="7">
                  <c:v>Казбековский р-н</c:v>
                </c:pt>
                <c:pt idx="8">
                  <c:v>Карабудахкентский р-н</c:v>
                </c:pt>
                <c:pt idx="9">
                  <c:v>Новолакский р-н</c:v>
                </c:pt>
                <c:pt idx="10">
                  <c:v>…</c:v>
                </c:pt>
                <c:pt idx="11">
                  <c:v>Ахвахский р-н</c:v>
                </c:pt>
                <c:pt idx="12">
                  <c:v>Курахский р-н</c:v>
                </c:pt>
                <c:pt idx="13">
                  <c:v>Цунтинский р-н</c:v>
                </c:pt>
                <c:pt idx="14">
                  <c:v>Агульский р-н</c:v>
                </c:pt>
                <c:pt idx="15">
                  <c:v>Гумбетовский р-н</c:v>
                </c:pt>
                <c:pt idx="16">
                  <c:v>Гергебильский р-н</c:v>
                </c:pt>
                <c:pt idx="17">
                  <c:v>Унцукульский р-н</c:v>
                </c:pt>
                <c:pt idx="18">
                  <c:v>Бежтинский участок</c:v>
                </c:pt>
                <c:pt idx="19">
                  <c:v>Тляратинский р-н</c:v>
                </c:pt>
                <c:pt idx="20">
                  <c:v>Чародинский р-н</c:v>
                </c:pt>
              </c:strCache>
            </c:strRef>
          </c:cat>
          <c:val>
            <c:numRef>
              <c:f>Лист1!$B$2:$B$54</c:f>
              <c:numCache>
                <c:formatCode>_-* #,##0.0_р_._-;\-* #,##0.0_р_._-;_-* "-"??_р_._-;_-@_-</c:formatCode>
                <c:ptCount val="21"/>
                <c:pt idx="0">
                  <c:v>42</c:v>
                </c:pt>
                <c:pt idx="1">
                  <c:v>33</c:v>
                </c:pt>
                <c:pt idx="2">
                  <c:v>31</c:v>
                </c:pt>
                <c:pt idx="3">
                  <c:v>15</c:v>
                </c:pt>
                <c:pt idx="4">
                  <c:v>33</c:v>
                </c:pt>
                <c:pt idx="5">
                  <c:v>16</c:v>
                </c:pt>
                <c:pt idx="6">
                  <c:v>23</c:v>
                </c:pt>
                <c:pt idx="7">
                  <c:v>15</c:v>
                </c:pt>
                <c:pt idx="8">
                  <c:v>14</c:v>
                </c:pt>
                <c:pt idx="9">
                  <c:v>19</c:v>
                </c:pt>
                <c:pt idx="11">
                  <c:v>8</c:v>
                </c:pt>
                <c:pt idx="12">
                  <c:v>9</c:v>
                </c:pt>
                <c:pt idx="13">
                  <c:v>3</c:v>
                </c:pt>
                <c:pt idx="14">
                  <c:v>6</c:v>
                </c:pt>
                <c:pt idx="15">
                  <c:v>9</c:v>
                </c:pt>
                <c:pt idx="16">
                  <c:v>4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 г.</c:v>
                </c:pt>
              </c:strCache>
            </c:strRef>
          </c:tx>
          <c:spPr>
            <a:solidFill>
              <a:srgbClr val="FF7C8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Лист1!$A$2:$A$54</c:f>
              <c:strCache>
                <c:ptCount val="21"/>
                <c:pt idx="0">
                  <c:v>Махачкала</c:v>
                </c:pt>
                <c:pt idx="1">
                  <c:v>Каспийск</c:v>
                </c:pt>
                <c:pt idx="2">
                  <c:v>Буйнакский р-н</c:v>
                </c:pt>
                <c:pt idx="3">
                  <c:v>Избербаш</c:v>
                </c:pt>
                <c:pt idx="4">
                  <c:v>Кизляр</c:v>
                </c:pt>
                <c:pt idx="5">
                  <c:v>Ахтынский р-н</c:v>
                </c:pt>
                <c:pt idx="6">
                  <c:v>Тарумовский р-н</c:v>
                </c:pt>
                <c:pt idx="7">
                  <c:v>Казбековский р-н</c:v>
                </c:pt>
                <c:pt idx="8">
                  <c:v>Карабудахкентский р-н</c:v>
                </c:pt>
                <c:pt idx="9">
                  <c:v>Новолакский р-н</c:v>
                </c:pt>
                <c:pt idx="10">
                  <c:v>…</c:v>
                </c:pt>
                <c:pt idx="11">
                  <c:v>Ахвахский р-н</c:v>
                </c:pt>
                <c:pt idx="12">
                  <c:v>Курахский р-н</c:v>
                </c:pt>
                <c:pt idx="13">
                  <c:v>Цунтинский р-н</c:v>
                </c:pt>
                <c:pt idx="14">
                  <c:v>Агульский р-н</c:v>
                </c:pt>
                <c:pt idx="15">
                  <c:v>Гумбетовский р-н</c:v>
                </c:pt>
                <c:pt idx="16">
                  <c:v>Гергебильский р-н</c:v>
                </c:pt>
                <c:pt idx="17">
                  <c:v>Унцукульский р-н</c:v>
                </c:pt>
                <c:pt idx="18">
                  <c:v>Бежтинский участок</c:v>
                </c:pt>
                <c:pt idx="19">
                  <c:v>Тляратинский р-н</c:v>
                </c:pt>
                <c:pt idx="20">
                  <c:v>Чародинский р-н</c:v>
                </c:pt>
              </c:strCache>
            </c:strRef>
          </c:cat>
          <c:val>
            <c:numRef>
              <c:f>Лист1!$C$2:$C$54</c:f>
              <c:numCache>
                <c:formatCode>_-* #,##0.0_р_._-;\-* #,##0.0_р_._-;_-* "-"??_р_._-;_-@_-</c:formatCode>
                <c:ptCount val="21"/>
                <c:pt idx="0">
                  <c:v>39.1</c:v>
                </c:pt>
                <c:pt idx="1">
                  <c:v>35</c:v>
                </c:pt>
                <c:pt idx="2">
                  <c:v>25</c:v>
                </c:pt>
                <c:pt idx="3">
                  <c:v>20</c:v>
                </c:pt>
                <c:pt idx="4">
                  <c:v>20</c:v>
                </c:pt>
                <c:pt idx="5">
                  <c:v>19</c:v>
                </c:pt>
                <c:pt idx="6">
                  <c:v>19</c:v>
                </c:pt>
                <c:pt idx="7">
                  <c:v>17</c:v>
                </c:pt>
                <c:pt idx="8">
                  <c:v>17</c:v>
                </c:pt>
                <c:pt idx="9">
                  <c:v>16</c:v>
                </c:pt>
                <c:pt idx="11">
                  <c:v>7</c:v>
                </c:pt>
                <c:pt idx="12">
                  <c:v>7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519872"/>
        <c:axId val="117521408"/>
      </c:barChart>
      <c:catAx>
        <c:axId val="117519872"/>
        <c:scaling>
          <c:orientation val="minMax"/>
        </c:scaling>
        <c:delete val="0"/>
        <c:axPos val="l"/>
        <c:majorTickMark val="out"/>
        <c:minorTickMark val="none"/>
        <c:tickLblPos val="nextTo"/>
        <c:crossAx val="117521408"/>
        <c:crosses val="autoZero"/>
        <c:auto val="1"/>
        <c:lblAlgn val="ctr"/>
        <c:lblOffset val="100"/>
        <c:noMultiLvlLbl val="0"/>
      </c:catAx>
      <c:valAx>
        <c:axId val="117521408"/>
        <c:scaling>
          <c:orientation val="minMax"/>
        </c:scaling>
        <c:delete val="0"/>
        <c:axPos val="b"/>
        <c:majorGridlines/>
        <c:numFmt formatCode="_-* #,##0.0_р_._-;\-* #,##0.0_р_._-;_-* &quot;-&quot;??_р_._-;_-@_-" sourceLinked="1"/>
        <c:majorTickMark val="out"/>
        <c:minorTickMark val="none"/>
        <c:tickLblPos val="nextTo"/>
        <c:crossAx val="117519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840923009623796"/>
          <c:y val="4.4632739219451809E-2"/>
          <c:w val="0.17784991936800001"/>
          <c:h val="7.5041662037551388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+mj-lt"/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96855421861338E-2"/>
          <c:y val="0.18643806602133814"/>
          <c:w val="0.96782743223420276"/>
          <c:h val="0.499512481069354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spPr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 w="63500"/>
            </a:sp3d>
          </c:spPr>
          <c:invertIfNegative val="0"/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2.0009516336903536E-3"/>
                  <c:y val="4.4202833227582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16439.5</c:v>
                </c:pt>
                <c:pt idx="1">
                  <c:v>18597.400000000001</c:v>
                </c:pt>
                <c:pt idx="2">
                  <c:v>22223.3</c:v>
                </c:pt>
                <c:pt idx="3">
                  <c:v>25803.9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7565312"/>
        <c:axId val="117566848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в % к пред. году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7.2356810781708011E-2"/>
                  <c:y val="-8.2930478484846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4617777511900393E-2"/>
                  <c:y val="-8.7571775650658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7834343192636717E-2"/>
                  <c:y val="-9.1039957548576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0095487965724609E-2"/>
                  <c:y val="-8.3508611003574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</c:strCache>
            </c:strRef>
          </c:cat>
          <c:val>
            <c:numRef>
              <c:f>Лист1!$C$2:$C$5</c:f>
              <c:numCache>
                <c:formatCode>0.0%</c:formatCode>
                <c:ptCount val="4"/>
                <c:pt idx="0">
                  <c:v>1.196</c:v>
                </c:pt>
                <c:pt idx="1">
                  <c:v>1.131</c:v>
                </c:pt>
                <c:pt idx="2">
                  <c:v>1.1950000000000001</c:v>
                </c:pt>
                <c:pt idx="3">
                  <c:v>1.161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618240"/>
        <c:axId val="126616704"/>
      </c:lineChart>
      <c:catAx>
        <c:axId val="11756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566848"/>
        <c:crosses val="autoZero"/>
        <c:auto val="1"/>
        <c:lblAlgn val="ctr"/>
        <c:lblOffset val="100"/>
        <c:noMultiLvlLbl val="0"/>
      </c:catAx>
      <c:valAx>
        <c:axId val="117566848"/>
        <c:scaling>
          <c:orientation val="minMax"/>
          <c:max val="26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spPr>
          <a:solidFill>
            <a:schemeClr val="accent1"/>
          </a:solidFill>
        </c:spPr>
        <c:crossAx val="117565312"/>
        <c:crosses val="autoZero"/>
        <c:crossBetween val="between"/>
        <c:majorUnit val="10000"/>
      </c:valAx>
      <c:valAx>
        <c:axId val="126616704"/>
        <c:scaling>
          <c:orientation val="minMax"/>
          <c:max val="1.4"/>
          <c:min val="1.1000000000000001"/>
        </c:scaling>
        <c:delete val="0"/>
        <c:axPos val="r"/>
        <c:numFmt formatCode="0.0%" sourceLinked="1"/>
        <c:majorTickMark val="out"/>
        <c:minorTickMark val="none"/>
        <c:tickLblPos val="none"/>
        <c:crossAx val="126618240"/>
        <c:crosses val="max"/>
        <c:crossBetween val="between"/>
      </c:valAx>
      <c:catAx>
        <c:axId val="126618240"/>
        <c:scaling>
          <c:orientation val="minMax"/>
        </c:scaling>
        <c:delete val="1"/>
        <c:axPos val="b"/>
        <c:majorTickMark val="out"/>
        <c:minorTickMark val="none"/>
        <c:tickLblPos val="nextTo"/>
        <c:crossAx val="126616704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j-lt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968208297777782"/>
          <c:y val="4.8849664679582711E-2"/>
          <c:w val="0.79857316252590471"/>
          <c:h val="0.5975866335946907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Лист3!$C$1</c:f>
              <c:strCache>
                <c:ptCount val="1"/>
                <c:pt idx="0">
                  <c:v>2013 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shade val="25000"/>
                    <a:satMod val="250000"/>
                  </a:schemeClr>
                </a:gs>
                <a:gs pos="68000">
                  <a:schemeClr val="accent1">
                    <a:tint val="86000"/>
                    <a:satMod val="115000"/>
                  </a:schemeClr>
                </a:gs>
                <a:gs pos="100000">
                  <a:schemeClr val="accent1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1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1">
                  <a:shade val="9000"/>
                  <a:alpha val="48000"/>
                  <a:satMod val="105000"/>
                </a:scheme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5714280229257713E-3"/>
                  <c:y val="1.127554615926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2.81651408700589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238093409752572E-3"/>
                  <c:y val="1.6913319238900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238093409752572E-3"/>
                  <c:y val="1.9729792065857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238093409752572E-3"/>
                  <c:y val="8.4495422610176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5238093409752572E-3"/>
                  <c:y val="1.127554615926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5238093409752572E-3"/>
                  <c:y val="1.127554615926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Лист3!$A$2:$A$16</c:f>
              <c:strCache>
                <c:ptCount val="15"/>
                <c:pt idx="0">
                  <c:v>Кумторкалинский р-н</c:v>
                </c:pt>
                <c:pt idx="1">
                  <c:v>Кизлярский р-н</c:v>
                </c:pt>
                <c:pt idx="2">
                  <c:v>Карабудахкентский р-н</c:v>
                </c:pt>
                <c:pt idx="3">
                  <c:v>Каспийск</c:v>
                </c:pt>
                <c:pt idx="4">
                  <c:v>Кизляр</c:v>
                </c:pt>
                <c:pt idx="5">
                  <c:v>Избербаш</c:v>
                </c:pt>
                <c:pt idx="6">
                  <c:v>Южно-Сухокумск</c:v>
                </c:pt>
                <c:pt idx="7">
                  <c:v>Махачкала</c:v>
                </c:pt>
                <c:pt idx="8">
                  <c:v>Магарамкентский р-н</c:v>
                </c:pt>
                <c:pt idx="9">
                  <c:v>Хунзахский р-н</c:v>
                </c:pt>
                <c:pt idx="10">
                  <c:v>Сергокалинский р-н</c:v>
                </c:pt>
                <c:pt idx="11">
                  <c:v>Чародинский р-н</c:v>
                </c:pt>
                <c:pt idx="12">
                  <c:v>Кизилюртовский р-н</c:v>
                </c:pt>
                <c:pt idx="13">
                  <c:v>Рутульский р-н</c:v>
                </c:pt>
                <c:pt idx="14">
                  <c:v>Гергебильский р-н</c:v>
                </c:pt>
              </c:strCache>
            </c:strRef>
          </c:cat>
          <c:val>
            <c:numRef>
              <c:f>Лист3!$C$2:$C$16</c:f>
              <c:numCache>
                <c:formatCode>General</c:formatCode>
                <c:ptCount val="15"/>
                <c:pt idx="0">
                  <c:v>166561.4</c:v>
                </c:pt>
                <c:pt idx="1">
                  <c:v>38387.5</c:v>
                </c:pt>
                <c:pt idx="2">
                  <c:v>36223.5</c:v>
                </c:pt>
                <c:pt idx="3">
                  <c:v>15965.5</c:v>
                </c:pt>
                <c:pt idx="4">
                  <c:v>5900.5</c:v>
                </c:pt>
                <c:pt idx="5">
                  <c:v>5392.1</c:v>
                </c:pt>
                <c:pt idx="6">
                  <c:v>4484.7</c:v>
                </c:pt>
                <c:pt idx="7">
                  <c:v>4168.5</c:v>
                </c:pt>
                <c:pt idx="8">
                  <c:v>3765.9</c:v>
                </c:pt>
                <c:pt idx="9">
                  <c:v>2367.5</c:v>
                </c:pt>
                <c:pt idx="10">
                  <c:v>1895.7</c:v>
                </c:pt>
                <c:pt idx="11">
                  <c:v>1844.8</c:v>
                </c:pt>
                <c:pt idx="12">
                  <c:v>1689.4</c:v>
                </c:pt>
                <c:pt idx="13" formatCode="0.0">
                  <c:v>1669</c:v>
                </c:pt>
                <c:pt idx="14">
                  <c:v>1632.3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08992"/>
        <c:axId val="44710528"/>
      </c:barChart>
      <c:lineChart>
        <c:grouping val="standard"/>
        <c:varyColors val="0"/>
        <c:ser>
          <c:idx val="0"/>
          <c:order val="0"/>
          <c:tx>
            <c:strRef>
              <c:f>Лист3!$B$1</c:f>
              <c:strCache>
                <c:ptCount val="1"/>
                <c:pt idx="0">
                  <c:v>2012 г.</c:v>
                </c:pt>
              </c:strCache>
            </c:strRef>
          </c:tx>
          <c:spPr>
            <a:ln w="63500">
              <a:solidFill>
                <a:srgbClr val="FF7C80"/>
              </a:solidFill>
            </a:ln>
          </c:spPr>
          <c:marker>
            <c:symbol val="none"/>
          </c:marker>
          <c:cat>
            <c:strRef>
              <c:f>Лист3!$A$2:$A$16</c:f>
              <c:strCache>
                <c:ptCount val="15"/>
                <c:pt idx="0">
                  <c:v>Кумторкалинский р-н</c:v>
                </c:pt>
                <c:pt idx="1">
                  <c:v>Кизлярский р-н</c:v>
                </c:pt>
                <c:pt idx="2">
                  <c:v>Карабудахкентский р-н</c:v>
                </c:pt>
                <c:pt idx="3">
                  <c:v>Каспийск</c:v>
                </c:pt>
                <c:pt idx="4">
                  <c:v>Кизляр</c:v>
                </c:pt>
                <c:pt idx="5">
                  <c:v>Избербаш</c:v>
                </c:pt>
                <c:pt idx="6">
                  <c:v>Южно-Сухокумск</c:v>
                </c:pt>
                <c:pt idx="7">
                  <c:v>Махачкала</c:v>
                </c:pt>
                <c:pt idx="8">
                  <c:v>Магарамкентский р-н</c:v>
                </c:pt>
                <c:pt idx="9">
                  <c:v>Хунзахский р-н</c:v>
                </c:pt>
                <c:pt idx="10">
                  <c:v>Сергокалинский р-н</c:v>
                </c:pt>
                <c:pt idx="11">
                  <c:v>Чародинский р-н</c:v>
                </c:pt>
                <c:pt idx="12">
                  <c:v>Кизилюртовский р-н</c:v>
                </c:pt>
                <c:pt idx="13">
                  <c:v>Рутульский р-н</c:v>
                </c:pt>
                <c:pt idx="14">
                  <c:v>Гергебильский р-н</c:v>
                </c:pt>
              </c:strCache>
            </c:strRef>
          </c:cat>
          <c:val>
            <c:numRef>
              <c:f>Лист3!$B$2:$B$16</c:f>
              <c:numCache>
                <c:formatCode>General</c:formatCode>
                <c:ptCount val="15"/>
                <c:pt idx="0">
                  <c:v>4299.2</c:v>
                </c:pt>
                <c:pt idx="1">
                  <c:v>7528.8</c:v>
                </c:pt>
                <c:pt idx="2">
                  <c:v>3694.3</c:v>
                </c:pt>
                <c:pt idx="3">
                  <c:v>7675.9</c:v>
                </c:pt>
                <c:pt idx="4">
                  <c:v>2395.9</c:v>
                </c:pt>
                <c:pt idx="5">
                  <c:v>3611.1</c:v>
                </c:pt>
                <c:pt idx="6">
                  <c:v>7968.4</c:v>
                </c:pt>
                <c:pt idx="7">
                  <c:v>1593.3</c:v>
                </c:pt>
                <c:pt idx="8">
                  <c:v>1502.6</c:v>
                </c:pt>
                <c:pt idx="9">
                  <c:v>1978.7</c:v>
                </c:pt>
                <c:pt idx="10">
                  <c:v>2451.9</c:v>
                </c:pt>
                <c:pt idx="11">
                  <c:v>2017.5</c:v>
                </c:pt>
                <c:pt idx="12">
                  <c:v>4037.8</c:v>
                </c:pt>
                <c:pt idx="13">
                  <c:v>2158.1</c:v>
                </c:pt>
                <c:pt idx="14">
                  <c:v>4331.8999999999996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708992"/>
        <c:axId val="44710528"/>
      </c:lineChart>
      <c:catAx>
        <c:axId val="44708992"/>
        <c:scaling>
          <c:orientation val="minMax"/>
        </c:scaling>
        <c:delete val="0"/>
        <c:axPos val="b"/>
        <c:majorTickMark val="out"/>
        <c:minorTickMark val="none"/>
        <c:tickLblPos val="nextTo"/>
        <c:crossAx val="44710528"/>
        <c:crosses val="autoZero"/>
        <c:auto val="1"/>
        <c:lblAlgn val="ctr"/>
        <c:lblOffset val="100"/>
        <c:noMultiLvlLbl val="0"/>
      </c:catAx>
      <c:valAx>
        <c:axId val="44710528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708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0492197616234255"/>
          <c:y val="6.6023303881910439E-2"/>
          <c:w val="0.24917330343627409"/>
          <c:h val="0.101861560570576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+mj-lt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 w="63500"/>
            </a:sp3d>
          </c:spPr>
          <c:invertIfNegative val="0"/>
          <c:dPt>
            <c:idx val="3"/>
            <c:invertIfNegative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1.0389999999999999</c:v>
                </c:pt>
                <c:pt idx="1">
                  <c:v>1.0620000000000001</c:v>
                </c:pt>
                <c:pt idx="2">
                  <c:v>1.0309999999999999</c:v>
                </c:pt>
                <c:pt idx="3">
                  <c:v>1.0640000000000001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969344"/>
        <c:axId val="44991616"/>
      </c:barChart>
      <c:catAx>
        <c:axId val="44969344"/>
        <c:scaling>
          <c:orientation val="minMax"/>
        </c:scaling>
        <c:delete val="0"/>
        <c:axPos val="b"/>
        <c:majorTickMark val="out"/>
        <c:minorTickMark val="none"/>
        <c:tickLblPos val="nextTo"/>
        <c:crossAx val="44991616"/>
        <c:crosses val="autoZero"/>
        <c:auto val="1"/>
        <c:lblAlgn val="ctr"/>
        <c:lblOffset val="100"/>
        <c:noMultiLvlLbl val="0"/>
      </c:catAx>
      <c:valAx>
        <c:axId val="4499161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one"/>
        <c:crossAx val="44969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+mj-lt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4034626335051"/>
          <c:y val="2.9286518717861577E-2"/>
          <c:w val="0.74031685522596258"/>
          <c:h val="0.970713550369630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 w="635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5050"/>
              </a:solidFill>
              <a:scene3d>
                <a:camera prst="orthographicFront"/>
                <a:lightRig rig="threePt" dir="t"/>
              </a:scene3d>
              <a:sp3d>
                <a:bevelT w="63500"/>
              </a:sp3d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63500"/>
              </a:sp3d>
            </c:spPr>
          </c:dPt>
          <c:dPt>
            <c:idx val="2"/>
            <c:invertIfNegative val="0"/>
            <c:bubble3D val="0"/>
            <c:spPr>
              <a:solidFill>
                <a:srgbClr val="359D1E"/>
              </a:solidFill>
              <a:scene3d>
                <a:camera prst="orthographicFront"/>
                <a:lightRig rig="threePt" dir="t"/>
              </a:scene3d>
              <a:sp3d>
                <a:bevelT w="63500"/>
              </a:sp3d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РД</c:v>
                </c:pt>
                <c:pt idx="1">
                  <c:v>СКФО</c:v>
                </c:pt>
                <c:pt idx="2">
                  <c:v>РФ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1.0640000000000001</c:v>
                </c:pt>
                <c:pt idx="1">
                  <c:v>1.1160000000000001</c:v>
                </c:pt>
                <c:pt idx="2">
                  <c:v>1.0620000000000001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axId val="45770624"/>
        <c:axId val="45772160"/>
      </c:barChart>
      <c:catAx>
        <c:axId val="45770624"/>
        <c:scaling>
          <c:orientation val="maxMin"/>
        </c:scaling>
        <c:delete val="0"/>
        <c:axPos val="l"/>
        <c:majorTickMark val="out"/>
        <c:minorTickMark val="none"/>
        <c:tickLblPos val="nextTo"/>
        <c:crossAx val="45772160"/>
        <c:crosses val="autoZero"/>
        <c:auto val="1"/>
        <c:lblAlgn val="ctr"/>
        <c:lblOffset val="100"/>
        <c:noMultiLvlLbl val="0"/>
      </c:catAx>
      <c:valAx>
        <c:axId val="45772160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one"/>
        <c:crossAx val="45770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+mj-lt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Доля прибыльных  сельскохозяйственных организаций </a:t>
            </a:r>
          </a:p>
          <a:p>
            <a:pPr>
              <a:defRPr/>
            </a:pPr>
            <a:r>
              <a:rPr lang="ru-RU" dirty="0" smtClean="0"/>
              <a:t>в общем их числе (%)</a:t>
            </a:r>
            <a:endParaRPr lang="ru-RU" dirty="0"/>
          </a:p>
        </c:rich>
      </c:tx>
      <c:layout/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28378546174608E-2"/>
          <c:y val="2.6108580528089471E-2"/>
          <c:w val="0.86002103874546154"/>
          <c:h val="0.7583594415435321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г.</c:v>
                </c:pt>
              </c:strCache>
            </c:strRef>
          </c:tx>
          <c:invertIfNegative val="0"/>
          <c:cat>
            <c:strRef>
              <c:f>Лист1!$A$2:$A$44</c:f>
              <c:strCache>
                <c:ptCount val="21"/>
                <c:pt idx="0">
                  <c:v>Табасаранский р-н</c:v>
                </c:pt>
                <c:pt idx="1">
                  <c:v>Цунтинский р-н</c:v>
                </c:pt>
                <c:pt idx="2">
                  <c:v>Чародинский р-н</c:v>
                </c:pt>
                <c:pt idx="3">
                  <c:v>Гергебильский р-н</c:v>
                </c:pt>
                <c:pt idx="4">
                  <c:v>Ботлихский р-н</c:v>
                </c:pt>
                <c:pt idx="5">
                  <c:v>Кулинский р-н</c:v>
                </c:pt>
                <c:pt idx="6">
                  <c:v>Бежтинский р-н</c:v>
                </c:pt>
                <c:pt idx="7">
                  <c:v>Шамильский р-н</c:v>
                </c:pt>
                <c:pt idx="8">
                  <c:v>Кайтагский р-н</c:v>
                </c:pt>
                <c:pt idx="9">
                  <c:v>Кумторкалинский р-н</c:v>
                </c:pt>
                <c:pt idx="10">
                  <c:v>……</c:v>
                </c:pt>
                <c:pt idx="11">
                  <c:v>Новолакский р-н</c:v>
                </c:pt>
                <c:pt idx="12">
                  <c:v>Каякентский р-н</c:v>
                </c:pt>
                <c:pt idx="13">
                  <c:v>Сергокалинский р-н</c:v>
                </c:pt>
                <c:pt idx="14">
                  <c:v>Ахвахский р-н</c:v>
                </c:pt>
                <c:pt idx="15">
                  <c:v>Цумадинский р-н</c:v>
                </c:pt>
                <c:pt idx="16">
                  <c:v>Тляратинский р-н</c:v>
                </c:pt>
                <c:pt idx="17">
                  <c:v>Ахтынский р-н</c:v>
                </c:pt>
                <c:pt idx="18">
                  <c:v>Карабудахкентский р-н</c:v>
                </c:pt>
                <c:pt idx="19">
                  <c:v>Докузпаринский р-н</c:v>
                </c:pt>
                <c:pt idx="20">
                  <c:v>Агульский р-н</c:v>
                </c:pt>
              </c:strCache>
            </c:strRef>
          </c:cat>
          <c:val>
            <c:numRef>
              <c:f>Лист1!$B$2:$B$44</c:f>
              <c:numCache>
                <c:formatCode>_-* #,##0.0_р_._-;\-* #,##0.0_р_._-;_-* "-"??_р_._-;_-@_-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94</c:v>
                </c:pt>
                <c:pt idx="6">
                  <c:v>92</c:v>
                </c:pt>
                <c:pt idx="7">
                  <c:v>79</c:v>
                </c:pt>
                <c:pt idx="8">
                  <c:v>71</c:v>
                </c:pt>
                <c:pt idx="9">
                  <c:v>0</c:v>
                </c:pt>
                <c:pt idx="11">
                  <c:v>70</c:v>
                </c:pt>
                <c:pt idx="12">
                  <c:v>8</c:v>
                </c:pt>
                <c:pt idx="13">
                  <c:v>29</c:v>
                </c:pt>
                <c:pt idx="14">
                  <c:v>79</c:v>
                </c:pt>
                <c:pt idx="15">
                  <c:v>50</c:v>
                </c:pt>
                <c:pt idx="16">
                  <c:v>25</c:v>
                </c:pt>
                <c:pt idx="17">
                  <c:v>11</c:v>
                </c:pt>
                <c:pt idx="18">
                  <c:v>11</c:v>
                </c:pt>
                <c:pt idx="19">
                  <c:v>100</c:v>
                </c:pt>
                <c:pt idx="2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 г.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cat>
            <c:strRef>
              <c:f>Лист1!$A$2:$A$44</c:f>
              <c:strCache>
                <c:ptCount val="21"/>
                <c:pt idx="0">
                  <c:v>Табасаранский р-н</c:v>
                </c:pt>
                <c:pt idx="1">
                  <c:v>Цунтинский р-н</c:v>
                </c:pt>
                <c:pt idx="2">
                  <c:v>Чародинский р-н</c:v>
                </c:pt>
                <c:pt idx="3">
                  <c:v>Гергебильский р-н</c:v>
                </c:pt>
                <c:pt idx="4">
                  <c:v>Ботлихский р-н</c:v>
                </c:pt>
                <c:pt idx="5">
                  <c:v>Кулинский р-н</c:v>
                </c:pt>
                <c:pt idx="6">
                  <c:v>Бежтинский р-н</c:v>
                </c:pt>
                <c:pt idx="7">
                  <c:v>Шамильский р-н</c:v>
                </c:pt>
                <c:pt idx="8">
                  <c:v>Кайтагский р-н</c:v>
                </c:pt>
                <c:pt idx="9">
                  <c:v>Кумторкалинский р-н</c:v>
                </c:pt>
                <c:pt idx="10">
                  <c:v>……</c:v>
                </c:pt>
                <c:pt idx="11">
                  <c:v>Новолакский р-н</c:v>
                </c:pt>
                <c:pt idx="12">
                  <c:v>Каякентский р-н</c:v>
                </c:pt>
                <c:pt idx="13">
                  <c:v>Сергокалинский р-н</c:v>
                </c:pt>
                <c:pt idx="14">
                  <c:v>Ахвахский р-н</c:v>
                </c:pt>
                <c:pt idx="15">
                  <c:v>Цумадинский р-н</c:v>
                </c:pt>
                <c:pt idx="16">
                  <c:v>Тляратинский р-н</c:v>
                </c:pt>
                <c:pt idx="17">
                  <c:v>Ахтынский р-н</c:v>
                </c:pt>
                <c:pt idx="18">
                  <c:v>Карабудахкентский р-н</c:v>
                </c:pt>
                <c:pt idx="19">
                  <c:v>Докузпаринский р-н</c:v>
                </c:pt>
                <c:pt idx="20">
                  <c:v>Агульский р-н</c:v>
                </c:pt>
              </c:strCache>
            </c:strRef>
          </c:cat>
          <c:val>
            <c:numRef>
              <c:f>Лист1!$C$2:$C$44</c:f>
              <c:numCache>
                <c:formatCode>_-* #,##0.0_р_._-;\-* #,##0.0_р_._-;_-* "-"??_р_._-;_-@_-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1">
                  <c:v>75</c:v>
                </c:pt>
                <c:pt idx="12">
                  <c:v>69</c:v>
                </c:pt>
                <c:pt idx="13">
                  <c:v>69</c:v>
                </c:pt>
                <c:pt idx="14">
                  <c:v>68</c:v>
                </c:pt>
                <c:pt idx="15">
                  <c:v>62</c:v>
                </c:pt>
                <c:pt idx="16">
                  <c:v>32</c:v>
                </c:pt>
                <c:pt idx="17">
                  <c:v>22</c:v>
                </c:pt>
                <c:pt idx="18">
                  <c:v>22</c:v>
                </c:pt>
                <c:pt idx="19" formatCode="_(* #,##0.00_);_(* \(#,##0.00\);_(* &quot;-&quot;??_);_(@_)">
                  <c:v>0</c:v>
                </c:pt>
                <c:pt idx="2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5500288"/>
        <c:axId val="45501824"/>
        <c:axId val="45144256"/>
      </c:bar3DChart>
      <c:catAx>
        <c:axId val="45500288"/>
        <c:scaling>
          <c:orientation val="minMax"/>
        </c:scaling>
        <c:delete val="0"/>
        <c:axPos val="b"/>
        <c:majorTickMark val="out"/>
        <c:minorTickMark val="none"/>
        <c:tickLblPos val="nextTo"/>
        <c:crossAx val="45501824"/>
        <c:crosses val="autoZero"/>
        <c:auto val="1"/>
        <c:lblAlgn val="ctr"/>
        <c:lblOffset val="100"/>
        <c:noMultiLvlLbl val="0"/>
      </c:catAx>
      <c:valAx>
        <c:axId val="45501824"/>
        <c:scaling>
          <c:orientation val="minMax"/>
        </c:scaling>
        <c:delete val="0"/>
        <c:axPos val="l"/>
        <c:majorGridlines/>
        <c:numFmt formatCode="_-* #,##0.0_р_._-;\-* #,##0.0_р_._-;_-* &quot;-&quot;??_р_._-;_-@_-" sourceLinked="1"/>
        <c:majorTickMark val="out"/>
        <c:minorTickMark val="none"/>
        <c:tickLblPos val="nextTo"/>
        <c:crossAx val="45500288"/>
        <c:crosses val="autoZero"/>
        <c:crossBetween val="between"/>
      </c:valAx>
      <c:serAx>
        <c:axId val="45144256"/>
        <c:scaling>
          <c:orientation val="minMax"/>
        </c:scaling>
        <c:delete val="1"/>
        <c:axPos val="b"/>
        <c:majorTickMark val="out"/>
        <c:minorTickMark val="none"/>
        <c:tickLblPos val="nextTo"/>
        <c:crossAx val="45501824"/>
        <c:crosses val="autoZero"/>
      </c:serAx>
    </c:plotArea>
    <c:legend>
      <c:legendPos val="r"/>
      <c:layout>
        <c:manualLayout>
          <c:xMode val="edge"/>
          <c:yMode val="edge"/>
          <c:x val="0.3782545403451904"/>
          <c:y val="0.13118756837201084"/>
          <c:w val="0.22750821804113269"/>
          <c:h val="8.5047216975891571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+mj-lt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019958566695206E-2"/>
          <c:y val="5.4715132662027453E-2"/>
          <c:w val="0.90292885290990066"/>
          <c:h val="0.69386154063689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Лист1!$A$2:$A$54</c:f>
              <c:strCache>
                <c:ptCount val="21"/>
                <c:pt idx="0">
                  <c:v>Буйнакск</c:v>
                </c:pt>
                <c:pt idx="1">
                  <c:v>Каспийск</c:v>
                </c:pt>
                <c:pt idx="2">
                  <c:v>Южно-Сухокумск</c:v>
                </c:pt>
                <c:pt idx="3">
                  <c:v>Кизляр</c:v>
                </c:pt>
                <c:pt idx="4">
                  <c:v>Дербент</c:v>
                </c:pt>
                <c:pt idx="5">
                  <c:v>Избербаш</c:v>
                </c:pt>
                <c:pt idx="6">
                  <c:v>Гергебильский р-н</c:v>
                </c:pt>
                <c:pt idx="7">
                  <c:v>Хунзахский р-н</c:v>
                </c:pt>
                <c:pt idx="8">
                  <c:v>Унцукульский р-н</c:v>
                </c:pt>
                <c:pt idx="9">
                  <c:v>Ногайский р-н</c:v>
                </c:pt>
                <c:pt idx="10">
                  <c:v>…</c:v>
                </c:pt>
                <c:pt idx="11">
                  <c:v>Цунтинский р-н</c:v>
                </c:pt>
                <c:pt idx="12">
                  <c:v>Докузпаринский р-н</c:v>
                </c:pt>
                <c:pt idx="13">
                  <c:v>Кизлярский р-н</c:v>
                </c:pt>
                <c:pt idx="14">
                  <c:v>Кизилюртовский р-н</c:v>
                </c:pt>
                <c:pt idx="15">
                  <c:v>Хасавюртовский р-н</c:v>
                </c:pt>
                <c:pt idx="16">
                  <c:v>Левашинский р-н</c:v>
                </c:pt>
                <c:pt idx="17">
                  <c:v>Рутульский р-н</c:v>
                </c:pt>
                <c:pt idx="18">
                  <c:v>Акушинский р-н</c:v>
                </c:pt>
                <c:pt idx="19">
                  <c:v>Дахадаевский р-н</c:v>
                </c:pt>
                <c:pt idx="20">
                  <c:v>Новолакский р-н</c:v>
                </c:pt>
              </c:strCache>
            </c:strRef>
          </c:cat>
          <c:val>
            <c:numRef>
              <c:f>Лист1!$B$2:$B$54</c:f>
              <c:numCache>
                <c:formatCode>_-* #,##0.0_р_._-;\-* #,##0.0_р_._-;_-* "-"??_р_._-;_-@_-</c:formatCode>
                <c:ptCount val="21"/>
                <c:pt idx="0">
                  <c:v>58.4</c:v>
                </c:pt>
                <c:pt idx="1">
                  <c:v>54.5</c:v>
                </c:pt>
                <c:pt idx="2">
                  <c:v>54.7</c:v>
                </c:pt>
                <c:pt idx="3">
                  <c:v>52.7</c:v>
                </c:pt>
                <c:pt idx="4">
                  <c:v>57.1</c:v>
                </c:pt>
                <c:pt idx="5">
                  <c:v>52.8</c:v>
                </c:pt>
                <c:pt idx="6">
                  <c:v>45</c:v>
                </c:pt>
                <c:pt idx="7">
                  <c:v>46.6</c:v>
                </c:pt>
                <c:pt idx="8">
                  <c:v>44.7</c:v>
                </c:pt>
                <c:pt idx="9">
                  <c:v>40.299999999999997</c:v>
                </c:pt>
                <c:pt idx="11">
                  <c:v>14.8</c:v>
                </c:pt>
                <c:pt idx="12">
                  <c:v>13.4</c:v>
                </c:pt>
                <c:pt idx="13">
                  <c:v>12.3</c:v>
                </c:pt>
                <c:pt idx="14">
                  <c:v>10.6</c:v>
                </c:pt>
                <c:pt idx="15">
                  <c:v>12.6</c:v>
                </c:pt>
                <c:pt idx="16">
                  <c:v>9.9</c:v>
                </c:pt>
                <c:pt idx="17">
                  <c:v>9.1999999999999993</c:v>
                </c:pt>
                <c:pt idx="18">
                  <c:v>6.8</c:v>
                </c:pt>
                <c:pt idx="19">
                  <c:v>7.2</c:v>
                </c:pt>
                <c:pt idx="20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 г.</c:v>
                </c:pt>
              </c:strCache>
            </c:strRef>
          </c:tx>
          <c:spPr>
            <a:solidFill>
              <a:srgbClr val="FF6699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Лист1!$A$2:$A$54</c:f>
              <c:strCache>
                <c:ptCount val="21"/>
                <c:pt idx="0">
                  <c:v>Буйнакск</c:v>
                </c:pt>
                <c:pt idx="1">
                  <c:v>Каспийск</c:v>
                </c:pt>
                <c:pt idx="2">
                  <c:v>Южно-Сухокумск</c:v>
                </c:pt>
                <c:pt idx="3">
                  <c:v>Кизляр</c:v>
                </c:pt>
                <c:pt idx="4">
                  <c:v>Дербент</c:v>
                </c:pt>
                <c:pt idx="5">
                  <c:v>Избербаш</c:v>
                </c:pt>
                <c:pt idx="6">
                  <c:v>Гергебильский р-н</c:v>
                </c:pt>
                <c:pt idx="7">
                  <c:v>Хунзахский р-н</c:v>
                </c:pt>
                <c:pt idx="8">
                  <c:v>Унцукульский р-н</c:v>
                </c:pt>
                <c:pt idx="9">
                  <c:v>Ногайский р-н</c:v>
                </c:pt>
                <c:pt idx="10">
                  <c:v>…</c:v>
                </c:pt>
                <c:pt idx="11">
                  <c:v>Цунтинский р-н</c:v>
                </c:pt>
                <c:pt idx="12">
                  <c:v>Докузпаринский р-н</c:v>
                </c:pt>
                <c:pt idx="13">
                  <c:v>Кизлярский р-н</c:v>
                </c:pt>
                <c:pt idx="14">
                  <c:v>Кизилюртовский р-н</c:v>
                </c:pt>
                <c:pt idx="15">
                  <c:v>Хасавюртовский р-н</c:v>
                </c:pt>
                <c:pt idx="16">
                  <c:v>Левашинский р-н</c:v>
                </c:pt>
                <c:pt idx="17">
                  <c:v>Рутульский р-н</c:v>
                </c:pt>
                <c:pt idx="18">
                  <c:v>Акушинский р-н</c:v>
                </c:pt>
                <c:pt idx="19">
                  <c:v>Дахадаевский р-н</c:v>
                </c:pt>
                <c:pt idx="20">
                  <c:v>Новолакский р-н</c:v>
                </c:pt>
              </c:strCache>
            </c:strRef>
          </c:cat>
          <c:val>
            <c:numRef>
              <c:f>Лист1!$C$2:$C$54</c:f>
              <c:numCache>
                <c:formatCode>_-* #,##0.0_р_._-;\-* #,##0.0_р_._-;_-* "-"??_р_._-;_-@_-</c:formatCode>
                <c:ptCount val="21"/>
                <c:pt idx="0">
                  <c:v>59.7</c:v>
                </c:pt>
                <c:pt idx="1">
                  <c:v>58.9</c:v>
                </c:pt>
                <c:pt idx="2">
                  <c:v>57.5</c:v>
                </c:pt>
                <c:pt idx="3">
                  <c:v>56.7</c:v>
                </c:pt>
                <c:pt idx="4">
                  <c:v>56</c:v>
                </c:pt>
                <c:pt idx="5">
                  <c:v>52.7</c:v>
                </c:pt>
                <c:pt idx="6">
                  <c:v>47.8</c:v>
                </c:pt>
                <c:pt idx="7">
                  <c:v>47</c:v>
                </c:pt>
                <c:pt idx="8">
                  <c:v>46.4</c:v>
                </c:pt>
                <c:pt idx="9">
                  <c:v>41.5</c:v>
                </c:pt>
                <c:pt idx="11">
                  <c:v>13.2</c:v>
                </c:pt>
                <c:pt idx="12">
                  <c:v>13.1</c:v>
                </c:pt>
                <c:pt idx="13">
                  <c:v>11.9</c:v>
                </c:pt>
                <c:pt idx="14">
                  <c:v>11.5</c:v>
                </c:pt>
                <c:pt idx="15">
                  <c:v>11.1</c:v>
                </c:pt>
                <c:pt idx="16">
                  <c:v>10.3</c:v>
                </c:pt>
                <c:pt idx="17">
                  <c:v>10</c:v>
                </c:pt>
                <c:pt idx="18">
                  <c:v>8.1999999999999993</c:v>
                </c:pt>
                <c:pt idx="19">
                  <c:v>7.2</c:v>
                </c:pt>
                <c:pt idx="20">
                  <c:v>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541120"/>
        <c:axId val="93542656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среднее по республике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Лист1!$A$2:$A$54</c:f>
              <c:strCache>
                <c:ptCount val="21"/>
                <c:pt idx="0">
                  <c:v>Буйнакск</c:v>
                </c:pt>
                <c:pt idx="1">
                  <c:v>Каспийск</c:v>
                </c:pt>
                <c:pt idx="2">
                  <c:v>Южно-Сухокумск</c:v>
                </c:pt>
                <c:pt idx="3">
                  <c:v>Кизляр</c:v>
                </c:pt>
                <c:pt idx="4">
                  <c:v>Дербент</c:v>
                </c:pt>
                <c:pt idx="5">
                  <c:v>Избербаш</c:v>
                </c:pt>
                <c:pt idx="6">
                  <c:v>Гергебильский р-н</c:v>
                </c:pt>
                <c:pt idx="7">
                  <c:v>Хунзахский р-н</c:v>
                </c:pt>
                <c:pt idx="8">
                  <c:v>Унцукульский р-н</c:v>
                </c:pt>
                <c:pt idx="9">
                  <c:v>Ногайский р-н</c:v>
                </c:pt>
                <c:pt idx="10">
                  <c:v>…</c:v>
                </c:pt>
                <c:pt idx="11">
                  <c:v>Цунтинский р-н</c:v>
                </c:pt>
                <c:pt idx="12">
                  <c:v>Докузпаринский р-н</c:v>
                </c:pt>
                <c:pt idx="13">
                  <c:v>Кизлярский р-н</c:v>
                </c:pt>
                <c:pt idx="14">
                  <c:v>Кизилюртовский р-н</c:v>
                </c:pt>
                <c:pt idx="15">
                  <c:v>Хасавюртовский р-н</c:v>
                </c:pt>
                <c:pt idx="16">
                  <c:v>Левашинский р-н</c:v>
                </c:pt>
                <c:pt idx="17">
                  <c:v>Рутульский р-н</c:v>
                </c:pt>
                <c:pt idx="18">
                  <c:v>Акушинский р-н</c:v>
                </c:pt>
                <c:pt idx="19">
                  <c:v>Дахадаевский р-н</c:v>
                </c:pt>
                <c:pt idx="20">
                  <c:v>Новолакский р-н</c:v>
                </c:pt>
              </c:strCache>
            </c:strRef>
          </c:cat>
          <c:val>
            <c:numRef>
              <c:f>Лист1!$D$2:$D$54</c:f>
              <c:numCache>
                <c:formatCode>General</c:formatCode>
                <c:ptCount val="21"/>
                <c:pt idx="0">
                  <c:v>27.1</c:v>
                </c:pt>
                <c:pt idx="1">
                  <c:v>27.1</c:v>
                </c:pt>
                <c:pt idx="2">
                  <c:v>27.1</c:v>
                </c:pt>
                <c:pt idx="3">
                  <c:v>27.1</c:v>
                </c:pt>
                <c:pt idx="4">
                  <c:v>27.1</c:v>
                </c:pt>
                <c:pt idx="5">
                  <c:v>27.1</c:v>
                </c:pt>
                <c:pt idx="6">
                  <c:v>27.1</c:v>
                </c:pt>
                <c:pt idx="7">
                  <c:v>27.1</c:v>
                </c:pt>
                <c:pt idx="8">
                  <c:v>27.1</c:v>
                </c:pt>
                <c:pt idx="9">
                  <c:v>27.1</c:v>
                </c:pt>
                <c:pt idx="10">
                  <c:v>27.1</c:v>
                </c:pt>
                <c:pt idx="11">
                  <c:v>27.1</c:v>
                </c:pt>
                <c:pt idx="12">
                  <c:v>27.1</c:v>
                </c:pt>
                <c:pt idx="13">
                  <c:v>27.1</c:v>
                </c:pt>
                <c:pt idx="14">
                  <c:v>27.1</c:v>
                </c:pt>
                <c:pt idx="15">
                  <c:v>27.1</c:v>
                </c:pt>
                <c:pt idx="16">
                  <c:v>27.1</c:v>
                </c:pt>
                <c:pt idx="17">
                  <c:v>27.1</c:v>
                </c:pt>
                <c:pt idx="18">
                  <c:v>27.1</c:v>
                </c:pt>
                <c:pt idx="19">
                  <c:v>27.1</c:v>
                </c:pt>
                <c:pt idx="20">
                  <c:v>27.1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541120"/>
        <c:axId val="93542656"/>
      </c:lineChart>
      <c:catAx>
        <c:axId val="93541120"/>
        <c:scaling>
          <c:orientation val="minMax"/>
        </c:scaling>
        <c:delete val="0"/>
        <c:axPos val="b"/>
        <c:majorTickMark val="out"/>
        <c:minorTickMark val="none"/>
        <c:tickLblPos val="nextTo"/>
        <c:crossAx val="93542656"/>
        <c:crosses val="autoZero"/>
        <c:auto val="1"/>
        <c:lblAlgn val="ctr"/>
        <c:lblOffset val="100"/>
        <c:noMultiLvlLbl val="0"/>
      </c:catAx>
      <c:valAx>
        <c:axId val="93542656"/>
        <c:scaling>
          <c:orientation val="minMax"/>
        </c:scaling>
        <c:delete val="0"/>
        <c:axPos val="l"/>
        <c:majorGridlines/>
        <c:numFmt formatCode="_-* #,##0.0_р_._-;\-* #,##0.0_р_._-;_-* &quot;-&quot;??_р_._-;_-@_-" sourceLinked="1"/>
        <c:majorTickMark val="out"/>
        <c:minorTickMark val="none"/>
        <c:tickLblPos val="nextTo"/>
        <c:crossAx val="93541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256838175776921"/>
          <c:y val="3.9453192069568016E-2"/>
          <c:w val="0.40161072205796"/>
          <c:h val="0.129294755537673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680934065605089E-2"/>
          <c:y val="3.2642472532675E-2"/>
          <c:w val="0.90128018528927989"/>
          <c:h val="0.712938528613962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2012 г.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Лист2!$A$2:$A$16</c:f>
              <c:strCache>
                <c:ptCount val="15"/>
                <c:pt idx="0">
                  <c:v>Унцукульский р-н</c:v>
                </c:pt>
                <c:pt idx="1">
                  <c:v>Цунтинский р-н</c:v>
                </c:pt>
                <c:pt idx="2">
                  <c:v>Докузпаринский р-н</c:v>
                </c:pt>
                <c:pt idx="3">
                  <c:v>Кумторкалинский р-н</c:v>
                </c:pt>
                <c:pt idx="4">
                  <c:v>Ахтынский р-н</c:v>
                </c:pt>
                <c:pt idx="5">
                  <c:v>Левашинский р-н</c:v>
                </c:pt>
                <c:pt idx="6">
                  <c:v>Гергебильский р-н</c:v>
                </c:pt>
                <c:pt idx="7">
                  <c:v>Табасаранский р-н</c:v>
                </c:pt>
                <c:pt idx="8">
                  <c:v>Акушинский р-н</c:v>
                </c:pt>
                <c:pt idx="9">
                  <c:v>Дербентский р-н</c:v>
                </c:pt>
                <c:pt idx="10">
                  <c:v>Южно-Сухокумск</c:v>
                </c:pt>
                <c:pt idx="11">
                  <c:v>Буйнакский р-н</c:v>
                </c:pt>
                <c:pt idx="12">
                  <c:v>Избербаш</c:v>
                </c:pt>
                <c:pt idx="13">
                  <c:v>Кизлярский р-н</c:v>
                </c:pt>
                <c:pt idx="14">
                  <c:v>Сергокалинский р-н</c:v>
                </c:pt>
              </c:strCache>
            </c:strRef>
          </c:cat>
          <c:val>
            <c:numRef>
              <c:f>Лист2!$B$2:$B$16</c:f>
              <c:numCache>
                <c:formatCode>General</c:formatCode>
                <c:ptCount val="15"/>
                <c:pt idx="0">
                  <c:v>11.1</c:v>
                </c:pt>
                <c:pt idx="1">
                  <c:v>17.5</c:v>
                </c:pt>
                <c:pt idx="2">
                  <c:v>9.5</c:v>
                </c:pt>
                <c:pt idx="3">
                  <c:v>4.2</c:v>
                </c:pt>
                <c:pt idx="4">
                  <c:v>2</c:v>
                </c:pt>
                <c:pt idx="5">
                  <c:v>2.9</c:v>
                </c:pt>
                <c:pt idx="6">
                  <c:v>3.4</c:v>
                </c:pt>
                <c:pt idx="7">
                  <c:v>1.1000000000000001</c:v>
                </c:pt>
                <c:pt idx="8">
                  <c:v>2.4</c:v>
                </c:pt>
                <c:pt idx="9">
                  <c:v>3</c:v>
                </c:pt>
                <c:pt idx="10">
                  <c:v>2.1</c:v>
                </c:pt>
                <c:pt idx="11">
                  <c:v>3.9</c:v>
                </c:pt>
                <c:pt idx="12">
                  <c:v>2.1</c:v>
                </c:pt>
                <c:pt idx="13">
                  <c:v>2.8</c:v>
                </c:pt>
                <c:pt idx="14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2013 г.</c:v>
                </c:pt>
              </c:strCache>
            </c:strRef>
          </c:tx>
          <c:invertIfNegative val="0"/>
          <c:cat>
            <c:strRef>
              <c:f>Лист2!$A$2:$A$16</c:f>
              <c:strCache>
                <c:ptCount val="15"/>
                <c:pt idx="0">
                  <c:v>Унцукульский р-н</c:v>
                </c:pt>
                <c:pt idx="1">
                  <c:v>Цунтинский р-н</c:v>
                </c:pt>
                <c:pt idx="2">
                  <c:v>Докузпаринский р-н</c:v>
                </c:pt>
                <c:pt idx="3">
                  <c:v>Кумторкалинский р-н</c:v>
                </c:pt>
                <c:pt idx="4">
                  <c:v>Ахтынский р-н</c:v>
                </c:pt>
                <c:pt idx="5">
                  <c:v>Левашинский р-н</c:v>
                </c:pt>
                <c:pt idx="6">
                  <c:v>Гергебильский р-н</c:v>
                </c:pt>
                <c:pt idx="7">
                  <c:v>Табасаранский р-н</c:v>
                </c:pt>
                <c:pt idx="8">
                  <c:v>Акушинский р-н</c:v>
                </c:pt>
                <c:pt idx="9">
                  <c:v>Дербентский р-н</c:v>
                </c:pt>
                <c:pt idx="10">
                  <c:v>Южно-Сухокумск</c:v>
                </c:pt>
                <c:pt idx="11">
                  <c:v>Буйнакский р-н</c:v>
                </c:pt>
                <c:pt idx="12">
                  <c:v>Избербаш</c:v>
                </c:pt>
                <c:pt idx="13">
                  <c:v>Кизлярский р-н</c:v>
                </c:pt>
                <c:pt idx="14">
                  <c:v>Сергокалинский р-н</c:v>
                </c:pt>
              </c:strCache>
            </c:strRef>
          </c:cat>
          <c:val>
            <c:numRef>
              <c:f>Лист2!$C$2:$C$16</c:f>
              <c:numCache>
                <c:formatCode>General</c:formatCode>
                <c:ptCount val="15"/>
                <c:pt idx="0">
                  <c:v>16.899999999999999</c:v>
                </c:pt>
                <c:pt idx="1">
                  <c:v>11.8</c:v>
                </c:pt>
                <c:pt idx="2">
                  <c:v>8.6</c:v>
                </c:pt>
                <c:pt idx="3">
                  <c:v>8.5</c:v>
                </c:pt>
                <c:pt idx="4">
                  <c:v>5.2</c:v>
                </c:pt>
                <c:pt idx="5">
                  <c:v>5</c:v>
                </c:pt>
                <c:pt idx="6">
                  <c:v>3.5</c:v>
                </c:pt>
                <c:pt idx="7">
                  <c:v>3.5</c:v>
                </c:pt>
                <c:pt idx="8">
                  <c:v>3.4</c:v>
                </c:pt>
                <c:pt idx="9">
                  <c:v>3.2</c:v>
                </c:pt>
                <c:pt idx="10">
                  <c:v>3</c:v>
                </c:pt>
                <c:pt idx="11">
                  <c:v>2.9</c:v>
                </c:pt>
                <c:pt idx="12">
                  <c:v>2.8</c:v>
                </c:pt>
                <c:pt idx="13">
                  <c:v>2.8</c:v>
                </c:pt>
                <c:pt idx="14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943616"/>
        <c:axId val="104945152"/>
        <c:axId val="0"/>
      </c:bar3DChart>
      <c:catAx>
        <c:axId val="104943616"/>
        <c:scaling>
          <c:orientation val="minMax"/>
        </c:scaling>
        <c:delete val="0"/>
        <c:axPos val="b"/>
        <c:majorTickMark val="out"/>
        <c:minorTickMark val="none"/>
        <c:tickLblPos val="nextTo"/>
        <c:crossAx val="104945152"/>
        <c:crosses val="autoZero"/>
        <c:auto val="1"/>
        <c:lblAlgn val="ctr"/>
        <c:lblOffset val="100"/>
        <c:noMultiLvlLbl val="0"/>
      </c:catAx>
      <c:valAx>
        <c:axId val="104945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943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0889880667750539"/>
          <c:y val="2.1187023670019421E-2"/>
          <c:w val="0.20063785549073573"/>
          <c:h val="0.1138633018637094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+mj-lt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8582031902997277E-2"/>
          <c:y val="2.7441665393534174E-2"/>
          <c:w val="0.91530639897747601"/>
          <c:h val="0.746021452850146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[сводный.xlsx]Лист3!$B$1</c:f>
              <c:strCache>
                <c:ptCount val="1"/>
                <c:pt idx="0">
                  <c:v>2012 г.</c:v>
                </c:pt>
              </c:strCache>
            </c:strRef>
          </c:tx>
          <c:spPr>
            <a:solidFill>
              <a:srgbClr val="FF6699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[сводный.xlsx]Лист3!$A$2:$A$22</c:f>
              <c:strCache>
                <c:ptCount val="21"/>
                <c:pt idx="0">
                  <c:v>Хасавюрт</c:v>
                </c:pt>
                <c:pt idx="1">
                  <c:v>Махачкала</c:v>
                </c:pt>
                <c:pt idx="2">
                  <c:v>Кулинский р-н</c:v>
                </c:pt>
                <c:pt idx="3">
                  <c:v>Левашинский р-н</c:v>
                </c:pt>
                <c:pt idx="4">
                  <c:v>Унцукульский р-н</c:v>
                </c:pt>
                <c:pt idx="5">
                  <c:v>Лакский р-н</c:v>
                </c:pt>
                <c:pt idx="6">
                  <c:v>Дербентский р-н</c:v>
                </c:pt>
                <c:pt idx="7">
                  <c:v>Кизилюрт</c:v>
                </c:pt>
                <c:pt idx="8">
                  <c:v>Карабудахкентский р-н</c:v>
                </c:pt>
                <c:pt idx="9">
                  <c:v>Сергокалинский р-н</c:v>
                </c:pt>
                <c:pt idx="10">
                  <c:v>…</c:v>
                </c:pt>
                <c:pt idx="11">
                  <c:v>Чародинский р-н</c:v>
                </c:pt>
                <c:pt idx="12">
                  <c:v>Избербаш</c:v>
                </c:pt>
                <c:pt idx="13">
                  <c:v>Цумадинский р-н</c:v>
                </c:pt>
                <c:pt idx="14">
                  <c:v>Рутульский р-н</c:v>
                </c:pt>
                <c:pt idx="15">
                  <c:v>Хунзахский р-н</c:v>
                </c:pt>
                <c:pt idx="16">
                  <c:v>Ногайский р-н</c:v>
                </c:pt>
                <c:pt idx="17">
                  <c:v>Шамильский р-н</c:v>
                </c:pt>
                <c:pt idx="18">
                  <c:v>Новолакский р-н</c:v>
                </c:pt>
                <c:pt idx="19">
                  <c:v>Табасаранский р-н</c:v>
                </c:pt>
                <c:pt idx="20">
                  <c:v>Кизлярский р-н</c:v>
                </c:pt>
              </c:strCache>
            </c:strRef>
          </c:cat>
          <c:val>
            <c:numRef>
              <c:f>[сводный.xlsx]Лист3!$B$2:$B$22</c:f>
              <c:numCache>
                <c:formatCode>General</c:formatCode>
                <c:ptCount val="21"/>
                <c:pt idx="0">
                  <c:v>18.5</c:v>
                </c:pt>
                <c:pt idx="1">
                  <c:v>12.2</c:v>
                </c:pt>
                <c:pt idx="2">
                  <c:v>8</c:v>
                </c:pt>
                <c:pt idx="3">
                  <c:v>11.6</c:v>
                </c:pt>
                <c:pt idx="4">
                  <c:v>13.2</c:v>
                </c:pt>
                <c:pt idx="5">
                  <c:v>9.6</c:v>
                </c:pt>
                <c:pt idx="6">
                  <c:v>11</c:v>
                </c:pt>
                <c:pt idx="7">
                  <c:v>9.5</c:v>
                </c:pt>
                <c:pt idx="8">
                  <c:v>13.3</c:v>
                </c:pt>
                <c:pt idx="9">
                  <c:v>11.6</c:v>
                </c:pt>
                <c:pt idx="11">
                  <c:v>5.2</c:v>
                </c:pt>
                <c:pt idx="12">
                  <c:v>7.4</c:v>
                </c:pt>
                <c:pt idx="13">
                  <c:v>4.3</c:v>
                </c:pt>
                <c:pt idx="14">
                  <c:v>8.3000000000000007</c:v>
                </c:pt>
                <c:pt idx="15">
                  <c:v>4.5999999999999996</c:v>
                </c:pt>
                <c:pt idx="16">
                  <c:v>5.3</c:v>
                </c:pt>
                <c:pt idx="17">
                  <c:v>5</c:v>
                </c:pt>
                <c:pt idx="18">
                  <c:v>4.3</c:v>
                </c:pt>
                <c:pt idx="19">
                  <c:v>4.9000000000000004</c:v>
                </c:pt>
                <c:pt idx="20">
                  <c:v>2.8</c:v>
                </c:pt>
              </c:numCache>
            </c:numRef>
          </c:val>
        </c:ser>
        <c:ser>
          <c:idx val="1"/>
          <c:order val="1"/>
          <c:tx>
            <c:strRef>
              <c:f>[сводный.xlsx]Лист3!$C$1</c:f>
              <c:strCache>
                <c:ptCount val="1"/>
                <c:pt idx="0">
                  <c:v>2013 г.</c:v>
                </c:pt>
              </c:strCache>
            </c:strRef>
          </c:tx>
          <c:spPr>
            <a:solidFill>
              <a:srgbClr val="0F6FC6">
                <a:lumMod val="60000"/>
                <a:lumOff val="40000"/>
              </a:srgb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[сводный.xlsx]Лист3!$A$2:$A$22</c:f>
              <c:strCache>
                <c:ptCount val="21"/>
                <c:pt idx="0">
                  <c:v>Хасавюрт</c:v>
                </c:pt>
                <c:pt idx="1">
                  <c:v>Махачкала</c:v>
                </c:pt>
                <c:pt idx="2">
                  <c:v>Кулинский р-н</c:v>
                </c:pt>
                <c:pt idx="3">
                  <c:v>Левашинский р-н</c:v>
                </c:pt>
                <c:pt idx="4">
                  <c:v>Унцукульский р-н</c:v>
                </c:pt>
                <c:pt idx="5">
                  <c:v>Лакский р-н</c:v>
                </c:pt>
                <c:pt idx="6">
                  <c:v>Дербентский р-н</c:v>
                </c:pt>
                <c:pt idx="7">
                  <c:v>Кизилюрт</c:v>
                </c:pt>
                <c:pt idx="8">
                  <c:v>Карабудахкентский р-н</c:v>
                </c:pt>
                <c:pt idx="9">
                  <c:v>Сергокалинский р-н</c:v>
                </c:pt>
                <c:pt idx="10">
                  <c:v>…</c:v>
                </c:pt>
                <c:pt idx="11">
                  <c:v>Чародинский р-н</c:v>
                </c:pt>
                <c:pt idx="12">
                  <c:v>Избербаш</c:v>
                </c:pt>
                <c:pt idx="13">
                  <c:v>Цумадинский р-н</c:v>
                </c:pt>
                <c:pt idx="14">
                  <c:v>Рутульский р-н</c:v>
                </c:pt>
                <c:pt idx="15">
                  <c:v>Хунзахский р-н</c:v>
                </c:pt>
                <c:pt idx="16">
                  <c:v>Ногайский р-н</c:v>
                </c:pt>
                <c:pt idx="17">
                  <c:v>Шамильский р-н</c:v>
                </c:pt>
                <c:pt idx="18">
                  <c:v>Новолакский р-н</c:v>
                </c:pt>
                <c:pt idx="19">
                  <c:v>Табасаранский р-н</c:v>
                </c:pt>
                <c:pt idx="20">
                  <c:v>Кизлярский р-н</c:v>
                </c:pt>
              </c:strCache>
            </c:strRef>
          </c:cat>
          <c:val>
            <c:numRef>
              <c:f>[сводный.xlsx]Лист3!$C$2:$C$22</c:f>
              <c:numCache>
                <c:formatCode>General</c:formatCode>
                <c:ptCount val="21"/>
                <c:pt idx="0">
                  <c:v>20</c:v>
                </c:pt>
                <c:pt idx="1">
                  <c:v>17.2</c:v>
                </c:pt>
                <c:pt idx="2">
                  <c:v>16.2</c:v>
                </c:pt>
                <c:pt idx="3">
                  <c:v>16.100000000000001</c:v>
                </c:pt>
                <c:pt idx="4">
                  <c:v>15.3</c:v>
                </c:pt>
                <c:pt idx="5">
                  <c:v>15.2</c:v>
                </c:pt>
                <c:pt idx="6">
                  <c:v>14.5</c:v>
                </c:pt>
                <c:pt idx="7">
                  <c:v>14.4</c:v>
                </c:pt>
                <c:pt idx="8">
                  <c:v>14</c:v>
                </c:pt>
                <c:pt idx="9">
                  <c:v>14</c:v>
                </c:pt>
                <c:pt idx="11">
                  <c:v>9.1999999999999993</c:v>
                </c:pt>
                <c:pt idx="12">
                  <c:v>9.1</c:v>
                </c:pt>
                <c:pt idx="13">
                  <c:v>8.8000000000000007</c:v>
                </c:pt>
                <c:pt idx="14">
                  <c:v>8.8000000000000007</c:v>
                </c:pt>
                <c:pt idx="15">
                  <c:v>8.1999999999999993</c:v>
                </c:pt>
                <c:pt idx="16">
                  <c:v>7.4</c:v>
                </c:pt>
                <c:pt idx="17">
                  <c:v>7.1</c:v>
                </c:pt>
                <c:pt idx="18">
                  <c:v>6.8</c:v>
                </c:pt>
                <c:pt idx="19">
                  <c:v>6.8</c:v>
                </c:pt>
                <c:pt idx="20">
                  <c:v>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690240"/>
        <c:axId val="109700224"/>
      </c:barChart>
      <c:lineChart>
        <c:grouping val="standard"/>
        <c:varyColors val="0"/>
        <c:ser>
          <c:idx val="2"/>
          <c:order val="2"/>
          <c:tx>
            <c:strRef>
              <c:f>[сводный.xlsx]Лист3!$D$1</c:f>
              <c:strCache>
                <c:ptCount val="1"/>
                <c:pt idx="0">
                  <c:v>среднее по республике</c:v>
                </c:pt>
              </c:strCache>
            </c:strRef>
          </c:tx>
          <c:spPr>
            <a:ln w="66675">
              <a:solidFill>
                <a:srgbClr val="7CCA62">
                  <a:lumMod val="60000"/>
                  <a:lumOff val="40000"/>
                </a:srgbClr>
              </a:solidFill>
            </a:ln>
          </c:spPr>
          <c:marker>
            <c:symbol val="none"/>
          </c:marker>
          <c:cat>
            <c:strRef>
              <c:f>[сводный.xlsx]Лист3!$A$2:$A$22</c:f>
              <c:strCache>
                <c:ptCount val="21"/>
                <c:pt idx="0">
                  <c:v>Хасавюрт</c:v>
                </c:pt>
                <c:pt idx="1">
                  <c:v>Махачкала</c:v>
                </c:pt>
                <c:pt idx="2">
                  <c:v>Кулинский р-н</c:v>
                </c:pt>
                <c:pt idx="3">
                  <c:v>Левашинский р-н</c:v>
                </c:pt>
                <c:pt idx="4">
                  <c:v>Унцукульский р-н</c:v>
                </c:pt>
                <c:pt idx="5">
                  <c:v>Лакский р-н</c:v>
                </c:pt>
                <c:pt idx="6">
                  <c:v>Дербентский р-н</c:v>
                </c:pt>
                <c:pt idx="7">
                  <c:v>Кизилюрт</c:v>
                </c:pt>
                <c:pt idx="8">
                  <c:v>Карабудахкентский р-н</c:v>
                </c:pt>
                <c:pt idx="9">
                  <c:v>Сергокалинский р-н</c:v>
                </c:pt>
                <c:pt idx="10">
                  <c:v>…</c:v>
                </c:pt>
                <c:pt idx="11">
                  <c:v>Чародинский р-н</c:v>
                </c:pt>
                <c:pt idx="12">
                  <c:v>Избербаш</c:v>
                </c:pt>
                <c:pt idx="13">
                  <c:v>Цумадинский р-н</c:v>
                </c:pt>
                <c:pt idx="14">
                  <c:v>Рутульский р-н</c:v>
                </c:pt>
                <c:pt idx="15">
                  <c:v>Хунзахский р-н</c:v>
                </c:pt>
                <c:pt idx="16">
                  <c:v>Ногайский р-н</c:v>
                </c:pt>
                <c:pt idx="17">
                  <c:v>Шамильский р-н</c:v>
                </c:pt>
                <c:pt idx="18">
                  <c:v>Новолакский р-н</c:v>
                </c:pt>
                <c:pt idx="19">
                  <c:v>Табасаранский р-н</c:v>
                </c:pt>
                <c:pt idx="20">
                  <c:v>Кизлярский р-н</c:v>
                </c:pt>
              </c:strCache>
            </c:strRef>
          </c:cat>
          <c:val>
            <c:numRef>
              <c:f>[сводный.xlsx]Лист3!$D$2:$D$22</c:f>
              <c:numCache>
                <c:formatCode>General</c:formatCode>
                <c:ptCount val="21"/>
                <c:pt idx="0">
                  <c:v>13.2</c:v>
                </c:pt>
                <c:pt idx="1">
                  <c:v>13.2</c:v>
                </c:pt>
                <c:pt idx="2">
                  <c:v>13.2</c:v>
                </c:pt>
                <c:pt idx="3">
                  <c:v>13.2</c:v>
                </c:pt>
                <c:pt idx="4">
                  <c:v>13.2</c:v>
                </c:pt>
                <c:pt idx="5">
                  <c:v>13.2</c:v>
                </c:pt>
                <c:pt idx="6">
                  <c:v>13.2</c:v>
                </c:pt>
                <c:pt idx="7">
                  <c:v>13.2</c:v>
                </c:pt>
                <c:pt idx="8">
                  <c:v>13.2</c:v>
                </c:pt>
                <c:pt idx="9">
                  <c:v>13.2</c:v>
                </c:pt>
                <c:pt idx="10">
                  <c:v>13.2</c:v>
                </c:pt>
                <c:pt idx="11">
                  <c:v>13.2</c:v>
                </c:pt>
                <c:pt idx="12">
                  <c:v>13.2</c:v>
                </c:pt>
                <c:pt idx="13">
                  <c:v>13.2</c:v>
                </c:pt>
                <c:pt idx="14">
                  <c:v>13.2</c:v>
                </c:pt>
                <c:pt idx="15">
                  <c:v>13.2</c:v>
                </c:pt>
                <c:pt idx="16">
                  <c:v>13.2</c:v>
                </c:pt>
                <c:pt idx="17">
                  <c:v>13.2</c:v>
                </c:pt>
                <c:pt idx="18">
                  <c:v>13.2</c:v>
                </c:pt>
                <c:pt idx="19">
                  <c:v>13.2</c:v>
                </c:pt>
                <c:pt idx="20">
                  <c:v>13.2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690240"/>
        <c:axId val="109700224"/>
      </c:lineChart>
      <c:catAx>
        <c:axId val="109690240"/>
        <c:scaling>
          <c:orientation val="minMax"/>
        </c:scaling>
        <c:delete val="0"/>
        <c:axPos val="b"/>
        <c:majorTickMark val="out"/>
        <c:minorTickMark val="none"/>
        <c:tickLblPos val="nextTo"/>
        <c:crossAx val="109700224"/>
        <c:crosses val="autoZero"/>
        <c:auto val="1"/>
        <c:lblAlgn val="ctr"/>
        <c:lblOffset val="100"/>
        <c:noMultiLvlLbl val="0"/>
      </c:catAx>
      <c:valAx>
        <c:axId val="109700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9690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357646139006358"/>
          <c:y val="2.7605339955568488E-2"/>
          <c:w val="0.53071504516112966"/>
          <c:h val="0.1340844977224713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+mj-lt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571796597018901E-2"/>
          <c:y val="1.9349576405011386E-2"/>
          <c:w val="0.90632042819127978"/>
          <c:h val="0.736048878515009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г.</c:v>
                </c:pt>
              </c:strCache>
            </c:strRef>
          </c:tx>
          <c:spPr>
            <a:solidFill>
              <a:srgbClr val="FF33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Лист1!$A$2:$A$54</c:f>
              <c:strCache>
                <c:ptCount val="21"/>
                <c:pt idx="0">
                  <c:v>Кулинский р-н</c:v>
                </c:pt>
                <c:pt idx="1">
                  <c:v>Магарамкентский р-н</c:v>
                </c:pt>
                <c:pt idx="2">
                  <c:v>Дахадаевский р-н</c:v>
                </c:pt>
                <c:pt idx="3">
                  <c:v>Каякентский р-н</c:v>
                </c:pt>
                <c:pt idx="4">
                  <c:v>Хунзахский р-н</c:v>
                </c:pt>
                <c:pt idx="5">
                  <c:v>Чародинский р-н</c:v>
                </c:pt>
                <c:pt idx="6">
                  <c:v>Ахтынский р-н</c:v>
                </c:pt>
                <c:pt idx="7">
                  <c:v>Сергокалинский р-н</c:v>
                </c:pt>
                <c:pt idx="8">
                  <c:v>Лакский р-н</c:v>
                </c:pt>
                <c:pt idx="9">
                  <c:v>Акушинский р-н</c:v>
                </c:pt>
                <c:pt idx="10">
                  <c:v>…</c:v>
                </c:pt>
                <c:pt idx="11">
                  <c:v>Бабаюртовский р-н</c:v>
                </c:pt>
                <c:pt idx="12">
                  <c:v>Хасавюртовский р-н</c:v>
                </c:pt>
                <c:pt idx="13">
                  <c:v>Цунтинский р-н</c:v>
                </c:pt>
                <c:pt idx="14">
                  <c:v>Дербент</c:v>
                </c:pt>
                <c:pt idx="15">
                  <c:v>Южно-Сухокумск</c:v>
                </c:pt>
                <c:pt idx="16">
                  <c:v>Махачкала</c:v>
                </c:pt>
                <c:pt idx="17">
                  <c:v>Цумадинский р-н</c:v>
                </c:pt>
                <c:pt idx="18">
                  <c:v>Кизлярский р-н</c:v>
                </c:pt>
                <c:pt idx="19">
                  <c:v>Тляратинский р-н</c:v>
                </c:pt>
                <c:pt idx="20">
                  <c:v>Агульский р-н</c:v>
                </c:pt>
              </c:strCache>
            </c:strRef>
          </c:cat>
          <c:val>
            <c:numRef>
              <c:f>Лист1!$B$2:$B$54</c:f>
              <c:numCache>
                <c:formatCode>_-* #,##0.0_р_._-;\-* #,##0.0_р_._-;_-* "-"??_р_._-;_-@_-</c:formatCode>
                <c:ptCount val="21"/>
                <c:pt idx="0">
                  <c:v>32</c:v>
                </c:pt>
                <c:pt idx="1">
                  <c:v>29.5</c:v>
                </c:pt>
                <c:pt idx="2">
                  <c:v>29.1</c:v>
                </c:pt>
                <c:pt idx="3">
                  <c:v>28.9</c:v>
                </c:pt>
                <c:pt idx="4">
                  <c:v>27.6</c:v>
                </c:pt>
                <c:pt idx="5">
                  <c:v>27.6</c:v>
                </c:pt>
                <c:pt idx="6">
                  <c:v>24.1</c:v>
                </c:pt>
                <c:pt idx="7">
                  <c:v>24</c:v>
                </c:pt>
                <c:pt idx="8">
                  <c:v>23</c:v>
                </c:pt>
                <c:pt idx="9">
                  <c:v>22.8</c:v>
                </c:pt>
                <c:pt idx="11">
                  <c:v>15</c:v>
                </c:pt>
                <c:pt idx="12">
                  <c:v>14.7</c:v>
                </c:pt>
                <c:pt idx="13">
                  <c:v>14.8</c:v>
                </c:pt>
                <c:pt idx="14">
                  <c:v>13.5</c:v>
                </c:pt>
                <c:pt idx="15">
                  <c:v>12.9</c:v>
                </c:pt>
                <c:pt idx="16">
                  <c:v>12.2</c:v>
                </c:pt>
                <c:pt idx="17">
                  <c:v>12.5</c:v>
                </c:pt>
                <c:pt idx="18">
                  <c:v>11.1</c:v>
                </c:pt>
                <c:pt idx="19">
                  <c:v>10.7</c:v>
                </c:pt>
                <c:pt idx="20">
                  <c:v>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 г.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Лист1!$A$2:$A$54</c:f>
              <c:strCache>
                <c:ptCount val="21"/>
                <c:pt idx="0">
                  <c:v>Кулинский р-н</c:v>
                </c:pt>
                <c:pt idx="1">
                  <c:v>Магарамкентский р-н</c:v>
                </c:pt>
                <c:pt idx="2">
                  <c:v>Дахадаевский р-н</c:v>
                </c:pt>
                <c:pt idx="3">
                  <c:v>Каякентский р-н</c:v>
                </c:pt>
                <c:pt idx="4">
                  <c:v>Хунзахский р-н</c:v>
                </c:pt>
                <c:pt idx="5">
                  <c:v>Чародинский р-н</c:v>
                </c:pt>
                <c:pt idx="6">
                  <c:v>Ахтынский р-н</c:v>
                </c:pt>
                <c:pt idx="7">
                  <c:v>Сергокалинский р-н</c:v>
                </c:pt>
                <c:pt idx="8">
                  <c:v>Лакский р-н</c:v>
                </c:pt>
                <c:pt idx="9">
                  <c:v>Акушинский р-н</c:v>
                </c:pt>
                <c:pt idx="10">
                  <c:v>…</c:v>
                </c:pt>
                <c:pt idx="11">
                  <c:v>Бабаюртовский р-н</c:v>
                </c:pt>
                <c:pt idx="12">
                  <c:v>Хасавюртовский р-н</c:v>
                </c:pt>
                <c:pt idx="13">
                  <c:v>Цунтинский р-н</c:v>
                </c:pt>
                <c:pt idx="14">
                  <c:v>Дербент</c:v>
                </c:pt>
                <c:pt idx="15">
                  <c:v>Южно-Сухокумск</c:v>
                </c:pt>
                <c:pt idx="16">
                  <c:v>Махачкала</c:v>
                </c:pt>
                <c:pt idx="17">
                  <c:v>Цумадинский р-н</c:v>
                </c:pt>
                <c:pt idx="18">
                  <c:v>Кизлярский р-н</c:v>
                </c:pt>
                <c:pt idx="19">
                  <c:v>Тляратинский р-н</c:v>
                </c:pt>
                <c:pt idx="20">
                  <c:v>Агульский р-н</c:v>
                </c:pt>
              </c:strCache>
            </c:strRef>
          </c:cat>
          <c:val>
            <c:numRef>
              <c:f>Лист1!$C$2:$C$54</c:f>
              <c:numCache>
                <c:formatCode>_-* #,##0.0_р_._-;\-* #,##0.0_р_._-;_-* "-"??_р_._-;_-@_-</c:formatCode>
                <c:ptCount val="21"/>
                <c:pt idx="0">
                  <c:v>32.15</c:v>
                </c:pt>
                <c:pt idx="1">
                  <c:v>29.8</c:v>
                </c:pt>
                <c:pt idx="2">
                  <c:v>29.3</c:v>
                </c:pt>
                <c:pt idx="3">
                  <c:v>29.2</c:v>
                </c:pt>
                <c:pt idx="4">
                  <c:v>27.7</c:v>
                </c:pt>
                <c:pt idx="5">
                  <c:v>27.6</c:v>
                </c:pt>
                <c:pt idx="6">
                  <c:v>24.6</c:v>
                </c:pt>
                <c:pt idx="7">
                  <c:v>23.7</c:v>
                </c:pt>
                <c:pt idx="8">
                  <c:v>23.5</c:v>
                </c:pt>
                <c:pt idx="9">
                  <c:v>23.2</c:v>
                </c:pt>
                <c:pt idx="11">
                  <c:v>15.1</c:v>
                </c:pt>
                <c:pt idx="12">
                  <c:v>14.8</c:v>
                </c:pt>
                <c:pt idx="13">
                  <c:v>14.7</c:v>
                </c:pt>
                <c:pt idx="14">
                  <c:v>14.2</c:v>
                </c:pt>
                <c:pt idx="15">
                  <c:v>14</c:v>
                </c:pt>
                <c:pt idx="16">
                  <c:v>13.1</c:v>
                </c:pt>
                <c:pt idx="17">
                  <c:v>12.7</c:v>
                </c:pt>
                <c:pt idx="18">
                  <c:v>11</c:v>
                </c:pt>
                <c:pt idx="19">
                  <c:v>11</c:v>
                </c:pt>
                <c:pt idx="20">
                  <c:v>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881088"/>
        <c:axId val="93882624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среднее по республике</c:v>
                </c:pt>
              </c:strCache>
            </c:strRef>
          </c:tx>
          <c:spPr>
            <a:ln w="69850" cap="flat" cmpd="sng" algn="ctr">
              <a:solidFill>
                <a:schemeClr val="accent5"/>
              </a:solidFill>
              <a:prstDash val="solid"/>
            </a:ln>
            <a:effectLst/>
          </c:spPr>
          <c:marker>
            <c:symbol val="none"/>
          </c:marker>
          <c:cat>
            <c:strRef>
              <c:f>Лист1!$A$2:$A$54</c:f>
              <c:strCache>
                <c:ptCount val="21"/>
                <c:pt idx="0">
                  <c:v>Кулинский р-н</c:v>
                </c:pt>
                <c:pt idx="1">
                  <c:v>Магарамкентский р-н</c:v>
                </c:pt>
                <c:pt idx="2">
                  <c:v>Дахадаевский р-н</c:v>
                </c:pt>
                <c:pt idx="3">
                  <c:v>Каякентский р-н</c:v>
                </c:pt>
                <c:pt idx="4">
                  <c:v>Хунзахский р-н</c:v>
                </c:pt>
                <c:pt idx="5">
                  <c:v>Чародинский р-н</c:v>
                </c:pt>
                <c:pt idx="6">
                  <c:v>Ахтынский р-н</c:v>
                </c:pt>
                <c:pt idx="7">
                  <c:v>Сергокалинский р-н</c:v>
                </c:pt>
                <c:pt idx="8">
                  <c:v>Лакский р-н</c:v>
                </c:pt>
                <c:pt idx="9">
                  <c:v>Акушинский р-н</c:v>
                </c:pt>
                <c:pt idx="10">
                  <c:v>…</c:v>
                </c:pt>
                <c:pt idx="11">
                  <c:v>Бабаюртовский р-н</c:v>
                </c:pt>
                <c:pt idx="12">
                  <c:v>Хасавюртовский р-н</c:v>
                </c:pt>
                <c:pt idx="13">
                  <c:v>Цунтинский р-н</c:v>
                </c:pt>
                <c:pt idx="14">
                  <c:v>Дербент</c:v>
                </c:pt>
                <c:pt idx="15">
                  <c:v>Южно-Сухокумск</c:v>
                </c:pt>
                <c:pt idx="16">
                  <c:v>Махачкала</c:v>
                </c:pt>
                <c:pt idx="17">
                  <c:v>Цумадинский р-н</c:v>
                </c:pt>
                <c:pt idx="18">
                  <c:v>Кизлярский р-н</c:v>
                </c:pt>
                <c:pt idx="19">
                  <c:v>Тляратинский р-н</c:v>
                </c:pt>
                <c:pt idx="20">
                  <c:v>Агульский р-н</c:v>
                </c:pt>
              </c:strCache>
            </c:strRef>
          </c:cat>
          <c:val>
            <c:numRef>
              <c:f>Лист1!$D$2:$D$54</c:f>
              <c:numCache>
                <c:formatCode>General</c:formatCode>
                <c:ptCount val="21"/>
                <c:pt idx="0">
                  <c:v>17.100000000000001</c:v>
                </c:pt>
                <c:pt idx="1">
                  <c:v>17.100000000000001</c:v>
                </c:pt>
                <c:pt idx="2">
                  <c:v>17.100000000000001</c:v>
                </c:pt>
                <c:pt idx="3">
                  <c:v>17.100000000000001</c:v>
                </c:pt>
                <c:pt idx="4">
                  <c:v>17.100000000000001</c:v>
                </c:pt>
                <c:pt idx="5">
                  <c:v>17.100000000000001</c:v>
                </c:pt>
                <c:pt idx="6">
                  <c:v>17.100000000000001</c:v>
                </c:pt>
                <c:pt idx="7">
                  <c:v>17.100000000000001</c:v>
                </c:pt>
                <c:pt idx="8">
                  <c:v>17.100000000000001</c:v>
                </c:pt>
                <c:pt idx="9">
                  <c:v>17.100000000000001</c:v>
                </c:pt>
                <c:pt idx="10">
                  <c:v>17.100000000000001</c:v>
                </c:pt>
                <c:pt idx="11">
                  <c:v>17.100000000000001</c:v>
                </c:pt>
                <c:pt idx="12">
                  <c:v>17.100000000000001</c:v>
                </c:pt>
                <c:pt idx="13">
                  <c:v>17.100000000000001</c:v>
                </c:pt>
                <c:pt idx="14">
                  <c:v>17.100000000000001</c:v>
                </c:pt>
                <c:pt idx="15">
                  <c:v>17.100000000000001</c:v>
                </c:pt>
                <c:pt idx="16">
                  <c:v>17.100000000000001</c:v>
                </c:pt>
                <c:pt idx="17">
                  <c:v>17.100000000000001</c:v>
                </c:pt>
                <c:pt idx="18">
                  <c:v>17.100000000000001</c:v>
                </c:pt>
                <c:pt idx="19">
                  <c:v>17.100000000000001</c:v>
                </c:pt>
                <c:pt idx="20">
                  <c:v>17.100000000000001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881088"/>
        <c:axId val="93882624"/>
      </c:lineChart>
      <c:catAx>
        <c:axId val="93881088"/>
        <c:scaling>
          <c:orientation val="minMax"/>
        </c:scaling>
        <c:delete val="0"/>
        <c:axPos val="b"/>
        <c:majorTickMark val="out"/>
        <c:minorTickMark val="none"/>
        <c:tickLblPos val="nextTo"/>
        <c:crossAx val="93882624"/>
        <c:crosses val="autoZero"/>
        <c:auto val="1"/>
        <c:lblAlgn val="ctr"/>
        <c:lblOffset val="100"/>
        <c:noMultiLvlLbl val="0"/>
      </c:catAx>
      <c:valAx>
        <c:axId val="93882624"/>
        <c:scaling>
          <c:orientation val="minMax"/>
        </c:scaling>
        <c:delete val="0"/>
        <c:axPos val="l"/>
        <c:majorGridlines/>
        <c:numFmt formatCode="_-* #,##0.0_р_._-;\-* #,##0.0_р_._-;_-* &quot;-&quot;??_р_._-;_-@_-" sourceLinked="1"/>
        <c:majorTickMark val="out"/>
        <c:minorTickMark val="none"/>
        <c:tickLblPos val="nextTo"/>
        <c:crossAx val="93881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0846805234796"/>
          <c:y val="1.85521081239488E-2"/>
          <c:w val="0.48816012317167051"/>
          <c:h val="0.113613737008585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+mj-lt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296875-5812-4CB8-BD41-E3950D2FE4C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9EFD25D-8C43-4CDC-8B50-D899209EE7BC}" type="pres">
      <dgm:prSet presAssocID="{D2296875-5812-4CB8-BD41-E3950D2FE4C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55B8012-2579-403E-8D8A-624763471EF9}" type="presOf" srcId="{D2296875-5812-4CB8-BD41-E3950D2FE4CB}" destId="{29EFD25D-8C43-4CDC-8B50-D899209EE7BC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279B1-A201-4FAD-8F72-015A677F36D1}" type="datetimeFigureOut">
              <a:rPr lang="ru-RU" smtClean="0"/>
              <a:t>08/10/14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746125"/>
            <a:ext cx="5348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D8755-94F8-4564-B5E9-D9068CB99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02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91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4582" algn="l" defTabSz="9891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89164" algn="l" defTabSz="9891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83746" algn="l" defTabSz="9891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78328" algn="l" defTabSz="9891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72909" algn="l" defTabSz="9891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67492" algn="l" defTabSz="9891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62074" algn="l" defTabSz="9891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56655" algn="l" defTabSz="9891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6438" y="746125"/>
            <a:ext cx="534828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D8755-94F8-4564-B5E9-D9068CB9946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4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6438" y="746125"/>
            <a:ext cx="5348287" cy="3729038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6438" y="746125"/>
            <a:ext cx="5348287" cy="3729038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6438" y="746125"/>
            <a:ext cx="5348287" cy="3729038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6438" y="746125"/>
            <a:ext cx="5348287" cy="3729038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06438" y="746125"/>
            <a:ext cx="5348287" cy="3729038"/>
          </a:xfrm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latin typeface="Calibri" pitchFamily="34" charset="0"/>
            </a:endParaRPr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4B2529-154D-4DA2-8FC6-6434E1C068D0}" type="slidenum">
              <a:rPr lang="ru-RU" altLang="ru-RU" sz="1200" smtClean="0">
                <a:latin typeface="Arial" pitchFamily="34" charset="0"/>
              </a:rPr>
              <a:pPr/>
              <a:t>42</a:t>
            </a:fld>
            <a:endParaRPr lang="ru-RU" altLang="ru-RU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02761" y="1440180"/>
            <a:ext cx="8872635" cy="1920240"/>
          </a:xfrm>
          <a:ln>
            <a:noFill/>
          </a:ln>
        </p:spPr>
        <p:txBody>
          <a:bodyPr vert="horz" tIns="0" rIns="197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1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02762" y="3389965"/>
            <a:ext cx="8876080" cy="1840230"/>
          </a:xfrm>
        </p:spPr>
        <p:txBody>
          <a:bodyPr lIns="0" rIns="19784"/>
          <a:lstStyle>
            <a:lvl1pPr marL="0" marR="49459" indent="0" algn="r">
              <a:buNone/>
              <a:defRPr>
                <a:solidFill>
                  <a:schemeClr val="tx1"/>
                </a:solidFill>
              </a:defRPr>
            </a:lvl1pPr>
            <a:lvl2pPr marL="494582" indent="0" algn="ctr">
              <a:buNone/>
            </a:lvl2pPr>
            <a:lvl3pPr marL="989164" indent="0" algn="ctr">
              <a:buNone/>
            </a:lvl3pPr>
            <a:lvl4pPr marL="1483746" indent="0" algn="ctr">
              <a:buNone/>
            </a:lvl4pPr>
            <a:lvl5pPr marL="1978328" indent="0" algn="ctr">
              <a:buNone/>
            </a:lvl5pPr>
            <a:lvl6pPr marL="2472909" indent="0" algn="ctr">
              <a:buNone/>
            </a:lvl6pPr>
            <a:lvl7pPr marL="2967492" indent="0" algn="ctr">
              <a:buNone/>
            </a:lvl7pPr>
            <a:lvl8pPr marL="3462074" indent="0" algn="ctr">
              <a:buNone/>
            </a:lvl8pPr>
            <a:lvl9pPr marL="3956655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3F5-F0D1-4C46-81B1-E6D73DF4B61E}" type="datetime1">
              <a:rPr lang="ru-RU" smtClean="0"/>
              <a:t>08/10/14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EB6F-C13F-4661-9A1F-76E3BC313F64}" type="datetime1">
              <a:rPr lang="ru-RU" smtClean="0"/>
              <a:t>08/10/14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1453" y="960121"/>
            <a:ext cx="2324934" cy="547235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6652" y="960121"/>
            <a:ext cx="6802584" cy="547235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583C-B186-4DA6-89B4-D81F55065E35}" type="datetime1">
              <a:rPr lang="ru-RU" smtClean="0"/>
              <a:t>08/10/14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16969" y="288766"/>
            <a:ext cx="9299121" cy="6144123"/>
          </a:xfrm>
        </p:spPr>
        <p:txBody>
          <a:bodyPr lIns="86700" tIns="43350" rIns="86700" bIns="4335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03F82-FA6A-408E-8B46-E7AC91508205}" type="datetime1">
              <a:rPr lang="ru-RU" smtClean="0"/>
              <a:t>08/10/14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0EE4A-6BE2-490A-84CE-0034C12C8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687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969" y="288769"/>
            <a:ext cx="9299121" cy="1200402"/>
          </a:xfrm>
        </p:spPr>
        <p:txBody>
          <a:bodyPr tIns="4335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6962" y="1679656"/>
            <a:ext cx="4575928" cy="4753229"/>
          </a:xfrm>
        </p:spPr>
        <p:txBody>
          <a:bodyPr lIns="86700" tIns="43350" rIns="86700" bIns="4335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40152" y="1679656"/>
            <a:ext cx="4575929" cy="4753229"/>
          </a:xfrm>
        </p:spPr>
        <p:txBody>
          <a:bodyPr lIns="86700" tIns="43350" rIns="86700" bIns="4335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3036C-3852-4925-8C51-302BDE521CB0}" type="datetime1">
              <a:rPr lang="ru-RU" smtClean="0"/>
              <a:t>08/10/14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1819A-593D-40E3-B621-5C7077477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30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DC29-ED45-4AC7-8B8F-B276C73BA21A}" type="datetime1">
              <a:rPr lang="ru-RU" smtClean="0"/>
              <a:t>08/10/14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316" y="1382574"/>
            <a:ext cx="8783082" cy="1430579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1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316" y="2839901"/>
            <a:ext cx="8783082" cy="1585197"/>
          </a:xfrm>
        </p:spPr>
        <p:txBody>
          <a:bodyPr lIns="49459" rIns="49459"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EDC2-D47C-4201-A886-A15F73CED55D}" type="datetime1">
              <a:rPr lang="ru-RU" smtClean="0"/>
              <a:t>08/10/14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653" y="739293"/>
            <a:ext cx="9299734" cy="12001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652" y="2016092"/>
            <a:ext cx="4563758" cy="4656582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2628" y="2016092"/>
            <a:ext cx="4563758" cy="4656582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9DD7-A885-4F26-BF4F-A4CFBCD81A73}" type="datetime1">
              <a:rPr lang="ru-RU" smtClean="0"/>
              <a:t>08/10/14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653" y="739293"/>
            <a:ext cx="9299734" cy="1200150"/>
          </a:xfrm>
        </p:spPr>
        <p:txBody>
          <a:bodyPr tIns="49459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653" y="1948012"/>
            <a:ext cx="4565553" cy="692319"/>
          </a:xfrm>
        </p:spPr>
        <p:txBody>
          <a:bodyPr lIns="49459" tIns="0" rIns="49459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249042" y="1952749"/>
            <a:ext cx="4567346" cy="687585"/>
          </a:xfrm>
        </p:spPr>
        <p:txBody>
          <a:bodyPr lIns="49459" tIns="0" rIns="49459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16653" y="2640332"/>
            <a:ext cx="4565553" cy="4038006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9042" y="2640332"/>
            <a:ext cx="4567346" cy="4038006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AC41-4EA7-4D43-A652-34DBA03F085C}" type="datetime1">
              <a:rPr lang="ru-RU" smtClean="0"/>
              <a:t>08/10/14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652" y="739293"/>
            <a:ext cx="9385843" cy="1200150"/>
          </a:xfrm>
        </p:spPr>
        <p:txBody>
          <a:bodyPr vert="horz" tIns="4945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BCE4-8515-46F5-ACC5-724E95061D8E}" type="datetime1">
              <a:rPr lang="ru-RU" smtClean="0"/>
              <a:t>08/10/14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B4C1-CABA-45F5-958C-C478DEE1474E}" type="datetime1">
              <a:rPr lang="ru-RU" smtClean="0"/>
              <a:t>08/10/14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978" y="540070"/>
            <a:ext cx="3099911" cy="1220152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74978" y="1760220"/>
            <a:ext cx="3099911" cy="4800600"/>
          </a:xfrm>
        </p:spPr>
        <p:txBody>
          <a:bodyPr lIns="19784" rIns="19784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39931" y="1760220"/>
            <a:ext cx="5776456" cy="4800600"/>
          </a:xfrm>
        </p:spPr>
        <p:txBody>
          <a:bodyPr tIns="0"/>
          <a:lstStyle>
            <a:lvl1pPr>
              <a:defRPr sz="3000"/>
            </a:lvl1pPr>
            <a:lvl2pPr>
              <a:defRPr sz="2800"/>
            </a:lvl2pPr>
            <a:lvl3pPr>
              <a:defRPr sz="26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FE22-9BD5-4691-8395-3EBF155EE24A}" type="datetime1">
              <a:rPr lang="ru-RU" smtClean="0"/>
              <a:t>08/10/14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577411" y="1163481"/>
            <a:ext cx="5941497" cy="432054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916" tIns="49459" rIns="98916" bIns="49459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9044951" y="5627761"/>
            <a:ext cx="175662" cy="163221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916" tIns="49459" rIns="98916" bIns="49459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70" y="1235849"/>
            <a:ext cx="2500595" cy="1661752"/>
          </a:xfrm>
        </p:spPr>
        <p:txBody>
          <a:bodyPr vert="horz" lIns="49459" tIns="49459" rIns="49459" bIns="49459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870" y="2970226"/>
            <a:ext cx="2497150" cy="2288286"/>
          </a:xfrm>
        </p:spPr>
        <p:txBody>
          <a:bodyPr lIns="69241" rIns="49459" bIns="49459" anchor="t"/>
          <a:lstStyle>
            <a:lvl1pPr marL="0" indent="0" algn="l">
              <a:spcBef>
                <a:spcPts val="270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A5B6-2A17-48FA-BAB8-8A18D735A1BA}" type="datetime1">
              <a:rPr lang="ru-RU" smtClean="0"/>
              <a:t>08/10/14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27519" y="6674171"/>
            <a:ext cx="688869" cy="38338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939068" y="1259493"/>
            <a:ext cx="5218184" cy="412851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764" y="6107430"/>
            <a:ext cx="10354565" cy="109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916" tIns="49459" rIns="98916" bIns="49459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951248" y="6530818"/>
            <a:ext cx="5381790" cy="67008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916" tIns="49459" rIns="98916" bIns="49459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764" y="-7501"/>
            <a:ext cx="10354565" cy="109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916" tIns="49459" rIns="98916" bIns="49459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51248" y="-7500"/>
            <a:ext cx="5381790" cy="67008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916" tIns="49459" rIns="98916" bIns="49459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16653" y="739293"/>
            <a:ext cx="9299734" cy="1200150"/>
          </a:xfrm>
          <a:prstGeom prst="rect">
            <a:avLst/>
          </a:prstGeom>
        </p:spPr>
        <p:txBody>
          <a:bodyPr vert="horz" lIns="0" tIns="49459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16653" y="2032254"/>
            <a:ext cx="9299734" cy="4608576"/>
          </a:xfrm>
          <a:prstGeom prst="rect">
            <a:avLst/>
          </a:prstGeom>
        </p:spPr>
        <p:txBody>
          <a:bodyPr vert="horz" lIns="98916" tIns="49459" rIns="98916" bIns="49459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16654" y="6674171"/>
            <a:ext cx="2411043" cy="38338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8017C2-8999-4759-9A5A-2B5FDF8E4DBB}" type="datetime1">
              <a:rPr lang="ru-RU" smtClean="0"/>
              <a:t>08/10/14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013804" y="6674171"/>
            <a:ext cx="3788780" cy="38338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955300" y="6674171"/>
            <a:ext cx="861086" cy="38338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21487" y="212528"/>
            <a:ext cx="10374339" cy="681686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4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96750" indent="-29675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2414" indent="-267074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9164" indent="-267074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5913" indent="-227508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582662" indent="-227508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879412" indent="-22750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77244" indent="-19783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73994" indent="-197833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670743" indent="-19783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945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891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837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783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729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620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566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8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4" Type="http://schemas.openxmlformats.org/officeDocument/2006/relationships/oleObject" Target="../embeddings/_____Microsoft_Excel_97-20039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2.emf"/><Relationship Id="rId4" Type="http://schemas.openxmlformats.org/officeDocument/2006/relationships/oleObject" Target="../embeddings/_____Microsoft_Excel_97-200311.xls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4" Type="http://schemas.openxmlformats.org/officeDocument/2006/relationships/oleObject" Target="../embeddings/_____Microsoft_Excel_97-200312.xls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3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0.emf"/><Relationship Id="rId5" Type="http://schemas.openxmlformats.org/officeDocument/2006/relationships/oleObject" Target="../embeddings/_____Microsoft_Excel_97-200315.xls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7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5.png"/><Relationship Id="rId4" Type="http://schemas.openxmlformats.org/officeDocument/2006/relationships/image" Target="../media/image4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8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7.png"/><Relationship Id="rId4" Type="http://schemas.openxmlformats.org/officeDocument/2006/relationships/image" Target="../media/image4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9.png"/><Relationship Id="rId4" Type="http://schemas.openxmlformats.org/officeDocument/2006/relationships/image" Target="../media/image4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izlyar-gorod.ru/" TargetMode="External"/><Relationship Id="rId13" Type="http://schemas.openxmlformats.org/officeDocument/2006/relationships/hyperlink" Target="http://www.derbentrayon.zs9.ru/" TargetMode="External"/><Relationship Id="rId18" Type="http://schemas.openxmlformats.org/officeDocument/2006/relationships/hyperlink" Target="http://www.kumtorkala.ru/" TargetMode="External"/><Relationship Id="rId3" Type="http://schemas.openxmlformats.org/officeDocument/2006/relationships/hyperlink" Target="http://www.&#1076;&#1072;&#1075;&#1086;&#1075;&#1085;&#1080;.&#1088;&#1092;/" TargetMode="External"/><Relationship Id="rId21" Type="http://schemas.openxmlformats.org/officeDocument/2006/relationships/hyperlink" Target="http://www.tarumovka.ru/" TargetMode="External"/><Relationship Id="rId7" Type="http://schemas.openxmlformats.org/officeDocument/2006/relationships/hyperlink" Target="http://www.mo-kizilyurt.ru/" TargetMode="External"/><Relationship Id="rId12" Type="http://schemas.openxmlformats.org/officeDocument/2006/relationships/hyperlink" Target="http://www.babaurt.ru/" TargetMode="External"/><Relationship Id="rId17" Type="http://schemas.openxmlformats.org/officeDocument/2006/relationships/hyperlink" Target="http://www.kizlyar-rayon.ru/" TargetMode="External"/><Relationship Id="rId2" Type="http://schemas.openxmlformats.org/officeDocument/2006/relationships/hyperlink" Target="http://www.buynaksk05.ru/" TargetMode="External"/><Relationship Id="rId16" Type="http://schemas.openxmlformats.org/officeDocument/2006/relationships/hyperlink" Target="http://www.kizilyurt-rn.ru/" TargetMode="External"/><Relationship Id="rId20" Type="http://schemas.openxmlformats.org/officeDocument/2006/relationships/hyperlink" Target="http://www.nogajskij_rajon/3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aspiysk.org/" TargetMode="External"/><Relationship Id="rId11" Type="http://schemas.openxmlformats.org/officeDocument/2006/relationships/hyperlink" Target="http://www.yuzhnosuhokumsk.ru/" TargetMode="External"/><Relationship Id="rId5" Type="http://schemas.openxmlformats.org/officeDocument/2006/relationships/hyperlink" Target="http://www.mo-izberbash.ru/" TargetMode="External"/><Relationship Id="rId15" Type="http://schemas.openxmlformats.org/officeDocument/2006/relationships/hyperlink" Target="http://www.kayakent.ru/" TargetMode="External"/><Relationship Id="rId10" Type="http://schemas.openxmlformats.org/officeDocument/2006/relationships/hyperlink" Target="http://www.xacavurt.ru/" TargetMode="External"/><Relationship Id="rId19" Type="http://schemas.openxmlformats.org/officeDocument/2006/relationships/hyperlink" Target="http://www.magaramkent.com/" TargetMode="External"/><Relationship Id="rId4" Type="http://schemas.openxmlformats.org/officeDocument/2006/relationships/hyperlink" Target="http://www.derbent.ru/" TargetMode="External"/><Relationship Id="rId9" Type="http://schemas.openxmlformats.org/officeDocument/2006/relationships/hyperlink" Target="http://www.mkala.ru/" TargetMode="External"/><Relationship Id="rId14" Type="http://schemas.openxmlformats.org/officeDocument/2006/relationships/hyperlink" Target="http://www.bekenez.ru/" TargetMode="External"/><Relationship Id="rId22" Type="http://schemas.openxmlformats.org/officeDocument/2006/relationships/hyperlink" Target="http://www.xasrayon.ru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51.png"/><Relationship Id="rId4" Type="http://schemas.openxmlformats.org/officeDocument/2006/relationships/image" Target="../media/image5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3.png"/><Relationship Id="rId5" Type="http://schemas.openxmlformats.org/officeDocument/2006/relationships/image" Target="../media/image52.emf"/><Relationship Id="rId4" Type="http://schemas.openxmlformats.org/officeDocument/2006/relationships/oleObject" Target="../embeddings/_____Microsoft_Excel_97-200321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5.png"/><Relationship Id="rId5" Type="http://schemas.openxmlformats.org/officeDocument/2006/relationships/image" Target="../media/image54.emf"/><Relationship Id="rId4" Type="http://schemas.openxmlformats.org/officeDocument/2006/relationships/oleObject" Target="../embeddings/_____Microsoft_Excel_97-200322.xls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57.png"/><Relationship Id="rId4" Type="http://schemas.openxmlformats.org/officeDocument/2006/relationships/image" Target="../media/image56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59.png"/><Relationship Id="rId4" Type="http://schemas.openxmlformats.org/officeDocument/2006/relationships/image" Target="../media/image58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61.png"/><Relationship Id="rId4" Type="http://schemas.openxmlformats.org/officeDocument/2006/relationships/image" Target="../media/image60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63.png"/><Relationship Id="rId4" Type="http://schemas.openxmlformats.org/officeDocument/2006/relationships/image" Target="../media/image6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rtabasaran.ru/" TargetMode="External"/><Relationship Id="rId13" Type="http://schemas.openxmlformats.org/officeDocument/2006/relationships/hyperlink" Target="http://www.untsukul.ru/" TargetMode="External"/><Relationship Id="rId3" Type="http://schemas.openxmlformats.org/officeDocument/2006/relationships/hyperlink" Target="http://www.kazbekovskiy.ru/" TargetMode="External"/><Relationship Id="rId7" Type="http://schemas.openxmlformats.org/officeDocument/2006/relationships/hyperlink" Target="http://www.sergokala.ru/" TargetMode="External"/><Relationship Id="rId12" Type="http://schemas.openxmlformats.org/officeDocument/2006/relationships/hyperlink" Target="http://www.kurah.ru/" TargetMode="External"/><Relationship Id="rId2" Type="http://schemas.openxmlformats.org/officeDocument/2006/relationships/hyperlink" Target="http://www.br-adm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uleiman-stalskiy.ru/" TargetMode="External"/><Relationship Id="rId11" Type="http://schemas.openxmlformats.org/officeDocument/2006/relationships/hyperlink" Target="http://www.dokuz-para.ru/" TargetMode="External"/><Relationship Id="rId5" Type="http://schemas.openxmlformats.org/officeDocument/2006/relationships/hyperlink" Target="http://www.novolakskoe.ru/" TargetMode="External"/><Relationship Id="rId10" Type="http://schemas.openxmlformats.org/officeDocument/2006/relationships/hyperlink" Target="http://www.mr-gergebil.ru/" TargetMode="External"/><Relationship Id="rId4" Type="http://schemas.openxmlformats.org/officeDocument/2006/relationships/hyperlink" Target="http://kaitagskiy.narod.ru/" TargetMode="External"/><Relationship Id="rId9" Type="http://schemas.openxmlformats.org/officeDocument/2006/relationships/hyperlink" Target="http://www.khiv.ru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65.png"/><Relationship Id="rId4" Type="http://schemas.openxmlformats.org/officeDocument/2006/relationships/image" Target="../media/image64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69.png"/><Relationship Id="rId4" Type="http://schemas.openxmlformats.org/officeDocument/2006/relationships/image" Target="../media/image68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9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71.png"/><Relationship Id="rId4" Type="http://schemas.openxmlformats.org/officeDocument/2006/relationships/image" Target="../media/image70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72.emf"/><Relationship Id="rId4" Type="http://schemas.openxmlformats.org/officeDocument/2006/relationships/oleObject" Target="../embeddings/_____Microsoft_Excel_97-200330.xls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dmin.rutul.net/" TargetMode="External"/><Relationship Id="rId13" Type="http://schemas.openxmlformats.org/officeDocument/2006/relationships/hyperlink" Target="http://www.hebda.ru/" TargetMode="External"/><Relationship Id="rId3" Type="http://schemas.openxmlformats.org/officeDocument/2006/relationships/hyperlink" Target="http://www.akhvakh.ru/" TargetMode="External"/><Relationship Id="rId7" Type="http://schemas.openxmlformats.org/officeDocument/2006/relationships/hyperlink" Target="http://www.gazikumuh.ru/" TargetMode="External"/><Relationship Id="rId12" Type="http://schemas.openxmlformats.org/officeDocument/2006/relationships/hyperlink" Target="http://www.x&#1072;&#1088;&#1086;&#1076;&#1072;.&#1088;&#1092;/" TargetMode="External"/><Relationship Id="rId2" Type="http://schemas.openxmlformats.org/officeDocument/2006/relationships/hyperlink" Target="http://www.mo-agul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ulirayon.ru/" TargetMode="External"/><Relationship Id="rId11" Type="http://schemas.openxmlformats.org/officeDocument/2006/relationships/hyperlink" Target="http://www.e-dag.ru/" TargetMode="External"/><Relationship Id="rId5" Type="http://schemas.openxmlformats.org/officeDocument/2006/relationships/hyperlink" Target="http://www.s-botlikh.ru/" TargetMode="External"/><Relationship Id="rId10" Type="http://schemas.openxmlformats.org/officeDocument/2006/relationships/hyperlink" Target="http://www.mo-tsumada.ru/" TargetMode="External"/><Relationship Id="rId4" Type="http://schemas.openxmlformats.org/officeDocument/2006/relationships/hyperlink" Target="http://www.bejta.ru/" TargetMode="External"/><Relationship Id="rId9" Type="http://schemas.openxmlformats.org/officeDocument/2006/relationships/hyperlink" Target="http://www.tlyarata.ru/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\\SVD2078\mail\Рабият\7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7" y="297932"/>
            <a:ext cx="5389644" cy="689315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2544577" y="1680317"/>
            <a:ext cx="8280375" cy="2810512"/>
          </a:xfrm>
          <a:prstGeom prst="homePlate">
            <a:avLst>
              <a:gd name="adj" fmla="val 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lIns="90637" tIns="45321" rIns="90637" bIns="45321" anchor="ctr"/>
          <a:lstStyle/>
          <a:p>
            <a:pPr algn="ctr" defTabSz="907483">
              <a:spcBef>
                <a:spcPct val="2000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СВОДНЫЙ ДОКЛАД</a:t>
            </a:r>
          </a:p>
          <a:p>
            <a:pPr algn="ctr" defTabSz="907483">
              <a:spcBef>
                <a:spcPct val="2000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о результатах мониторинга </a:t>
            </a:r>
          </a:p>
          <a:p>
            <a:pPr algn="ctr" defTabSz="907483">
              <a:spcBef>
                <a:spcPct val="2000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эффективности деятельности органов </a:t>
            </a:r>
          </a:p>
          <a:p>
            <a:pPr algn="ctr" defTabSz="907483">
              <a:spcBef>
                <a:spcPct val="2000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местного самоуправления городских округов </a:t>
            </a:r>
          </a:p>
          <a:p>
            <a:pPr algn="ctr" defTabSz="907483">
              <a:spcBef>
                <a:spcPct val="2000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и муниципальных районов Республики Дагестан </a:t>
            </a:r>
          </a:p>
          <a:p>
            <a:pPr algn="ctr" defTabSz="907483">
              <a:spcBef>
                <a:spcPct val="2000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по итогам 2013 года </a:t>
            </a:r>
          </a:p>
        </p:txBody>
      </p:sp>
    </p:spTree>
    <p:extLst>
      <p:ext uri="{BB962C8B-B14F-4D97-AF65-F5344CB8AC3E}">
        <p14:creationId xmlns:p14="http://schemas.microsoft.com/office/powerpoint/2010/main" val="19071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70BC8-7B6D-4A77-A0E0-F3F61F167915}" type="slidenum">
              <a:rPr lang="ru-RU" smtClean="0">
                <a:latin typeface="+mj-lt"/>
              </a:rPr>
              <a:pPr>
                <a:defRPr/>
              </a:pPr>
              <a:t>10</a:t>
            </a:fld>
            <a:endParaRPr lang="ru-RU" dirty="0">
              <a:latin typeface="+mj-lt"/>
            </a:endParaRPr>
          </a:p>
        </p:txBody>
      </p:sp>
      <p:sp>
        <p:nvSpPr>
          <p:cNvPr id="38915" name="Прямоугольник 3"/>
          <p:cNvSpPr>
            <a:spLocks noChangeArrowheads="1"/>
          </p:cNvSpPr>
          <p:nvPr/>
        </p:nvSpPr>
        <p:spPr bwMode="auto">
          <a:xfrm>
            <a:off x="4871991" y="1014447"/>
            <a:ext cx="5129703" cy="56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700" tIns="43350" rIns="86700" bIns="43350">
            <a:spAutoFit/>
          </a:bodyPr>
          <a:lstStyle>
            <a:lvl1pPr indent="450850" defTabSz="11398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398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398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398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398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90000"/>
              </a:lnSpc>
            </a:pPr>
            <a:endParaRPr lang="ru-RU" altLang="ru-RU" sz="13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В результате проведенных мероприятий д</a:t>
            </a:r>
            <a:r>
              <a:rPr lang="ru-RU" altLang="ru-RU" sz="1300" dirty="0">
                <a:latin typeface="+mj-lt"/>
                <a:ea typeface="Calibri" pitchFamily="34" charset="0"/>
                <a:cs typeface="Calibri" pitchFamily="34" charset="0"/>
              </a:rPr>
              <a:t>ополнительно внесены в государственный кадастр недвижимости сведения о </a:t>
            </a:r>
            <a:r>
              <a:rPr lang="ru-RU" altLang="ru-RU" sz="1300">
                <a:latin typeface="+mj-lt"/>
                <a:ea typeface="Calibri" pitchFamily="34" charset="0"/>
                <a:cs typeface="Calibri" pitchFamily="34" charset="0"/>
              </a:rPr>
              <a:t>47 </a:t>
            </a:r>
            <a:r>
              <a:rPr lang="ru-RU" altLang="ru-RU" sz="1300" smtClean="0">
                <a:latin typeface="+mj-lt"/>
                <a:ea typeface="Calibri" pitchFamily="34" charset="0"/>
                <a:cs typeface="Calibri" pitchFamily="34" charset="0"/>
              </a:rPr>
              <a:t>тыс. </a:t>
            </a:r>
            <a:r>
              <a:rPr lang="ru-RU" altLang="ru-RU" sz="1300" dirty="0">
                <a:latin typeface="+mj-lt"/>
                <a:ea typeface="Calibri" pitchFamily="34" charset="0"/>
                <a:cs typeface="Calibri" pitchFamily="34" charset="0"/>
              </a:rPr>
              <a:t>земельных участках (в 1,8 раза больше чем в 2012 году), поставлены на учет </a:t>
            </a:r>
            <a:r>
              <a:rPr lang="ru-RU" altLang="ru-RU" sz="1300">
                <a:latin typeface="+mj-lt"/>
                <a:ea typeface="Calibri" pitchFamily="34" charset="0"/>
                <a:cs typeface="Calibri" pitchFamily="34" charset="0"/>
              </a:rPr>
              <a:t>22 </a:t>
            </a:r>
            <a:r>
              <a:rPr lang="ru-RU" altLang="ru-RU" sz="1300" smtClean="0">
                <a:latin typeface="+mj-lt"/>
                <a:ea typeface="Calibri" pitchFamily="34" charset="0"/>
                <a:cs typeface="Calibri" pitchFamily="34" charset="0"/>
              </a:rPr>
              <a:t>тыс. </a:t>
            </a:r>
            <a:r>
              <a:rPr lang="ru-RU" altLang="ru-RU" sz="1300" dirty="0">
                <a:latin typeface="+mj-lt"/>
                <a:ea typeface="Calibri" pitchFamily="34" charset="0"/>
                <a:cs typeface="Calibri" pitchFamily="34" charset="0"/>
              </a:rPr>
              <a:t>плательщиков земельного налога и </a:t>
            </a:r>
            <a:r>
              <a:rPr lang="ru-RU" altLang="ru-RU" sz="1300">
                <a:latin typeface="+mj-lt"/>
                <a:ea typeface="Calibri" pitchFamily="34" charset="0"/>
                <a:cs typeface="Calibri" pitchFamily="34" charset="0"/>
              </a:rPr>
              <a:t>8 </a:t>
            </a:r>
            <a:r>
              <a:rPr lang="ru-RU" altLang="ru-RU" sz="1300" smtClean="0">
                <a:latin typeface="+mj-lt"/>
                <a:ea typeface="Calibri" pitchFamily="34" charset="0"/>
                <a:cs typeface="Calibri" pitchFamily="34" charset="0"/>
              </a:rPr>
              <a:t>тыс. </a:t>
            </a:r>
            <a:r>
              <a:rPr lang="ru-RU" altLang="ru-RU" sz="1300" dirty="0">
                <a:latin typeface="+mj-lt"/>
                <a:ea typeface="Calibri" pitchFamily="34" charset="0"/>
                <a:cs typeface="Calibri" pitchFamily="34" charset="0"/>
              </a:rPr>
              <a:t>плательщиков налога на имущество </a:t>
            </a:r>
            <a:r>
              <a:rPr lang="ru-RU" altLang="ru-RU" sz="1300">
                <a:latin typeface="+mj-lt"/>
                <a:ea typeface="Calibri" pitchFamily="34" charset="0"/>
                <a:cs typeface="Calibri" pitchFamily="34" charset="0"/>
              </a:rPr>
              <a:t>физических </a:t>
            </a:r>
            <a:r>
              <a:rPr lang="ru-RU" altLang="ru-RU" sz="1300" smtClean="0">
                <a:latin typeface="+mj-lt"/>
                <a:ea typeface="Calibri" pitchFamily="34" charset="0"/>
                <a:cs typeface="Calibri" pitchFamily="34" charset="0"/>
              </a:rPr>
              <a:t>лиц. </a:t>
            </a:r>
            <a:r>
              <a:rPr lang="ru-RU" altLang="ru-RU" sz="1300" dirty="0">
                <a:latin typeface="+mj-lt"/>
                <a:ea typeface="Calibri" pitchFamily="34" charset="0"/>
                <a:cs typeface="Calibri" pitchFamily="34" charset="0"/>
              </a:rPr>
              <a:t>Выявлены свыше </a:t>
            </a:r>
            <a:r>
              <a:rPr lang="ru-RU" altLang="ru-RU" sz="1300">
                <a:latin typeface="+mj-lt"/>
                <a:ea typeface="Calibri" pitchFamily="34" charset="0"/>
                <a:cs typeface="Calibri" pitchFamily="34" charset="0"/>
              </a:rPr>
              <a:t>3 </a:t>
            </a:r>
            <a:r>
              <a:rPr lang="ru-RU" altLang="ru-RU" sz="1300" smtClean="0">
                <a:latin typeface="+mj-lt"/>
                <a:ea typeface="Calibri" pitchFamily="34" charset="0"/>
                <a:cs typeface="Calibri" pitchFamily="34" charset="0"/>
              </a:rPr>
              <a:t>тыс. </a:t>
            </a:r>
            <a:r>
              <a:rPr lang="ru-RU" altLang="ru-RU" sz="1300" dirty="0">
                <a:latin typeface="+mj-lt"/>
                <a:ea typeface="Calibri" pitchFamily="34" charset="0"/>
                <a:cs typeface="Calibri" pitchFamily="34" charset="0"/>
              </a:rPr>
              <a:t>субъектов, осуществляющих предпринимательскую деятельность без регистрации, из  которых </a:t>
            </a:r>
            <a:r>
              <a:rPr lang="ru-RU" altLang="ru-RU" sz="1300">
                <a:latin typeface="+mj-lt"/>
                <a:ea typeface="Calibri" pitchFamily="34" charset="0"/>
                <a:cs typeface="Calibri" pitchFamily="34" charset="0"/>
              </a:rPr>
              <a:t>1,7 </a:t>
            </a:r>
            <a:r>
              <a:rPr lang="ru-RU" altLang="ru-RU" sz="1300" smtClean="0">
                <a:latin typeface="+mj-lt"/>
                <a:ea typeface="Calibri" pitchFamily="34" charset="0"/>
                <a:cs typeface="Calibri" pitchFamily="34" charset="0"/>
              </a:rPr>
              <a:t>тыс.  </a:t>
            </a:r>
            <a:r>
              <a:rPr lang="ru-RU" altLang="ru-RU" sz="1300" dirty="0">
                <a:latin typeface="+mj-lt"/>
                <a:ea typeface="Calibri" pitchFamily="34" charset="0"/>
                <a:cs typeface="Calibri" pitchFamily="34" charset="0"/>
              </a:rPr>
              <a:t>поставлены на  </a:t>
            </a:r>
            <a:r>
              <a:rPr lang="ru-RU" altLang="ru-RU" sz="1300">
                <a:latin typeface="+mj-lt"/>
                <a:ea typeface="Calibri" pitchFamily="34" charset="0"/>
                <a:cs typeface="Calibri" pitchFamily="34" charset="0"/>
              </a:rPr>
              <a:t>налоговый </a:t>
            </a:r>
            <a:r>
              <a:rPr lang="ru-RU" altLang="ru-RU" sz="1300" smtClean="0">
                <a:latin typeface="+mj-lt"/>
                <a:ea typeface="Calibri" pitchFamily="34" charset="0"/>
                <a:cs typeface="Calibri" pitchFamily="34" charset="0"/>
              </a:rPr>
              <a:t>учет.</a:t>
            </a:r>
            <a:endParaRPr lang="ru-RU" altLang="ru-RU" sz="1300" dirty="0">
              <a:latin typeface="+mj-lt"/>
              <a:ea typeface="Calibri" pitchFamily="34" charset="0"/>
              <a:cs typeface="Calibri" pitchFamily="34" charset="0"/>
            </a:endParaRPr>
          </a:p>
          <a:p>
            <a:pPr algn="just">
              <a:lnSpc>
                <a:spcPct val="90000"/>
              </a:lnSpc>
            </a:pPr>
            <a:endParaRPr lang="ru-RU" altLang="ru-RU" sz="1300" dirty="0">
              <a:latin typeface="+mj-lt"/>
              <a:ea typeface="Calibri" pitchFamily="34" charset="0"/>
              <a:cs typeface="Calibri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300" dirty="0">
                <a:latin typeface="+mj-lt"/>
                <a:cs typeface="Times New Roman" pitchFamily="18" charset="0"/>
              </a:rPr>
              <a:t>Были активизированы и  меры</a:t>
            </a:r>
            <a:r>
              <a:rPr lang="ru-RU" altLang="ru-RU" sz="1300" dirty="0">
                <a:latin typeface="+mj-lt"/>
              </a:rPr>
              <a:t> по привлечению частных  инвестиций в экономику территорий,  так  в  2013 </a:t>
            </a:r>
            <a:r>
              <a:rPr lang="ru-RU" altLang="ru-RU" sz="1300" dirty="0" smtClean="0">
                <a:latin typeface="+mj-lt"/>
              </a:rPr>
              <a:t>году объем инвестиции </a:t>
            </a:r>
            <a:r>
              <a:rPr lang="ru-RU" altLang="ru-RU" sz="1300" dirty="0">
                <a:latin typeface="+mj-lt"/>
              </a:rPr>
              <a:t>на душу населения (за исключением бюджетных средств</a:t>
            </a:r>
            <a:r>
              <a:rPr lang="ru-RU" altLang="ru-RU" sz="1300" dirty="0" smtClean="0">
                <a:latin typeface="+mj-lt"/>
              </a:rPr>
              <a:t>)   по республике увеличился  на 21,8% и </a:t>
            </a:r>
            <a:r>
              <a:rPr lang="ru-RU" altLang="ru-RU" sz="1300" dirty="0">
                <a:latin typeface="+mj-lt"/>
              </a:rPr>
              <a:t>составил   </a:t>
            </a:r>
            <a:r>
              <a:rPr lang="ru-RU" altLang="ru-RU" sz="1300" smtClean="0">
                <a:latin typeface="+mj-lt"/>
              </a:rPr>
              <a:t>55,4 тыс. рублей.</a:t>
            </a:r>
            <a:endParaRPr lang="ru-RU" altLang="ru-RU" sz="1300" dirty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Увеличению показателя способствовали  инвестиционные проекты реализуемые в  МО  «город Махачкала», «город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Хасавюрт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», «город Каспийск» «Буйнакский район», 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Кумторкалинский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Гергебильский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Карабудахкентский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Кизлярский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Каякентский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Кизилюртовский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Магарамкентский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«Хасавюртовский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Тарумовский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и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др.   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тоже время остаются  низкими  значения  показателей   протяженности  автомобильных дорог  общего пользования местного значения,   отвечающих нормативным требованиям, обеспечения регулярным транспортным сообщением с административным центром, уровня среднемесячной заработной платы в муниципальных   дошкольных  образовательных учреждениях,  муниципальных учреждениях культуры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и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искусства.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altLang="ru-RU" sz="13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533833" y="325046"/>
            <a:ext cx="9302189" cy="83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8" rIns="86554" bIns="4327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ru-RU" sz="1700" b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</a:t>
            </a:r>
            <a:r>
              <a:rPr lang="ru-RU" altLang="ru-RU" sz="1700" b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  <a:r>
              <a:rPr lang="en-US" altLang="ru-RU" sz="1700" b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alt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РЕЗУЛЬТАТЫ МОНИТОРИНГА ЭФФЕКТИВНОСТИ ДЕЯТЕЛЬНОСТИ ОРГАНОВ МЕСТНОГО САМОУПРАВЛЕНИЯ ГОРОДСКИХ ОКРУГОВ </a:t>
            </a:r>
            <a:br>
              <a:rPr lang="ru-RU" alt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ru-RU" alt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И МУНИЦИПАЛЬНЫХ РАЙОНОВ</a:t>
            </a:r>
          </a:p>
        </p:txBody>
      </p:sp>
      <p:grpSp>
        <p:nvGrpSpPr>
          <p:cNvPr id="38917" name="Group 27"/>
          <p:cNvGrpSpPr>
            <a:grpSpLocks/>
          </p:cNvGrpSpPr>
          <p:nvPr/>
        </p:nvGrpSpPr>
        <p:grpSpPr bwMode="auto">
          <a:xfrm>
            <a:off x="322871" y="1245711"/>
            <a:ext cx="4355838" cy="2599293"/>
            <a:chOff x="180" y="810"/>
            <a:chExt cx="2087" cy="1561"/>
          </a:xfrm>
        </p:grpSpPr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180" y="810"/>
              <a:ext cx="566" cy="180"/>
            </a:xfrm>
            <a:prstGeom prst="rect">
              <a:avLst/>
            </a:prstGeom>
            <a:solidFill>
              <a:srgbClr val="92D050">
                <a:alpha val="5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375" tIns="39688" rIns="79375" bIns="39688"/>
            <a:lstStyle/>
            <a:p>
              <a:pPr algn="ctr" defTabSz="988925" hangingPunct="0">
                <a:lnSpc>
                  <a:spcPct val="90000"/>
                </a:lnSpc>
                <a:defRPr/>
              </a:pPr>
              <a:r>
                <a:rPr lang="ru-RU" sz="1700" b="1" kern="0" dirty="0">
                  <a:solidFill>
                    <a:srgbClr val="000000"/>
                  </a:solidFill>
                  <a:latin typeface="+mj-lt"/>
                </a:rPr>
                <a:t>№ п/п</a:t>
              </a:r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746" y="810"/>
              <a:ext cx="1521" cy="18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375" tIns="39688" rIns="79375" bIns="39688"/>
            <a:lstStyle/>
            <a:p>
              <a:pPr algn="ctr" defTabSz="988925" hangingPunct="0">
                <a:lnSpc>
                  <a:spcPct val="90000"/>
                </a:lnSpc>
                <a:defRPr/>
              </a:pPr>
              <a:r>
                <a:rPr lang="ru-RU" sz="1700" b="1" kern="0" dirty="0">
                  <a:solidFill>
                    <a:srgbClr val="000000"/>
                  </a:solidFill>
                  <a:latin typeface="+mj-lt"/>
                </a:rPr>
                <a:t>Территории – лидеры</a:t>
              </a:r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180" y="997"/>
              <a:ext cx="566" cy="1259"/>
            </a:xfrm>
            <a:prstGeom prst="rect">
              <a:avLst/>
            </a:prstGeom>
            <a:solidFill>
              <a:srgbClr val="D7E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375" tIns="39688" rIns="79375" bIns="39688"/>
            <a:lstStyle/>
            <a:p>
              <a:pPr marL="541876" indent="-541876" algn="ctr" defTabSz="988925">
                <a:lnSpc>
                  <a:spcPct val="90000"/>
                </a:lnSpc>
                <a:defRPr/>
              </a:pPr>
              <a:endParaRPr lang="ru-RU" sz="1300" b="1" kern="0" dirty="0">
                <a:solidFill>
                  <a:sysClr val="windowText" lastClr="000000"/>
                </a:solidFill>
                <a:latin typeface="+mj-lt"/>
              </a:endParaRP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1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2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3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4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5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6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7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8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9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10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endParaRPr lang="ru-RU" sz="1300" b="1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746" y="990"/>
              <a:ext cx="1521" cy="1266"/>
            </a:xfrm>
            <a:prstGeom prst="rect">
              <a:avLst/>
            </a:prstGeom>
            <a:solidFill>
              <a:srgbClr val="D7E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375" tIns="39688" rIns="79375" bIns="39688"/>
            <a:lstStyle/>
            <a:p>
              <a:pPr marL="541876" indent="-541876" defTabSz="988925">
                <a:lnSpc>
                  <a:spcPct val="90000"/>
                </a:lnSpc>
                <a:defRPr/>
              </a:pPr>
              <a:endParaRPr lang="ru-RU" sz="1300" b="1" kern="0" dirty="0">
                <a:solidFill>
                  <a:srgbClr val="002060"/>
                </a:solidFill>
                <a:latin typeface="+mj-lt"/>
              </a:endParaRP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latin typeface="+mj-lt"/>
                </a:rPr>
                <a:t>город  </a:t>
              </a:r>
              <a:r>
                <a:rPr lang="ru-RU" sz="1300" b="1" kern="0" dirty="0" smtClean="0">
                  <a:latin typeface="+mj-lt"/>
                </a:rPr>
                <a:t>Каспийск</a:t>
              </a:r>
              <a:endParaRPr lang="ru-RU" sz="1300" b="1" kern="0" dirty="0">
                <a:latin typeface="+mj-lt"/>
              </a:endParaRP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latin typeface="+mj-lt"/>
                </a:rPr>
                <a:t>город  </a:t>
              </a:r>
              <a:r>
                <a:rPr lang="ru-RU" sz="1300" b="1" kern="0" dirty="0" smtClean="0">
                  <a:latin typeface="+mj-lt"/>
                </a:rPr>
                <a:t>Хасавюрт</a:t>
              </a:r>
              <a:endParaRPr lang="ru-RU" sz="1300" b="1" kern="0" dirty="0">
                <a:latin typeface="+mj-lt"/>
              </a:endParaRP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 err="1">
                  <a:latin typeface="+mj-lt"/>
                </a:rPr>
                <a:t>Кизлярский</a:t>
              </a:r>
              <a:r>
                <a:rPr lang="ru-RU" sz="1300" b="1" kern="0" dirty="0">
                  <a:latin typeface="+mj-lt"/>
                </a:rPr>
                <a:t>  район </a:t>
              </a: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 err="1" smtClean="0">
                  <a:latin typeface="+mj-lt"/>
                </a:rPr>
                <a:t>Кизилюртовский</a:t>
              </a:r>
              <a:r>
                <a:rPr lang="ru-RU" sz="1300" b="1" kern="0" dirty="0" smtClean="0">
                  <a:latin typeface="+mj-lt"/>
                </a:rPr>
                <a:t> </a:t>
              </a:r>
              <a:r>
                <a:rPr lang="ru-RU" sz="1300" b="1" kern="0" dirty="0">
                  <a:latin typeface="+mj-lt"/>
                </a:rPr>
                <a:t>район</a:t>
              </a: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latin typeface="+mj-lt"/>
                </a:rPr>
                <a:t>Буйнакский  район</a:t>
              </a: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 smtClean="0">
                  <a:latin typeface="+mj-lt"/>
                </a:rPr>
                <a:t>С. -</a:t>
              </a:r>
              <a:r>
                <a:rPr lang="ru-RU" sz="1300" b="1" kern="0" dirty="0" err="1" smtClean="0">
                  <a:latin typeface="+mj-lt"/>
                </a:rPr>
                <a:t>Стальский</a:t>
              </a:r>
              <a:r>
                <a:rPr lang="ru-RU" sz="1300" b="1" kern="0" dirty="0" smtClean="0">
                  <a:latin typeface="+mj-lt"/>
                </a:rPr>
                <a:t> </a:t>
              </a:r>
              <a:r>
                <a:rPr lang="ru-RU" sz="1300" b="1" kern="0" dirty="0">
                  <a:latin typeface="+mj-lt"/>
                </a:rPr>
                <a:t>район</a:t>
              </a: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 err="1">
                  <a:latin typeface="+mj-lt"/>
                </a:rPr>
                <a:t>Хунзахский</a:t>
              </a:r>
              <a:r>
                <a:rPr lang="ru-RU" sz="1300" b="1" kern="0" dirty="0">
                  <a:latin typeface="+mj-lt"/>
                </a:rPr>
                <a:t> район</a:t>
              </a: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 err="1" smtClean="0">
                  <a:latin typeface="+mj-lt"/>
                </a:rPr>
                <a:t>Левашинский</a:t>
              </a:r>
              <a:r>
                <a:rPr lang="ru-RU" sz="1300" b="1" kern="0" dirty="0" smtClean="0">
                  <a:latin typeface="+mj-lt"/>
                </a:rPr>
                <a:t>  </a:t>
              </a:r>
              <a:r>
                <a:rPr lang="ru-RU" sz="1300" b="1" kern="0" dirty="0">
                  <a:latin typeface="+mj-lt"/>
                </a:rPr>
                <a:t>район</a:t>
              </a: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 smtClean="0">
                  <a:latin typeface="+mj-lt"/>
                </a:rPr>
                <a:t>Ботлихский район</a:t>
              </a: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 smtClean="0">
                  <a:latin typeface="+mj-lt"/>
                </a:rPr>
                <a:t>Агульский </a:t>
              </a:r>
              <a:r>
                <a:rPr lang="ru-RU" sz="1300" b="1" kern="0" dirty="0">
                  <a:latin typeface="+mj-lt"/>
                </a:rPr>
                <a:t>район</a:t>
              </a:r>
            </a:p>
            <a:p>
              <a:pPr marL="541876" indent="-541876" defTabSz="988925">
                <a:lnSpc>
                  <a:spcPct val="90000"/>
                </a:lnSpc>
                <a:defRPr/>
              </a:pPr>
              <a:endParaRPr lang="ru-RU" sz="1300" b="1" kern="0" dirty="0">
                <a:latin typeface="+mj-lt"/>
              </a:endParaRPr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>
              <a:off x="746" y="810"/>
              <a:ext cx="0" cy="1561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17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>
              <a:off x="180" y="990"/>
              <a:ext cx="2087" cy="0"/>
            </a:xfrm>
            <a:prstGeom prst="line">
              <a:avLst/>
            </a:prstGeom>
            <a:noFill/>
            <a:ln w="25400">
              <a:solidFill>
                <a:sysClr val="window" lastClr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17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>
              <a:off x="180" y="810"/>
              <a:ext cx="0" cy="1561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17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>
              <a:off x="2267" y="810"/>
              <a:ext cx="0" cy="1561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17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>
              <a:off x="180" y="2371"/>
              <a:ext cx="2087" cy="0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1700" kern="0">
                <a:solidFill>
                  <a:sysClr val="windowText" lastClr="000000"/>
                </a:solidFill>
                <a:latin typeface="+mj-lt"/>
              </a:endParaRPr>
            </a:p>
          </p:txBody>
        </p:sp>
      </p:grpSp>
      <p:grpSp>
        <p:nvGrpSpPr>
          <p:cNvPr id="38918" name="Group 16"/>
          <p:cNvGrpSpPr>
            <a:grpSpLocks/>
          </p:cNvGrpSpPr>
          <p:nvPr/>
        </p:nvGrpSpPr>
        <p:grpSpPr bwMode="auto">
          <a:xfrm>
            <a:off x="322870" y="3867729"/>
            <a:ext cx="4328955" cy="2674448"/>
            <a:chOff x="765" y="2475"/>
            <a:chExt cx="2109" cy="1561"/>
          </a:xfrm>
        </p:grpSpPr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765" y="2475"/>
              <a:ext cx="602" cy="180"/>
            </a:xfrm>
            <a:prstGeom prst="rect">
              <a:avLst/>
            </a:prstGeom>
            <a:solidFill>
              <a:srgbClr val="F79646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375" tIns="39688" rIns="79375" bIns="39688"/>
            <a:lstStyle/>
            <a:p>
              <a:pPr algn="ctr" defTabSz="988925" hangingPunct="0">
                <a:lnSpc>
                  <a:spcPct val="90000"/>
                </a:lnSpc>
                <a:defRPr/>
              </a:pPr>
              <a:r>
                <a:rPr lang="ru-RU" sz="1700" b="1" kern="0" dirty="0">
                  <a:solidFill>
                    <a:srgbClr val="000000"/>
                  </a:solidFill>
                  <a:latin typeface="+mj-lt"/>
                </a:rPr>
                <a:t>№ п/п</a:t>
              </a:r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1367" y="2475"/>
              <a:ext cx="1507" cy="180"/>
            </a:xfrm>
            <a:prstGeom prst="rect">
              <a:avLst/>
            </a:prstGeom>
            <a:solidFill>
              <a:srgbClr val="F79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375" tIns="39688" rIns="79375" bIns="39688"/>
            <a:lstStyle/>
            <a:p>
              <a:pPr algn="ctr" defTabSz="988925" hangingPunct="0">
                <a:lnSpc>
                  <a:spcPct val="90000"/>
                </a:lnSpc>
                <a:defRPr/>
              </a:pPr>
              <a:r>
                <a:rPr lang="ru-RU" sz="1700" b="1" kern="0" dirty="0">
                  <a:solidFill>
                    <a:srgbClr val="000000"/>
                  </a:solidFill>
                  <a:latin typeface="+mj-lt"/>
                </a:rPr>
                <a:t>Территории – аутсайдеры</a:t>
              </a:r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765" y="2655"/>
              <a:ext cx="602" cy="1212"/>
            </a:xfrm>
            <a:prstGeom prst="rect">
              <a:avLst/>
            </a:prstGeom>
            <a:solidFill>
              <a:srgbClr val="FF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375" tIns="39688" rIns="79375" bIns="39688"/>
            <a:lstStyle/>
            <a:p>
              <a:pPr marL="541876" indent="-541876" algn="ctr" defTabSz="988925">
                <a:lnSpc>
                  <a:spcPct val="90000"/>
                </a:lnSpc>
                <a:defRPr/>
              </a:pPr>
              <a:endParaRPr lang="ru-RU" sz="1300" b="1" kern="0" dirty="0">
                <a:solidFill>
                  <a:sysClr val="windowText" lastClr="000000"/>
                </a:solidFill>
                <a:latin typeface="+mj-lt"/>
              </a:endParaRP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1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2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3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4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5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6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7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8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9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10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endParaRPr lang="ru-RU" sz="1300" b="1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1367" y="2655"/>
              <a:ext cx="1507" cy="1212"/>
            </a:xfrm>
            <a:prstGeom prst="rect">
              <a:avLst/>
            </a:prstGeom>
            <a:solidFill>
              <a:srgbClr val="FF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375" tIns="39688" rIns="79375" bIns="39688"/>
            <a:lstStyle/>
            <a:p>
              <a:pPr marL="541876" indent="-541876" defTabSz="988925">
                <a:lnSpc>
                  <a:spcPct val="90000"/>
                </a:lnSpc>
                <a:defRPr/>
              </a:pPr>
              <a:endParaRPr lang="ru-RU" sz="1300" b="1" kern="0" dirty="0">
                <a:solidFill>
                  <a:schemeClr val="accent2">
                    <a:lumMod val="50000"/>
                  </a:schemeClr>
                </a:solidFill>
                <a:latin typeface="+mj-lt"/>
              </a:endParaRP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latin typeface="+mj-lt"/>
                </a:rPr>
                <a:t>город Дагестанские Огни</a:t>
              </a: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latin typeface="+mj-lt"/>
                </a:rPr>
                <a:t>город Буйнакск</a:t>
              </a: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 err="1">
                  <a:latin typeface="+mj-lt"/>
                </a:rPr>
                <a:t>Бабаюртовский</a:t>
              </a:r>
              <a:r>
                <a:rPr lang="ru-RU" sz="1300" b="1" kern="0" dirty="0">
                  <a:latin typeface="+mj-lt"/>
                </a:rPr>
                <a:t>  район</a:t>
              </a: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 err="1">
                  <a:latin typeface="+mj-lt"/>
                </a:rPr>
                <a:t>Кумторкалинский</a:t>
              </a:r>
              <a:r>
                <a:rPr lang="ru-RU" sz="1300" b="1" kern="0" dirty="0">
                  <a:latin typeface="+mj-lt"/>
                </a:rPr>
                <a:t>  район</a:t>
              </a: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 err="1" smtClean="0">
                  <a:latin typeface="+mj-lt"/>
                </a:rPr>
                <a:t>Новолакский</a:t>
              </a:r>
              <a:r>
                <a:rPr lang="ru-RU" sz="1300" b="1" kern="0" dirty="0" smtClean="0">
                  <a:latin typeface="+mj-lt"/>
                </a:rPr>
                <a:t>  </a:t>
              </a:r>
              <a:r>
                <a:rPr lang="ru-RU" sz="1300" b="1" kern="0" dirty="0">
                  <a:latin typeface="+mj-lt"/>
                </a:rPr>
                <a:t>район</a:t>
              </a: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 err="1">
                  <a:latin typeface="+mj-lt"/>
                </a:rPr>
                <a:t>Бежтинский</a:t>
              </a:r>
              <a:r>
                <a:rPr lang="ru-RU" sz="1300" b="1" kern="0" dirty="0">
                  <a:latin typeface="+mj-lt"/>
                </a:rPr>
                <a:t> </a:t>
              </a:r>
              <a:r>
                <a:rPr lang="ru-RU" sz="1300" b="1" kern="0" dirty="0" smtClean="0">
                  <a:latin typeface="+mj-lt"/>
                </a:rPr>
                <a:t>участок  </a:t>
              </a:r>
              <a:endParaRPr lang="ru-RU" sz="1300" b="1" kern="0" dirty="0">
                <a:latin typeface="+mj-lt"/>
              </a:endParaRP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 err="1">
                  <a:latin typeface="+mj-lt"/>
                </a:rPr>
                <a:t>Шамильский</a:t>
              </a:r>
              <a:r>
                <a:rPr lang="ru-RU" sz="1300" b="1" kern="0" dirty="0">
                  <a:latin typeface="+mj-lt"/>
                </a:rPr>
                <a:t> район</a:t>
              </a: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 err="1">
                  <a:latin typeface="+mj-lt"/>
                </a:rPr>
                <a:t>Унцукульский</a:t>
              </a:r>
              <a:r>
                <a:rPr lang="ru-RU" sz="1300" b="1" kern="0" dirty="0">
                  <a:latin typeface="+mj-lt"/>
                </a:rPr>
                <a:t>  район </a:t>
              </a: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 err="1">
                  <a:latin typeface="+mj-lt"/>
                </a:rPr>
                <a:t>Докузпаринский</a:t>
              </a:r>
              <a:r>
                <a:rPr lang="ru-RU" sz="1300" b="1" kern="0" dirty="0">
                  <a:latin typeface="+mj-lt"/>
                </a:rPr>
                <a:t> район</a:t>
              </a: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 err="1">
                  <a:latin typeface="+mj-lt"/>
                </a:rPr>
                <a:t>Чародинский</a:t>
              </a:r>
              <a:r>
                <a:rPr lang="ru-RU" sz="1300" b="1" kern="0" dirty="0">
                  <a:latin typeface="+mj-lt"/>
                </a:rPr>
                <a:t> район </a:t>
              </a:r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1367" y="2475"/>
              <a:ext cx="0" cy="1561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17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>
              <a:off x="765" y="2655"/>
              <a:ext cx="2109" cy="0"/>
            </a:xfrm>
            <a:prstGeom prst="line">
              <a:avLst/>
            </a:prstGeom>
            <a:noFill/>
            <a:ln w="25400">
              <a:solidFill>
                <a:sysClr val="window" lastClr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17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26" name="Line 12"/>
            <p:cNvSpPr>
              <a:spLocks noChangeShapeType="1"/>
            </p:cNvSpPr>
            <p:nvPr/>
          </p:nvSpPr>
          <p:spPr bwMode="auto">
            <a:xfrm>
              <a:off x="765" y="2475"/>
              <a:ext cx="0" cy="1561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17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27" name="Line 13"/>
            <p:cNvSpPr>
              <a:spLocks noChangeShapeType="1"/>
            </p:cNvSpPr>
            <p:nvPr/>
          </p:nvSpPr>
          <p:spPr bwMode="auto">
            <a:xfrm>
              <a:off x="2874" y="2475"/>
              <a:ext cx="0" cy="1561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17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>
              <a:off x="765" y="2475"/>
              <a:ext cx="2109" cy="0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17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29" name="Line 15"/>
            <p:cNvSpPr>
              <a:spLocks noChangeShapeType="1"/>
            </p:cNvSpPr>
            <p:nvPr/>
          </p:nvSpPr>
          <p:spPr bwMode="auto">
            <a:xfrm>
              <a:off x="765" y="4036"/>
              <a:ext cx="2109" cy="0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1700" kern="0">
                <a:solidFill>
                  <a:sysClr val="windowText" lastClr="00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10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3019" y="122465"/>
            <a:ext cx="9302189" cy="420292"/>
          </a:xfrm>
        </p:spPr>
        <p:txBody>
          <a:bodyPr tIns="43350">
            <a:normAutofit/>
          </a:bodyPr>
          <a:lstStyle/>
          <a:p>
            <a:pPr algn="ctr" eaLnBrk="1" hangingPunct="1"/>
            <a:r>
              <a:rPr lang="ru-RU" altLang="ru-RU" sz="2200" b="1" smtClean="0">
                <a:solidFill>
                  <a:schemeClr val="tx1"/>
                </a:solidFill>
              </a:rPr>
              <a:t>1. </a:t>
            </a:r>
            <a:r>
              <a:rPr lang="ru-RU" altLang="ru-RU" sz="2200" b="1" dirty="0">
                <a:solidFill>
                  <a:schemeClr val="tx1"/>
                </a:solidFill>
              </a:rPr>
              <a:t>Экономическое развитие</a:t>
            </a:r>
            <a:endParaRPr lang="ru-RU" altLang="ru-RU" sz="2200" dirty="0">
              <a:solidFill>
                <a:schemeClr val="tx1"/>
              </a:solidFill>
            </a:endParaRPr>
          </a:p>
        </p:txBody>
      </p:sp>
      <p:sp>
        <p:nvSpPr>
          <p:cNvPr id="39939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4440" indent="-27093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37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72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0755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42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77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1260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4759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33F432-1365-44E0-B966-0212E401BBA0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11</a:t>
            </a:fld>
            <a:endParaRPr lang="ru-RU" altLang="ru-RU" sz="130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154936" y="863264"/>
            <a:ext cx="10124414" cy="632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90" tIns="49346" rIns="98690" bIns="49346"/>
          <a:lstStyle>
            <a:lvl1pPr indent="492125" defTabSz="12493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493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493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493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493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49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49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49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49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40000"/>
              </a:spcBef>
            </a:pPr>
            <a:endParaRPr lang="ru-RU" altLang="ru-RU" sz="1200"/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446398" y="1558710"/>
            <a:ext cx="9520016" cy="40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37" tIns="49368" rIns="98737" bIns="49368">
            <a:spAutoFit/>
          </a:bodyPr>
          <a:lstStyle>
            <a:lvl1pPr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2000">
              <a:latin typeface="Arial" pitchFamily="34" charset="0"/>
            </a:endParaRPr>
          </a:p>
        </p:txBody>
      </p:sp>
      <p:sp>
        <p:nvSpPr>
          <p:cNvPr id="39943" name="Rectangle 5"/>
          <p:cNvSpPr>
            <a:spLocks noChangeArrowheads="1"/>
          </p:cNvSpPr>
          <p:nvPr/>
        </p:nvSpPr>
        <p:spPr bwMode="auto">
          <a:xfrm>
            <a:off x="328172" y="883923"/>
            <a:ext cx="9671883" cy="587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97" tIns="49350" rIns="98697" bIns="49350"/>
          <a:lstStyle>
            <a:lvl1pPr indent="450850" defTabSz="11398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398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398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398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398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ru-RU" altLang="ru-RU" sz="1300" dirty="0">
                <a:latin typeface="+mj-lt"/>
              </a:rPr>
              <a:t>Мониторинг  эффективности деятельности  органов местного самоуправления  городских округов и  муниципальных районов в сфере экономического развития  за 2013 год осуществлен по</a:t>
            </a:r>
            <a:r>
              <a:rPr lang="en-US" altLang="ru-RU" sz="1300" dirty="0">
                <a:latin typeface="+mj-lt"/>
              </a:rPr>
              <a:t> </a:t>
            </a:r>
            <a:r>
              <a:rPr lang="ru-RU" altLang="ru-RU" sz="1300" dirty="0">
                <a:latin typeface="+mj-lt"/>
              </a:rPr>
              <a:t>показателям, характеризующим дорожное хозяйство и транспорт, развитие малого и среднего предпринимательства,  развитие  </a:t>
            </a:r>
            <a:r>
              <a:rPr lang="ru-RU" altLang="ru-RU" sz="1300">
                <a:latin typeface="+mj-lt"/>
              </a:rPr>
              <a:t>сельского </a:t>
            </a:r>
            <a:r>
              <a:rPr lang="ru-RU" altLang="ru-RU" sz="1300" smtClean="0">
                <a:latin typeface="+mj-lt"/>
              </a:rPr>
              <a:t>хозяйства.</a:t>
            </a:r>
            <a:endParaRPr lang="ru-RU" altLang="ru-RU" sz="1300" dirty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300" dirty="0">
                <a:latin typeface="+mj-lt"/>
              </a:rPr>
              <a:t>Приоритетными в республике  являются  меры по  поддержке  </a:t>
            </a:r>
            <a:r>
              <a:rPr lang="ru-RU" altLang="ru-RU" sz="1300" b="1" dirty="0">
                <a:latin typeface="+mj-lt"/>
              </a:rPr>
              <a:t>малого и </a:t>
            </a:r>
            <a:r>
              <a:rPr lang="ru-RU" altLang="ru-RU" sz="1300" b="1">
                <a:latin typeface="+mj-lt"/>
              </a:rPr>
              <a:t>среднего </a:t>
            </a:r>
            <a:r>
              <a:rPr lang="ru-RU" altLang="ru-RU" sz="1300" b="1" smtClean="0">
                <a:latin typeface="+mj-lt"/>
              </a:rPr>
              <a:t>предпринимательства</a:t>
            </a:r>
            <a:r>
              <a:rPr lang="ru-RU" altLang="ru-RU" sz="1300" smtClean="0">
                <a:latin typeface="+mj-lt"/>
              </a:rPr>
              <a:t>. </a:t>
            </a:r>
            <a:r>
              <a:rPr lang="ru-RU" altLang="ru-RU" sz="1300" dirty="0">
                <a:latin typeface="+mj-lt"/>
                <a:ea typeface="Calibri" pitchFamily="34" charset="0"/>
                <a:cs typeface="Times New Roman" pitchFamily="18" charset="0"/>
              </a:rPr>
              <a:t>Оборот продукции </a:t>
            </a:r>
            <a:r>
              <a:rPr lang="ru-RU" altLang="ru-RU" sz="1300">
                <a:latin typeface="+mj-lt"/>
                <a:ea typeface="Calibri" pitchFamily="34" charset="0"/>
                <a:cs typeface="Times New Roman" pitchFamily="18" charset="0"/>
              </a:rPr>
              <a:t>и </a:t>
            </a:r>
            <a:r>
              <a:rPr lang="ru-RU" altLang="ru-RU" sz="1300" smtClean="0">
                <a:latin typeface="+mj-lt"/>
                <a:ea typeface="Calibri" pitchFamily="34" charset="0"/>
                <a:cs typeface="Times New Roman" pitchFamily="18" charset="0"/>
              </a:rPr>
              <a:t>услуг. </a:t>
            </a:r>
            <a:r>
              <a:rPr lang="ru-RU" altLang="ru-RU" sz="1300" dirty="0">
                <a:latin typeface="+mj-lt"/>
                <a:ea typeface="Calibri" pitchFamily="34" charset="0"/>
                <a:cs typeface="Times New Roman" pitchFamily="18" charset="0"/>
              </a:rPr>
              <a:t>производимых малыми предприятиями, за 2013 год по Республике Дагестан составил </a:t>
            </a:r>
            <a:r>
              <a:rPr lang="ru-RU" altLang="ru-RU" sz="1300">
                <a:latin typeface="+mj-lt"/>
                <a:ea typeface="Calibri" pitchFamily="34" charset="0"/>
                <a:cs typeface="Times New Roman" pitchFamily="18" charset="0"/>
              </a:rPr>
              <a:t>179,2 </a:t>
            </a:r>
            <a:r>
              <a:rPr lang="ru-RU" altLang="ru-RU" sz="1300" smtClean="0">
                <a:latin typeface="+mj-lt"/>
                <a:ea typeface="Calibri" pitchFamily="34" charset="0"/>
                <a:cs typeface="Times New Roman" pitchFamily="18" charset="0"/>
              </a:rPr>
              <a:t>млрд. руб., </a:t>
            </a:r>
            <a:r>
              <a:rPr lang="ru-RU" altLang="ru-RU" sz="1300" dirty="0">
                <a:latin typeface="+mj-lt"/>
                <a:ea typeface="Calibri" pitchFamily="34" charset="0"/>
                <a:cs typeface="Times New Roman" pitchFamily="18" charset="0"/>
              </a:rPr>
              <a:t>или 119,6%  к уровню </a:t>
            </a:r>
            <a:r>
              <a:rPr lang="ru-RU" altLang="ru-RU" sz="1300">
                <a:latin typeface="+mj-lt"/>
                <a:ea typeface="Calibri" pitchFamily="34" charset="0"/>
                <a:cs typeface="Times New Roman" pitchFamily="18" charset="0"/>
              </a:rPr>
              <a:t>2012 </a:t>
            </a:r>
            <a:r>
              <a:rPr lang="ru-RU" altLang="ru-RU" sz="1300" smtClean="0">
                <a:latin typeface="+mj-lt"/>
                <a:ea typeface="Calibri" pitchFamily="34" charset="0"/>
                <a:cs typeface="Times New Roman" pitchFamily="18" charset="0"/>
              </a:rPr>
              <a:t>года. </a:t>
            </a:r>
            <a:r>
              <a:rPr lang="ru-RU" altLang="ru-RU" sz="1300" dirty="0">
                <a:latin typeface="+mj-lt"/>
                <a:ea typeface="Calibri" pitchFamily="34" charset="0"/>
                <a:cs typeface="Times New Roman" pitchFamily="18" charset="0"/>
              </a:rPr>
              <a:t>В республике проводится работа по созданию благоприятных условий ведения предпринимательской деятельности: утверждены целевые индикаторы для органов исполнительной власти РД, создан институт уполномоченного по защите прав предпринимателей, разработаны методические рекомендации по внедрению оценки </a:t>
            </a:r>
            <a:r>
              <a:rPr lang="ru-RU" altLang="ru-RU" sz="1300">
                <a:latin typeface="+mj-lt"/>
                <a:ea typeface="Calibri" pitchFamily="34" charset="0"/>
                <a:cs typeface="Times New Roman" pitchFamily="18" charset="0"/>
              </a:rPr>
              <a:t>регулирующего </a:t>
            </a:r>
            <a:r>
              <a:rPr lang="ru-RU" altLang="ru-RU" sz="1300" smtClean="0">
                <a:latin typeface="+mj-lt"/>
                <a:ea typeface="Calibri" pitchFamily="34" charset="0"/>
                <a:cs typeface="Times New Roman" pitchFamily="18" charset="0"/>
              </a:rPr>
              <a:t>воздействия. </a:t>
            </a:r>
            <a:r>
              <a:rPr lang="ru-RU" altLang="ru-RU" sz="1300" dirty="0">
                <a:latin typeface="+mj-lt"/>
                <a:ea typeface="Calibri" pitchFamily="34" charset="0"/>
                <a:cs typeface="Times New Roman" pitchFamily="18" charset="0"/>
              </a:rPr>
              <a:t>Улучшению значений показателя способствовала реализация республиканской целевой программы «Развитие малого и среднего предпринимательства в Республике Дагестан на 2012-2015 </a:t>
            </a:r>
            <a:r>
              <a:rPr lang="ru-RU" altLang="ru-RU" sz="1300">
                <a:latin typeface="+mj-lt"/>
                <a:ea typeface="Calibri" pitchFamily="34" charset="0"/>
                <a:cs typeface="Times New Roman" pitchFamily="18" charset="0"/>
              </a:rPr>
              <a:t>годы</a:t>
            </a:r>
            <a:r>
              <a:rPr lang="ru-RU" altLang="ru-RU" sz="1300" smtClean="0">
                <a:latin typeface="+mj-lt"/>
                <a:ea typeface="Calibri" pitchFamily="34" charset="0"/>
                <a:cs typeface="Times New Roman" pitchFamily="18" charset="0"/>
              </a:rPr>
              <a:t>».</a:t>
            </a:r>
            <a:endParaRPr lang="ru-RU" altLang="ru-RU" sz="13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300" b="1" dirty="0">
                <a:latin typeface="+mj-lt"/>
              </a:rPr>
              <a:t>Объем инвестиций в основной капитал </a:t>
            </a:r>
            <a:r>
              <a:rPr lang="ru-RU" altLang="ru-RU" sz="1300" dirty="0">
                <a:latin typeface="+mj-lt"/>
              </a:rPr>
              <a:t>(за исключением бюджетных средств)  в 2013 году по республике  увеличился по сравнению с предыдущим годом на  21,8% и составил </a:t>
            </a:r>
            <a:r>
              <a:rPr lang="ru-RU" altLang="ru-RU" sz="1300">
                <a:latin typeface="+mj-lt"/>
              </a:rPr>
              <a:t>163,6 </a:t>
            </a:r>
            <a:r>
              <a:rPr lang="ru-RU" altLang="ru-RU" sz="1300" smtClean="0">
                <a:latin typeface="+mj-lt"/>
              </a:rPr>
              <a:t>млрд. рублей. </a:t>
            </a:r>
            <a:r>
              <a:rPr lang="ru-RU" altLang="ru-RU" sz="1300" dirty="0">
                <a:latin typeface="+mj-lt"/>
                <a:ea typeface="Calibri" pitchFamily="34" charset="0"/>
                <a:cs typeface="Calibri" pitchFamily="34" charset="0"/>
              </a:rPr>
              <a:t>Вместе с тем, в расчете на душу населения объем частных инвестиций по республике за 2013 год составил </a:t>
            </a:r>
            <a:r>
              <a:rPr lang="ru-RU" altLang="ru-RU" sz="1300">
                <a:latin typeface="+mj-lt"/>
                <a:ea typeface="Calibri" pitchFamily="34" charset="0"/>
                <a:cs typeface="Calibri" pitchFamily="34" charset="0"/>
              </a:rPr>
              <a:t>55,4 </a:t>
            </a:r>
            <a:r>
              <a:rPr lang="ru-RU" altLang="ru-RU" sz="1300" smtClean="0">
                <a:latin typeface="+mj-lt"/>
                <a:ea typeface="Calibri" pitchFamily="34" charset="0"/>
                <a:cs typeface="Calibri" pitchFamily="34" charset="0"/>
              </a:rPr>
              <a:t>тыс. руб., </a:t>
            </a:r>
            <a:r>
              <a:rPr lang="ru-RU" altLang="ru-RU" sz="1300" dirty="0">
                <a:latin typeface="+mj-lt"/>
                <a:ea typeface="Calibri" pitchFamily="34" charset="0"/>
                <a:cs typeface="Calibri" pitchFamily="34" charset="0"/>
              </a:rPr>
              <a:t>что в 1,4 раза меньше, чем в среднем по РФ (</a:t>
            </a:r>
            <a:r>
              <a:rPr lang="ru-RU" altLang="ru-RU" sz="1300">
                <a:latin typeface="+mj-lt"/>
                <a:ea typeface="Calibri" pitchFamily="34" charset="0"/>
                <a:cs typeface="Calibri" pitchFamily="34" charset="0"/>
              </a:rPr>
              <a:t>79,9 </a:t>
            </a:r>
            <a:r>
              <a:rPr lang="ru-RU" altLang="ru-RU" sz="1300" smtClean="0">
                <a:latin typeface="+mj-lt"/>
                <a:ea typeface="Calibri" pitchFamily="34" charset="0"/>
                <a:cs typeface="Calibri" pitchFamily="34" charset="0"/>
              </a:rPr>
              <a:t>тыс. руб. </a:t>
            </a:r>
            <a:r>
              <a:rPr lang="ru-RU" altLang="ru-RU" sz="1300" dirty="0">
                <a:latin typeface="+mj-lt"/>
                <a:ea typeface="Calibri" pitchFamily="34" charset="0"/>
                <a:cs typeface="Calibri" pitchFamily="34" charset="0"/>
              </a:rPr>
              <a:t>на одного </a:t>
            </a:r>
            <a:r>
              <a:rPr lang="ru-RU" altLang="ru-RU" sz="1300">
                <a:latin typeface="+mj-lt"/>
                <a:ea typeface="Calibri" pitchFamily="34" charset="0"/>
                <a:cs typeface="Calibri" pitchFamily="34" charset="0"/>
              </a:rPr>
              <a:t>жителя</a:t>
            </a:r>
            <a:r>
              <a:rPr lang="ru-RU" altLang="ru-RU" sz="1300" smtClean="0">
                <a:latin typeface="+mj-lt"/>
                <a:ea typeface="Calibri" pitchFamily="34" charset="0"/>
                <a:cs typeface="Calibri" pitchFamily="34" charset="0"/>
              </a:rPr>
              <a:t>).  </a:t>
            </a:r>
            <a:r>
              <a:rPr lang="ru-RU" altLang="ru-RU" sz="1300" dirty="0">
                <a:latin typeface="+mj-lt"/>
                <a:ea typeface="Calibri" pitchFamily="34" charset="0"/>
                <a:cs typeface="Calibri" pitchFamily="34" charset="0"/>
              </a:rPr>
              <a:t>В республике проводится определенная работа по привлечению внебюджетных инвестиций в </a:t>
            </a:r>
            <a:r>
              <a:rPr lang="ru-RU" altLang="ru-RU" sz="1300">
                <a:latin typeface="+mj-lt"/>
                <a:ea typeface="Calibri" pitchFamily="34" charset="0"/>
                <a:cs typeface="Calibri" pitchFamily="34" charset="0"/>
              </a:rPr>
              <a:t>экономику </a:t>
            </a:r>
            <a:r>
              <a:rPr lang="ru-RU" altLang="ru-RU" sz="1300" smtClean="0">
                <a:latin typeface="+mj-lt"/>
                <a:ea typeface="Calibri" pitchFamily="34" charset="0"/>
                <a:cs typeface="Calibri" pitchFamily="34" charset="0"/>
              </a:rPr>
              <a:t>республики. </a:t>
            </a:r>
            <a:r>
              <a:rPr lang="ru-RU" altLang="ru-RU" sz="1300" dirty="0">
                <a:latin typeface="+mj-lt"/>
                <a:ea typeface="Calibri" pitchFamily="34" charset="0"/>
                <a:cs typeface="Calibri" pitchFamily="34" charset="0"/>
              </a:rPr>
              <a:t>Основным фактором роста инвестиций стали совершенствование </a:t>
            </a:r>
            <a:r>
              <a:rPr lang="ru-RU" altLang="ru-RU" sz="1300">
                <a:latin typeface="+mj-lt"/>
                <a:ea typeface="Calibri" pitchFamily="34" charset="0"/>
                <a:cs typeface="Calibri" pitchFamily="34" charset="0"/>
              </a:rPr>
              <a:t>институтов </a:t>
            </a:r>
            <a:r>
              <a:rPr lang="ru-RU" altLang="ru-RU" sz="1300" smtClean="0">
                <a:latin typeface="+mj-lt"/>
                <a:ea typeface="Calibri" pitchFamily="34" charset="0"/>
                <a:cs typeface="Calibri" pitchFamily="34" charset="0"/>
              </a:rPr>
              <a:t>развития. </a:t>
            </a:r>
            <a:r>
              <a:rPr lang="ru-RU" altLang="ru-RU" sz="1300" dirty="0">
                <a:latin typeface="+mj-lt"/>
                <a:ea typeface="Calibri" pitchFamily="34" charset="0"/>
                <a:cs typeface="Calibri" pitchFamily="34" charset="0"/>
              </a:rPr>
              <a:t>Внедряется стандарт деятельности органов исполнительной власти Республики Дагестан по обеспечению благоприятного инвестиционного климата </a:t>
            </a:r>
            <a:r>
              <a:rPr lang="ru-RU" altLang="ru-RU" sz="1300">
                <a:latin typeface="+mj-lt"/>
                <a:ea typeface="Calibri" pitchFamily="34" charset="0"/>
                <a:cs typeface="Calibri" pitchFamily="34" charset="0"/>
              </a:rPr>
              <a:t>в </a:t>
            </a:r>
            <a:r>
              <a:rPr lang="ru-RU" altLang="ru-RU" sz="1300" smtClean="0">
                <a:latin typeface="+mj-lt"/>
                <a:ea typeface="Calibri" pitchFamily="34" charset="0"/>
                <a:cs typeface="Calibri" pitchFamily="34" charset="0"/>
              </a:rPr>
              <a:t>регионе. </a:t>
            </a:r>
            <a:r>
              <a:rPr lang="ru-RU" altLang="ru-RU" sz="1300" dirty="0">
                <a:latin typeface="+mj-lt"/>
                <a:ea typeface="Calibri" pitchFamily="34" charset="0"/>
                <a:cs typeface="Calibri" pitchFamily="34" charset="0"/>
              </a:rPr>
              <a:t>В реестр инвестиционных проектов республики включены 46 проектов, из которых 40 находятся в </a:t>
            </a:r>
            <a:r>
              <a:rPr lang="ru-RU" altLang="ru-RU" sz="1300">
                <a:latin typeface="+mj-lt"/>
                <a:ea typeface="Calibri" pitchFamily="34" charset="0"/>
                <a:cs typeface="Calibri" pitchFamily="34" charset="0"/>
              </a:rPr>
              <a:t>стадии </a:t>
            </a:r>
            <a:r>
              <a:rPr lang="ru-RU" altLang="ru-RU" sz="1300" smtClean="0">
                <a:latin typeface="+mj-lt"/>
                <a:ea typeface="Calibri" pitchFamily="34" charset="0"/>
                <a:cs typeface="Calibri" pitchFamily="34" charset="0"/>
              </a:rPr>
              <a:t>реализации.</a:t>
            </a:r>
            <a:endParaRPr lang="ru-RU" altLang="ru-RU" sz="1300" dirty="0">
              <a:latin typeface="+mj-lt"/>
              <a:ea typeface="Calibri" pitchFamily="34" charset="0"/>
              <a:cs typeface="Calibri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300" dirty="0"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ru-RU" altLang="ru-RU" sz="1300" dirty="0">
                <a:latin typeface="+mj-lt"/>
              </a:rPr>
              <a:t>Общий объем средств, предусмотренный мероприятиями по государственной поддержке </a:t>
            </a:r>
            <a:r>
              <a:rPr lang="ru-RU" altLang="ru-RU" sz="1300" b="1" dirty="0">
                <a:latin typeface="+mj-lt"/>
              </a:rPr>
              <a:t>дорожного хозяйства </a:t>
            </a:r>
            <a:r>
              <a:rPr lang="ru-RU" altLang="ru-RU" sz="1300" dirty="0">
                <a:latin typeface="+mj-lt"/>
              </a:rPr>
              <a:t>по республике в 2013 году составил </a:t>
            </a:r>
            <a:r>
              <a:rPr lang="ru-RU" altLang="ru-RU" sz="1300">
                <a:latin typeface="+mj-lt"/>
              </a:rPr>
              <a:t>4792,4 </a:t>
            </a:r>
            <a:r>
              <a:rPr lang="ru-RU" altLang="ru-RU" sz="1300" smtClean="0">
                <a:latin typeface="+mj-lt"/>
              </a:rPr>
              <a:t>млн. руб., </a:t>
            </a:r>
            <a:r>
              <a:rPr lang="ru-RU" altLang="ru-RU" sz="1300" dirty="0">
                <a:latin typeface="+mj-lt"/>
              </a:rPr>
              <a:t>из них было выделено </a:t>
            </a:r>
            <a:r>
              <a:rPr lang="ru-RU" altLang="ru-RU" sz="1300">
                <a:latin typeface="+mj-lt"/>
              </a:rPr>
              <a:t>4027,9 </a:t>
            </a:r>
            <a:r>
              <a:rPr lang="ru-RU" altLang="ru-RU" sz="1300" smtClean="0">
                <a:latin typeface="+mj-lt"/>
              </a:rPr>
              <a:t>млн. руб. </a:t>
            </a:r>
            <a:r>
              <a:rPr lang="ru-RU" altLang="ru-RU" sz="1300" dirty="0">
                <a:latin typeface="+mj-lt"/>
              </a:rPr>
              <a:t>Из общего объема средств на строительство и реконструкцию  автомобильных дорог было  направлено  </a:t>
            </a:r>
            <a:r>
              <a:rPr lang="ru-RU" altLang="ru-RU" sz="1300">
                <a:latin typeface="+mj-lt"/>
              </a:rPr>
              <a:t>1200,0 </a:t>
            </a:r>
            <a:r>
              <a:rPr lang="ru-RU" altLang="ru-RU" sz="1300" smtClean="0">
                <a:latin typeface="+mj-lt"/>
              </a:rPr>
              <a:t>млн.руб. </a:t>
            </a:r>
            <a:r>
              <a:rPr lang="ru-RU" altLang="ru-RU" sz="1300" dirty="0">
                <a:latin typeface="+mj-lt"/>
              </a:rPr>
              <a:t>и  на ремонт и содержание дорог – </a:t>
            </a:r>
            <a:r>
              <a:rPr lang="ru-RU" altLang="ru-RU" sz="1300">
                <a:latin typeface="+mj-lt"/>
              </a:rPr>
              <a:t>1819,8 </a:t>
            </a:r>
            <a:r>
              <a:rPr lang="ru-RU" altLang="ru-RU" sz="1300" smtClean="0">
                <a:latin typeface="+mj-lt"/>
              </a:rPr>
              <a:t>млн.  рублей.  </a:t>
            </a:r>
            <a:r>
              <a:rPr lang="ru-RU" altLang="ru-RU" sz="1300" dirty="0">
                <a:latin typeface="+mj-lt"/>
              </a:rPr>
              <a:t>При этом, в 2013 году  построено и реконструировано </a:t>
            </a:r>
            <a:r>
              <a:rPr lang="ru-RU" altLang="ru-RU" sz="1300" dirty="0" smtClean="0">
                <a:latin typeface="+mj-lt"/>
              </a:rPr>
              <a:t>21,2 </a:t>
            </a:r>
            <a:r>
              <a:rPr lang="ru-RU" altLang="ru-RU" sz="1300" dirty="0">
                <a:latin typeface="+mj-lt"/>
              </a:rPr>
              <a:t>км дорог и 8 мостов, отремонтировано  349,4 км  дорог и </a:t>
            </a:r>
            <a:r>
              <a:rPr lang="ru-RU" altLang="ru-RU" sz="1300">
                <a:latin typeface="+mj-lt"/>
              </a:rPr>
              <a:t>2 </a:t>
            </a:r>
            <a:r>
              <a:rPr lang="ru-RU" altLang="ru-RU" sz="1300" smtClean="0">
                <a:latin typeface="+mj-lt"/>
              </a:rPr>
              <a:t>моста.</a:t>
            </a:r>
            <a:r>
              <a:rPr lang="ru-RU" altLang="ru-RU" sz="130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altLang="ru-RU" sz="1300" dirty="0">
                <a:latin typeface="+mj-lt"/>
              </a:rPr>
              <a:t>В то же время,  анализ показателей, характеризующих развитие дорожного хозяйства муниципальных образований, свидетельствует о  неудовлетворительном состоянии существующей  сети автомобильных дорог  местного значения,  что связано  с нехваткой финансовых средств на  содержание дорог  в бюджетах </a:t>
            </a:r>
            <a:r>
              <a:rPr lang="ru-RU" altLang="ru-RU" sz="1300">
                <a:latin typeface="+mj-lt"/>
              </a:rPr>
              <a:t>муниципальных </a:t>
            </a:r>
            <a:r>
              <a:rPr lang="ru-RU" altLang="ru-RU" sz="1300" smtClean="0">
                <a:latin typeface="+mj-lt"/>
              </a:rPr>
              <a:t>образований.</a:t>
            </a:r>
            <a:endParaRPr lang="ru-RU" altLang="ru-RU" sz="1300" dirty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300" dirty="0">
                <a:latin typeface="+mj-lt"/>
                <a:cs typeface="Times New Roman" pitchFamily="18" charset="0"/>
              </a:rPr>
              <a:t>Объем производства продукции </a:t>
            </a:r>
            <a:r>
              <a:rPr lang="ru-RU" altLang="ru-RU" sz="1300" b="1" dirty="0">
                <a:latin typeface="+mj-lt"/>
                <a:cs typeface="Times New Roman" pitchFamily="18" charset="0"/>
              </a:rPr>
              <a:t>сельского хозяйства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за 2013 год составил 77,1</a:t>
            </a:r>
            <a:r>
              <a:rPr lang="ru-RU" altLang="ru-RU" sz="1300">
                <a:latin typeface="+mj-lt"/>
                <a:cs typeface="Times New Roman" pitchFamily="18" charset="0"/>
              </a:rPr>
              <a:t> 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млрд. руб.,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что на 6,4% выше уровня предыдущего года (2012 год – </a:t>
            </a:r>
            <a:r>
              <a:rPr lang="ru-RU" altLang="ru-RU" sz="1300">
                <a:latin typeface="+mj-lt"/>
                <a:cs typeface="Times New Roman" pitchFamily="18" charset="0"/>
              </a:rPr>
              <a:t>103,1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%).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Рост объясняется значительным увеличением объемов производства продукции растениеводства вследствие более высоких показателей урожайности основных </a:t>
            </a:r>
            <a:r>
              <a:rPr lang="ru-RU" altLang="ru-RU" sz="1300">
                <a:latin typeface="+mj-lt"/>
                <a:cs typeface="Times New Roman" pitchFamily="18" charset="0"/>
              </a:rPr>
              <a:t>сельскохозяйственных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культур.  </a:t>
            </a:r>
            <a:r>
              <a:rPr lang="ru-RU" altLang="ru-RU" sz="1300" dirty="0">
                <a:latin typeface="+mj-lt"/>
              </a:rPr>
              <a:t>Удельный вес прибыльных крупных и средних сельскохозяйственных организаций составил 82%  (в 2012 году- </a:t>
            </a:r>
            <a:r>
              <a:rPr lang="ru-RU" altLang="ru-RU" sz="1300">
                <a:latin typeface="+mj-lt"/>
              </a:rPr>
              <a:t>67</a:t>
            </a:r>
            <a:r>
              <a:rPr lang="ru-RU" altLang="ru-RU" sz="1300" smtClean="0">
                <a:latin typeface="+mj-lt"/>
              </a:rPr>
              <a:t>%).</a:t>
            </a:r>
            <a:endParaRPr lang="ru-RU" altLang="ru-RU" sz="1300" dirty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300" b="1" dirty="0">
                <a:latin typeface="+mj-lt"/>
              </a:rPr>
              <a:t>Среднемесячная номинальная заработная плата одного работника</a:t>
            </a:r>
            <a:r>
              <a:rPr lang="ru-RU" altLang="ru-RU" sz="1300" dirty="0">
                <a:latin typeface="+mj-lt"/>
              </a:rPr>
              <a:t> </a:t>
            </a:r>
            <a:r>
              <a:rPr lang="ru-RU" altLang="ru-RU" sz="1300" dirty="0" smtClean="0">
                <a:latin typeface="+mj-lt"/>
              </a:rPr>
              <a:t>за </a:t>
            </a:r>
            <a:r>
              <a:rPr lang="ru-RU" altLang="ru-RU" sz="1300" dirty="0">
                <a:latin typeface="+mj-lt"/>
              </a:rPr>
              <a:t>2013 год  увеличилась на 23,2% (в 2012 году - на </a:t>
            </a:r>
            <a:r>
              <a:rPr lang="ru-RU" altLang="ru-RU" sz="1300">
                <a:latin typeface="+mj-lt"/>
              </a:rPr>
              <a:t>21,6</a:t>
            </a:r>
            <a:r>
              <a:rPr lang="ru-RU" altLang="ru-RU" sz="1300" smtClean="0">
                <a:latin typeface="+mj-lt"/>
              </a:rPr>
              <a:t>%). </a:t>
            </a:r>
            <a:r>
              <a:rPr lang="ru-RU" altLang="ru-RU" sz="1300" dirty="0">
                <a:latin typeface="+mj-lt"/>
              </a:rPr>
              <a:t>Реально располагаемые денежные доходы населения снизились  на  0,7 %  (в 2012 году выросли на </a:t>
            </a:r>
            <a:r>
              <a:rPr lang="ru-RU" altLang="ru-RU" sz="1300">
                <a:latin typeface="+mj-lt"/>
              </a:rPr>
              <a:t>7,6</a:t>
            </a:r>
            <a:r>
              <a:rPr lang="ru-RU" altLang="ru-RU" sz="1300" smtClean="0">
                <a:latin typeface="+mj-lt"/>
              </a:rPr>
              <a:t>%). </a:t>
            </a:r>
            <a:r>
              <a:rPr lang="ru-RU" altLang="ru-RU" sz="1300" dirty="0">
                <a:latin typeface="+mj-lt"/>
              </a:rPr>
              <a:t>Несмотря на  рост заработной платы, ее величина (</a:t>
            </a:r>
            <a:r>
              <a:rPr lang="ru-RU" altLang="ru-RU" sz="1300">
                <a:latin typeface="+mj-lt"/>
              </a:rPr>
              <a:t>16834,6 </a:t>
            </a:r>
            <a:r>
              <a:rPr lang="ru-RU" altLang="ru-RU" sz="1300" smtClean="0">
                <a:latin typeface="+mj-lt"/>
              </a:rPr>
              <a:t>руб.) </a:t>
            </a:r>
            <a:r>
              <a:rPr lang="ru-RU" altLang="ru-RU" sz="1300" dirty="0">
                <a:latin typeface="+mj-lt"/>
              </a:rPr>
              <a:t>по-прежнему  оставалась меньше среднего значения в целом по РФ ( в 1,8 раза) и по СКФО  (в 1,2  </a:t>
            </a:r>
            <a:r>
              <a:rPr lang="ru-RU" altLang="ru-RU" sz="1300">
                <a:latin typeface="+mj-lt"/>
              </a:rPr>
              <a:t>раза</a:t>
            </a:r>
            <a:r>
              <a:rPr lang="ru-RU" altLang="ru-RU" sz="1300" smtClean="0">
                <a:latin typeface="+mj-lt"/>
              </a:rPr>
              <a:t>).</a:t>
            </a:r>
            <a:endParaRPr lang="ru-RU" altLang="ru-RU" sz="1300" dirty="0">
              <a:latin typeface="+mj-lt"/>
            </a:endParaRPr>
          </a:p>
          <a:p>
            <a:pPr algn="just">
              <a:lnSpc>
                <a:spcPct val="80000"/>
              </a:lnSpc>
              <a:spcBef>
                <a:spcPct val="40000"/>
              </a:spcBef>
            </a:pPr>
            <a:endParaRPr lang="ru-RU" altLang="ru-RU" sz="1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394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961" y="288762"/>
            <a:ext cx="9299121" cy="362842"/>
          </a:xfrm>
        </p:spPr>
        <p:txBody>
          <a:bodyPr tIns="43350">
            <a:norm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Развитие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малого и среднего предпринимательства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228" y="878551"/>
            <a:ext cx="9811477" cy="2125649"/>
          </a:xfrm>
        </p:spPr>
        <p:txBody>
          <a:bodyPr lIns="86700" tIns="43350" rIns="86700" bIns="43350"/>
          <a:lstStyle/>
          <a:p>
            <a:pPr marL="0" indent="375474" algn="just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1300" dirty="0">
                <a:latin typeface="+mj-lt"/>
                <a:cs typeface="Times New Roman" pitchFamily="18" charset="0"/>
              </a:rPr>
              <a:t>Поддержка субъектов малого и среднего предпринимательства является одним из приоритетных направлений республики, которая проводилась в рамках республиканской целевой программы «Развитие малого и среднего предпринимательства в Республике Дагестан на 2012-2015 </a:t>
            </a:r>
            <a:r>
              <a:rPr lang="ru-RU" sz="1300">
                <a:latin typeface="+mj-lt"/>
                <a:cs typeface="Times New Roman" pitchFamily="18" charset="0"/>
              </a:rPr>
              <a:t>годы</a:t>
            </a:r>
            <a:r>
              <a:rPr lang="ru-RU" sz="1300" smtClean="0">
                <a:latin typeface="+mj-lt"/>
                <a:cs typeface="Times New Roman" pitchFamily="18" charset="0"/>
              </a:rPr>
              <a:t>». </a:t>
            </a:r>
            <a:r>
              <a:rPr lang="ru-RU" sz="1300" dirty="0">
                <a:latin typeface="+mj-lt"/>
                <a:cs typeface="Times New Roman" pitchFamily="18" charset="0"/>
              </a:rPr>
              <a:t>На реализацию  данной Программы в 2013 году из республиканского бюджета РД  было выделено  </a:t>
            </a:r>
            <a:r>
              <a:rPr lang="ru-RU" sz="1300">
                <a:latin typeface="+mj-lt"/>
                <a:cs typeface="Times New Roman" pitchFamily="18" charset="0"/>
              </a:rPr>
              <a:t>119,76 </a:t>
            </a:r>
            <a:r>
              <a:rPr lang="ru-RU" sz="1300" smtClean="0">
                <a:latin typeface="+mj-lt"/>
                <a:cs typeface="Times New Roman" pitchFamily="18" charset="0"/>
              </a:rPr>
              <a:t>млн. рублей. </a:t>
            </a:r>
            <a:r>
              <a:rPr lang="ru-RU" sz="1300" dirty="0">
                <a:latin typeface="+mj-lt"/>
                <a:cs typeface="Times New Roman" pitchFamily="18" charset="0"/>
              </a:rPr>
              <a:t>В республике   в 2013 году открыты 3 дополнительных офиса Фонда микрофинансирования субъектов малого и среднего предпринимательства Республики Дагестан в МО «город Кизляр», «город Каспийск</a:t>
            </a:r>
            <a:r>
              <a:rPr lang="ru-RU" sz="1300" dirty="0" smtClean="0">
                <a:latin typeface="+mj-lt"/>
                <a:cs typeface="Times New Roman" pitchFamily="18" charset="0"/>
              </a:rPr>
              <a:t>» </a:t>
            </a:r>
            <a:r>
              <a:rPr lang="ru-RU" sz="1300" dirty="0">
                <a:latin typeface="+mj-lt"/>
                <a:cs typeface="Times New Roman" pitchFamily="18" charset="0"/>
              </a:rPr>
              <a:t>и «</a:t>
            </a:r>
            <a:r>
              <a:rPr lang="ru-RU" sz="1300" dirty="0" err="1">
                <a:latin typeface="+mj-lt"/>
                <a:cs typeface="Times New Roman" pitchFamily="18" charset="0"/>
              </a:rPr>
              <a:t>Кизилюртовский</a:t>
            </a:r>
            <a:r>
              <a:rPr lang="ru-RU" sz="1300" dirty="0">
                <a:latin typeface="+mj-lt"/>
                <a:cs typeface="Times New Roman" pitchFamily="18" charset="0"/>
              </a:rPr>
              <a:t> </a:t>
            </a:r>
            <a:r>
              <a:rPr lang="ru-RU" sz="1300">
                <a:latin typeface="+mj-lt"/>
                <a:cs typeface="Times New Roman" pitchFamily="18" charset="0"/>
              </a:rPr>
              <a:t>район</a:t>
            </a:r>
            <a:r>
              <a:rPr lang="ru-RU" sz="1300" smtClean="0">
                <a:latin typeface="+mj-lt"/>
                <a:cs typeface="Times New Roman" pitchFamily="18" charset="0"/>
              </a:rPr>
              <a:t>». </a:t>
            </a:r>
            <a:r>
              <a:rPr lang="ru-RU" sz="1300" dirty="0">
                <a:latin typeface="+mj-lt"/>
                <a:cs typeface="Times New Roman" pitchFamily="18" charset="0"/>
              </a:rPr>
              <a:t>За прошедший год Фондом микрофинансирования субъектов малого и среднего предпринимательства Республики Дагестан выданы займы 376 субъектам на сумму </a:t>
            </a:r>
            <a:r>
              <a:rPr lang="ru-RU" sz="1300">
                <a:latin typeface="+mj-lt"/>
                <a:cs typeface="Times New Roman" pitchFamily="18" charset="0"/>
              </a:rPr>
              <a:t>283 </a:t>
            </a:r>
            <a:r>
              <a:rPr lang="ru-RU" sz="1300" smtClean="0">
                <a:latin typeface="+mj-lt"/>
                <a:cs typeface="Times New Roman" pitchFamily="18" charset="0"/>
              </a:rPr>
              <a:t>млн. рублей. </a:t>
            </a:r>
            <a:r>
              <a:rPr lang="ru-RU" sz="1300" dirty="0">
                <a:latin typeface="+mj-lt"/>
                <a:cs typeface="Times New Roman" pitchFamily="18" charset="0"/>
              </a:rPr>
              <a:t>Фондом содействия кредитованию субъектов малого и среднего предпринимательства РД выдано 21 поручительство на общую сумму </a:t>
            </a:r>
            <a:r>
              <a:rPr lang="ru-RU" sz="1300">
                <a:latin typeface="+mj-lt"/>
                <a:cs typeface="Times New Roman" pitchFamily="18" charset="0"/>
              </a:rPr>
              <a:t>43 </a:t>
            </a:r>
            <a:r>
              <a:rPr lang="ru-RU" sz="1300" smtClean="0">
                <a:latin typeface="+mj-lt"/>
                <a:cs typeface="Times New Roman" pitchFamily="18" charset="0"/>
              </a:rPr>
              <a:t>млн. рублей. </a:t>
            </a:r>
            <a:r>
              <a:rPr lang="ru-RU" sz="1300" dirty="0">
                <a:latin typeface="+mj-lt"/>
                <a:cs typeface="Times New Roman" pitchFamily="18" charset="0"/>
              </a:rPr>
              <a:t>За 2013 год из республиканского бюджета РД выданы субсидии на оплату части процентной ставки по привлеченным кредитам (26 субъектам на сумму </a:t>
            </a:r>
            <a:r>
              <a:rPr lang="ru-RU" sz="1300">
                <a:latin typeface="+mj-lt"/>
                <a:cs typeface="Times New Roman" pitchFamily="18" charset="0"/>
              </a:rPr>
              <a:t>5 </a:t>
            </a:r>
            <a:r>
              <a:rPr lang="ru-RU" sz="1300" smtClean="0">
                <a:latin typeface="+mj-lt"/>
                <a:cs typeface="Times New Roman" pitchFamily="18" charset="0"/>
              </a:rPr>
              <a:t>млн.руб.); </a:t>
            </a:r>
            <a:r>
              <a:rPr lang="ru-RU" sz="1300" dirty="0">
                <a:latin typeface="+mj-lt"/>
                <a:cs typeface="Times New Roman" pitchFamily="18" charset="0"/>
              </a:rPr>
              <a:t>на оплату обеспечения доступа к объектам инфраструктуры (4 субъектам на сумму </a:t>
            </a:r>
            <a:r>
              <a:rPr lang="ru-RU" sz="1300">
                <a:latin typeface="+mj-lt"/>
                <a:cs typeface="Times New Roman" pitchFamily="18" charset="0"/>
              </a:rPr>
              <a:t>0,85 </a:t>
            </a:r>
            <a:r>
              <a:rPr lang="ru-RU" sz="1300" smtClean="0">
                <a:latin typeface="+mj-lt"/>
                <a:cs typeface="Times New Roman" pitchFamily="18" charset="0"/>
              </a:rPr>
              <a:t>млн. руб.); </a:t>
            </a:r>
            <a:r>
              <a:rPr lang="ru-RU" sz="1300" dirty="0">
                <a:latin typeface="+mj-lt"/>
                <a:cs typeface="Times New Roman" pitchFamily="18" charset="0"/>
              </a:rPr>
              <a:t>на компенсацию части затрат, понесенных по оплате авансовых платежей по лизинговым договорам (25 субъектам на сумму </a:t>
            </a:r>
            <a:r>
              <a:rPr lang="ru-RU" sz="1300">
                <a:latin typeface="+mj-lt"/>
                <a:cs typeface="Times New Roman" pitchFamily="18" charset="0"/>
              </a:rPr>
              <a:t>5,6 </a:t>
            </a:r>
            <a:r>
              <a:rPr lang="ru-RU" sz="1300" smtClean="0">
                <a:latin typeface="+mj-lt"/>
                <a:cs typeface="Times New Roman" pitchFamily="18" charset="0"/>
              </a:rPr>
              <a:t>млн. рублей).</a:t>
            </a:r>
            <a:endParaRPr lang="ru-RU" sz="1300" dirty="0">
              <a:latin typeface="+mj-lt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ru-RU" sz="13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46CC2-95BB-4773-BA6D-FB578C1A6BEF}" type="slidenum">
              <a:rPr lang="ru-RU" smtClean="0">
                <a:latin typeface="+mj-lt"/>
              </a:rPr>
              <a:pPr>
                <a:defRPr/>
              </a:pPr>
              <a:t>12</a:t>
            </a:fld>
            <a:endParaRPr lang="ru-RU">
              <a:latin typeface="+mj-lt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952812"/>
              </p:ext>
            </p:extLst>
          </p:nvPr>
        </p:nvGraphicFramePr>
        <p:xfrm>
          <a:off x="413991" y="2880370"/>
          <a:ext cx="957706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149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84228" y="72057"/>
            <a:ext cx="9706827" cy="65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662" tIns="56330" rIns="112662" bIns="5633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Число субъектов малого и среднего предпринимательства </a:t>
            </a:r>
            <a:endParaRPr lang="ru-RU" altLang="ru-RU" sz="1600" b="1" i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altLang="ru-RU" sz="16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 </a:t>
            </a:r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расчете </a:t>
            </a:r>
            <a:r>
              <a:rPr lang="ru-RU" altLang="ru-RU" sz="16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на </a:t>
            </a:r>
            <a:r>
              <a:rPr lang="ru-RU" altLang="ru-RU" sz="1600" b="1" i="1">
                <a:solidFill>
                  <a:schemeClr val="accent1">
                    <a:lumMod val="75000"/>
                  </a:schemeClr>
                </a:solidFill>
                <a:latin typeface="+mj-lt"/>
              </a:rPr>
              <a:t>10 </a:t>
            </a:r>
            <a:r>
              <a:rPr lang="ru-RU" altLang="ru-RU" sz="1600" b="1" i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тыс. </a:t>
            </a:r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человек населения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284228" y="727331"/>
            <a:ext cx="3417437" cy="46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665" tIns="56330" rIns="112665" bIns="56330">
            <a:spAutoFit/>
          </a:bodyPr>
          <a:lstStyle>
            <a:lvl1pPr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i="1" dirty="0">
                <a:solidFill>
                  <a:srgbClr val="000000"/>
                </a:solidFill>
              </a:rPr>
              <a:t>Число субъектов малого предпринимательства, единиц на 10000 человек населения</a:t>
            </a: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492669"/>
              </p:ext>
            </p:extLst>
          </p:nvPr>
        </p:nvGraphicFramePr>
        <p:xfrm>
          <a:off x="-1005" y="1332202"/>
          <a:ext cx="4136804" cy="1430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" name="Лист" r:id="rId3" imgW="3667055" imgH="1628910" progId="Excel.Sheet.8">
                  <p:embed/>
                </p:oleObj>
              </mc:Choice>
              <mc:Fallback>
                <p:oleObj name="Лист" r:id="rId3" imgW="3667055" imgH="1628910" progId="Excel.Sheet.8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05" y="1332202"/>
                        <a:ext cx="4136804" cy="14301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4" descr="D:\ДОКУМЕНТЫ 2014 ГОД\ОЦЕНКА ЭФФЕКТИВНОСТИ ОМСУ\СВОДНЫЙ ДОКЛАД  2014г\Карты\число МП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2" y="2693150"/>
            <a:ext cx="4332566" cy="437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4302423" y="746605"/>
            <a:ext cx="5760640" cy="626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47" tIns="49423" rIns="98847" bIns="49423"/>
          <a:lstStyle>
            <a:lvl1pPr indent="446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ru-RU" altLang="ru-RU" sz="1300" b="1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Число малых    и средних  предприятий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в 2013 году по Республике  Дагестан составило 8300 единиц, что на 7,8% больше, чем в  </a:t>
            </a:r>
            <a:r>
              <a:rPr lang="ru-RU" altLang="ru-RU" sz="130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2012 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году.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начало 2014 года в республике зарегистрировано </a:t>
            </a:r>
            <a:r>
              <a:rPr lang="ru-RU" altLang="ru-RU" sz="130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61,1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тыс. </a:t>
            </a:r>
            <a:r>
              <a:rPr lang="ru-RU" altLang="ru-RU" sz="130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индивидуальных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предпринимателей.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Оборот малых предприятий составил </a:t>
            </a:r>
            <a:r>
              <a:rPr lang="ru-RU" altLang="ru-RU" sz="130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179,2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млрд.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рублей (119,6% к 2012 </a:t>
            </a:r>
            <a:r>
              <a:rPr lang="ru-RU" altLang="ru-RU" sz="130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году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).</a:t>
            </a:r>
            <a:endParaRPr lang="ru-RU" altLang="ru-RU" sz="1300" dirty="0">
              <a:solidFill>
                <a:srgbClr val="000000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Показатель «число субъектов малого предпринимательства  в расчете на </a:t>
            </a:r>
            <a:r>
              <a:rPr lang="ru-RU" altLang="ru-RU" sz="130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10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тыс.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человек населения»  в разрезе муниципальных образований рассчитан исходя из  численности субъектов малого предпринимательства фактически осуществляющих свою деятельность и  </a:t>
            </a:r>
            <a:r>
              <a:rPr lang="ru-RU" altLang="ru-RU" sz="130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уплачивающих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налоги.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Данный показатель в 2013 году вырос в 12  муниципальных районах и </a:t>
            </a:r>
            <a:r>
              <a:rPr lang="ru-RU" altLang="ru-RU" sz="130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городских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округах.</a:t>
            </a:r>
            <a:endParaRPr lang="ru-RU" altLang="ru-RU" sz="1300" dirty="0">
              <a:solidFill>
                <a:srgbClr val="000000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Наибольшее увеличение достигнуто в 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Акушинский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район» -  в 4,8 раза,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Кулинский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район» - в 3,2 раза, 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Левашинский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район» – в 2,6 раза,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Карабудахкентский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 район» - в 2 раза и  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Лакский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район » - в </a:t>
            </a:r>
            <a:r>
              <a:rPr lang="ru-RU" altLang="ru-RU" sz="130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1,9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раза.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Увеличение показателя  в указанных муниципальных образованиях связано  с постановкой на налоговый учет предпринимателей,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которые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ранее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не состояли </a:t>
            </a:r>
            <a:r>
              <a:rPr lang="ru-RU" altLang="ru-RU" sz="130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учете.</a:t>
            </a:r>
            <a:endParaRPr lang="ru-RU" altLang="ru-RU" sz="1300" dirty="0">
              <a:solidFill>
                <a:srgbClr val="000000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В 37 муниципальных районах и городских округах число субъектов малого предпринимательства на </a:t>
            </a:r>
            <a:r>
              <a:rPr lang="ru-RU" altLang="ru-RU" sz="130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10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тыс. чел.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населения уменьшилось, наиболее значительно в 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Новолакский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район» -  на 79,7%,  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Казбековский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район» - на 77,6%,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Кумторкалинский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 район» -  на 73,4% и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Кизилюртовский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район» - на </a:t>
            </a:r>
            <a:r>
              <a:rPr lang="ru-RU" altLang="ru-RU" sz="130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73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%. </a:t>
            </a:r>
            <a:r>
              <a:rPr lang="ru-RU" altLang="ru-RU" sz="13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Уменьшение, в основном, связано с прекращением деятельности большинства индивидуальных предпринимателей по причине повышения с 1 января 2013 года страховых взносов более чем в </a:t>
            </a:r>
            <a:r>
              <a:rPr lang="ru-RU" altLang="ru-RU" sz="130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2 </a:t>
            </a:r>
            <a:r>
              <a:rPr lang="ru-RU" altLang="ru-RU" sz="130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раза.</a:t>
            </a:r>
            <a:endParaRPr lang="ru-RU" altLang="ru-RU" sz="1300" dirty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Во всех муниципальных образованиях республики разработаны и утверждены  программы развития субъектов малого и среднего предпринимательства, основной целью которых является обеспечение благоприятных  условий для развития малого и среднего предпринимательства на основе повышения качества и эффективности мер государственной поддержки на </a:t>
            </a:r>
            <a:r>
              <a:rPr lang="ru-RU" altLang="ru-RU" sz="130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муниципальном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уровне.</a:t>
            </a:r>
            <a:endParaRPr lang="ru-RU" altLang="ru-RU" sz="1300" dirty="0">
              <a:solidFill>
                <a:srgbClr val="000000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Также   предпринимаются меры по снижению административных барьеров для предпринимателей,  проводится   информационная работа по участию их в </a:t>
            </a:r>
            <a:r>
              <a:rPr lang="ru-RU" altLang="ru-RU" sz="130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специальных 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программах.</a:t>
            </a:r>
            <a:endParaRPr lang="ru-RU" altLang="ru-RU" sz="1300" dirty="0">
              <a:solidFill>
                <a:srgbClr val="000000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ru-RU" altLang="ru-RU" sz="1300" dirty="0">
              <a:solidFill>
                <a:srgbClr val="000000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ru-RU" altLang="ru-RU" sz="1300" dirty="0">
              <a:solidFill>
                <a:srgbClr val="000000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+mj-lt"/>
              </a:rPr>
              <a:t>13</a:t>
            </a:fld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33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64874" y="198074"/>
            <a:ext cx="10276428" cy="60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642" tIns="56322" rIns="112642" bIns="56322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20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Доля среднесписочной численности работников малых и средних предприятий в среднесписочной численности работников всех предприятий и организаций</a:t>
            </a:r>
          </a:p>
        </p:txBody>
      </p:sp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253283" y="840957"/>
            <a:ext cx="3661411" cy="46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643" tIns="56322" rIns="112643" bIns="56322">
            <a:spAutoFit/>
          </a:bodyPr>
          <a:lstStyle>
            <a:lvl1pPr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i="1" dirty="0">
                <a:solidFill>
                  <a:srgbClr val="000000"/>
                </a:solidFill>
              </a:rPr>
              <a:t>Доля населения, занятого на малых предприятиях, в общей численности занятых, %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006114"/>
              </p:ext>
            </p:extLst>
          </p:nvPr>
        </p:nvGraphicFramePr>
        <p:xfrm>
          <a:off x="344774" y="1483417"/>
          <a:ext cx="3569921" cy="152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" name="Лист" r:id="rId3" imgW="3047910" imgH="1638360" progId="Excel.Sheet.8">
                  <p:embed/>
                </p:oleObj>
              </mc:Choice>
              <mc:Fallback>
                <p:oleObj name="Лист" r:id="rId3" imgW="3047910" imgH="1638360" progId="Excel.Sheet.8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774" y="1483417"/>
                        <a:ext cx="3569921" cy="152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4" descr="D:\ДОКУМЕНТЫ 2014 ГОД\ОЦЕНКА ЭФФЕКТИВНОСТИ ОМСУ\СВОДНЫЙ ДОКЛАД  2014г\Карты\доля среднесписочн. числ.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69" y="2995584"/>
            <a:ext cx="4007908" cy="408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2"/>
          <p:cNvSpPr>
            <a:spLocks noChangeArrowheads="1"/>
          </p:cNvSpPr>
          <p:nvPr/>
        </p:nvSpPr>
        <p:spPr bwMode="auto">
          <a:xfrm>
            <a:off x="4108690" y="1073924"/>
            <a:ext cx="5882366" cy="576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642" tIns="56322" rIns="112642" bIns="56322"/>
          <a:lstStyle/>
          <a:p>
            <a:pPr indent="389827" algn="just" defTabSz="1351514" eaLnBrk="0" hangingPunct="0">
              <a:lnSpc>
                <a:spcPct val="90000"/>
              </a:lnSpc>
              <a:defRPr/>
            </a:pPr>
            <a:r>
              <a:rPr lang="ru-RU" sz="1300" b="1" dirty="0">
                <a:latin typeface="+mj-lt"/>
              </a:rPr>
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 в 2013 году по Республике Дагестан составила 15% (в 2012 </a:t>
            </a:r>
            <a:r>
              <a:rPr lang="ru-RU" sz="1300" b="1">
                <a:latin typeface="+mj-lt"/>
              </a:rPr>
              <a:t>году-15,5</a:t>
            </a:r>
            <a:r>
              <a:rPr lang="ru-RU" sz="1300" b="1" smtClean="0">
                <a:latin typeface="+mj-lt"/>
              </a:rPr>
              <a:t>%).</a:t>
            </a:r>
            <a:endParaRPr lang="ru-RU" sz="1300" b="1" dirty="0">
              <a:latin typeface="+mj-lt"/>
            </a:endParaRPr>
          </a:p>
          <a:p>
            <a:pPr indent="389827" algn="just" defTabSz="1351514" eaLnBrk="0" hangingPunct="0">
              <a:lnSpc>
                <a:spcPct val="90000"/>
              </a:lnSpc>
              <a:defRPr/>
            </a:pPr>
            <a:r>
              <a:rPr lang="ru-RU" sz="1300" b="1" dirty="0">
                <a:solidFill>
                  <a:prstClr val="black"/>
                </a:solidFill>
                <a:latin typeface="+mj-lt"/>
              </a:rPr>
              <a:t>Доля занятых на малых  и средних предприятиях выросла в 36  муниципальных районах и городских округах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, наибольшее увеличение достигнуто в ГО  «город Кизляр» - на </a:t>
            </a:r>
            <a:r>
              <a:rPr lang="ru-RU" sz="1300">
                <a:solidFill>
                  <a:prstClr val="black"/>
                </a:solidFill>
                <a:latin typeface="+mj-lt"/>
              </a:rPr>
              <a:t>18,1 </a:t>
            </a:r>
            <a:r>
              <a:rPr lang="ru-RU" sz="1300" smtClean="0">
                <a:solidFill>
                  <a:prstClr val="black"/>
                </a:solidFill>
                <a:latin typeface="+mj-lt"/>
              </a:rPr>
              <a:t>п.п. </a:t>
            </a: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В МО «</a:t>
            </a:r>
            <a:r>
              <a:rPr lang="ru-RU" sz="13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Ахтынский</a:t>
            </a: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 район» и  «</a:t>
            </a:r>
            <a:r>
              <a:rPr lang="ru-RU" sz="13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Сергокалинский</a:t>
            </a: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район» значение данного показателя  в 2013 году </a:t>
            </a:r>
            <a:r>
              <a:rPr lang="ru-RU" sz="1300">
                <a:solidFill>
                  <a:prstClr val="black"/>
                </a:solidFill>
                <a:latin typeface="+mj-lt"/>
                <a:cs typeface="Times New Roman" pitchFamily="18" charset="0"/>
              </a:rPr>
              <a:t>не </a:t>
            </a:r>
            <a:r>
              <a:rPr lang="ru-RU" sz="130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изменилось.</a:t>
            </a:r>
            <a:endParaRPr lang="ru-RU" sz="13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indent="389827" algn="just" defTabSz="1351514" eaLnBrk="0" hangingPunct="0">
              <a:lnSpc>
                <a:spcPct val="90000"/>
              </a:lnSpc>
              <a:defRPr/>
            </a:pP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В 13 муниципальных  районах доля занятого населения на малых предприятиях   сократилась, максимальное сокращение  отмечено в МО «</a:t>
            </a:r>
            <a:r>
              <a:rPr lang="ru-RU" sz="13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Новолакский</a:t>
            </a: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район»   - на </a:t>
            </a:r>
            <a:r>
              <a:rPr lang="ru-RU" sz="1300">
                <a:solidFill>
                  <a:prstClr val="black"/>
                </a:solidFill>
                <a:latin typeface="+mj-lt"/>
                <a:cs typeface="Times New Roman" pitchFamily="18" charset="0"/>
              </a:rPr>
              <a:t>17,3 </a:t>
            </a:r>
            <a:r>
              <a:rPr lang="ru-RU" sz="130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п.п.</a:t>
            </a:r>
            <a:endParaRPr lang="ru-RU" sz="13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indent="389827" algn="just" defTabSz="1351514" eaLnBrk="0" hangingPunct="0">
              <a:lnSpc>
                <a:spcPct val="90000"/>
              </a:lnSpc>
              <a:defRPr/>
            </a:pPr>
            <a:r>
              <a:rPr lang="ru-RU" sz="1300" dirty="0">
                <a:latin typeface="+mj-lt"/>
                <a:cs typeface="Times New Roman" pitchFamily="18" charset="0"/>
              </a:rPr>
              <a:t>В связи с тем, что  все муниципальные образования республики являются дотационными,     расходы на развитие  и  поддержку  малого и среднего предпринимательства в 2013 году были предусмотрены только  в бюджетах  11 муниципальных образований, которые  были направлены в основном на субсидирование процентных ставок по привлеченным субъектами предпринимательства кредитам и реализацию  инвестиционных проектов в сфере </a:t>
            </a:r>
            <a:r>
              <a:rPr lang="ru-RU" sz="1300">
                <a:latin typeface="+mj-lt"/>
                <a:cs typeface="Times New Roman" pitchFamily="18" charset="0"/>
              </a:rPr>
              <a:t>сельскохозяйственного </a:t>
            </a:r>
            <a:r>
              <a:rPr lang="ru-RU" sz="1300" smtClean="0">
                <a:latin typeface="+mj-lt"/>
                <a:cs typeface="Times New Roman" pitchFamily="18" charset="0"/>
              </a:rPr>
              <a:t>производства. </a:t>
            </a:r>
            <a:endParaRPr lang="ru-RU" sz="1300" dirty="0">
              <a:latin typeface="+mj-lt"/>
              <a:cs typeface="Times New Roman" pitchFamily="18" charset="0"/>
            </a:endParaRPr>
          </a:p>
          <a:p>
            <a:pPr indent="482563" algn="just" eaLnBrk="0" hangingPunct="0">
              <a:lnSpc>
                <a:spcPct val="90000"/>
              </a:lnSpc>
              <a:defRPr/>
            </a:pPr>
            <a:r>
              <a:rPr lang="ru-RU" sz="1300" dirty="0">
                <a:latin typeface="+mj-lt"/>
              </a:rPr>
              <a:t>В рамках республиканской  целевой программы «Развития малого и среднего предпринимательства в Республике 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Дагестан на 2012-2015 годы»   в 15 МО созданы фонды микрофинансирования, за счет средств которых оказывается финансовая помощь индивидуальным предпринимателям и юридическим лицам в форме кредита под достаточно </a:t>
            </a:r>
            <a:r>
              <a:rPr lang="ru-RU" sz="1300">
                <a:solidFill>
                  <a:prstClr val="black"/>
                </a:solidFill>
                <a:latin typeface="+mj-lt"/>
              </a:rPr>
              <a:t>низкие </a:t>
            </a:r>
            <a:r>
              <a:rPr lang="ru-RU" sz="1300" smtClean="0">
                <a:solidFill>
                  <a:prstClr val="black"/>
                </a:solidFill>
                <a:latin typeface="+mj-lt"/>
              </a:rPr>
              <a:t>проценты.  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Также в  2013 году в бюджеты  муниципальных образований на </a:t>
            </a:r>
            <a:r>
              <a:rPr lang="ru-RU" sz="1300" dirty="0" err="1">
                <a:solidFill>
                  <a:prstClr val="black"/>
                </a:solidFill>
                <a:latin typeface="+mj-lt"/>
              </a:rPr>
              <a:t>грантовую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 поддержку предпринимателей направлено  </a:t>
            </a:r>
            <a:r>
              <a:rPr lang="ru-RU" sz="1300">
                <a:solidFill>
                  <a:prstClr val="black"/>
                </a:solidFill>
                <a:latin typeface="+mj-lt"/>
              </a:rPr>
              <a:t>9,8 </a:t>
            </a:r>
            <a:r>
              <a:rPr lang="ru-RU" sz="1300" smtClean="0">
                <a:solidFill>
                  <a:prstClr val="black"/>
                </a:solidFill>
                <a:latin typeface="+mj-lt"/>
              </a:rPr>
              <a:t>млн. рублей. </a:t>
            </a:r>
            <a:endParaRPr lang="ru-RU" sz="1300" dirty="0">
              <a:solidFill>
                <a:prstClr val="black"/>
              </a:solidFill>
              <a:latin typeface="+mj-lt"/>
            </a:endParaRPr>
          </a:p>
          <a:p>
            <a:pPr indent="389827" algn="just" defTabSz="1351514" eaLnBrk="0" hangingPunct="0">
              <a:lnSpc>
                <a:spcPct val="90000"/>
              </a:lnSpc>
              <a:defRPr/>
            </a:pP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В целях оказания поддержки субъектам малого предпринимательства во многих муниципальных образованиях определен перечень  муниципального имущества для передачи им в аренду на </a:t>
            </a:r>
            <a:r>
              <a:rPr lang="ru-RU" sz="1300">
                <a:solidFill>
                  <a:prstClr val="black"/>
                </a:solidFill>
                <a:latin typeface="+mj-lt"/>
                <a:cs typeface="Times New Roman" pitchFamily="18" charset="0"/>
              </a:rPr>
              <a:t>льготных </a:t>
            </a:r>
            <a:r>
              <a:rPr lang="ru-RU" sz="130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условиях.</a:t>
            </a:r>
            <a:endParaRPr lang="ru-RU" sz="13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+mj-lt"/>
              </a:rPr>
              <a:t>14</a:t>
            </a:fld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195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774031" y="0"/>
            <a:ext cx="9299121" cy="430875"/>
          </a:xfrm>
        </p:spPr>
        <p:txBody>
          <a:bodyPr tIns="43350">
            <a:normAutofit/>
          </a:bodyPr>
          <a:lstStyle/>
          <a:p>
            <a:pPr>
              <a:defRPr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Улучшение инвестиционной привлекательности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272" y="667529"/>
            <a:ext cx="9299121" cy="2331259"/>
          </a:xfrm>
        </p:spPr>
        <p:txBody>
          <a:bodyPr lIns="86700" tIns="43350" rIns="86700" bIns="43350"/>
          <a:lstStyle/>
          <a:p>
            <a:pPr marL="0" indent="238938" algn="just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1300" dirty="0">
                <a:latin typeface="+mj-lt"/>
                <a:ea typeface="Calibri"/>
                <a:cs typeface="Times New Roman"/>
              </a:rPr>
              <a:t>В республике проводится определенная работа по привлечению внебюджетных инвестиций </a:t>
            </a:r>
            <a:r>
              <a:rPr lang="ru-RU" sz="1300">
                <a:latin typeface="+mj-lt"/>
                <a:ea typeface="Calibri"/>
                <a:cs typeface="Times New Roman"/>
              </a:rPr>
              <a:t>в </a:t>
            </a:r>
            <a:r>
              <a:rPr lang="ru-RU" sz="1300" smtClean="0">
                <a:latin typeface="+mj-lt"/>
                <a:ea typeface="Calibri"/>
                <a:cs typeface="Times New Roman"/>
              </a:rPr>
              <a:t>экономику. </a:t>
            </a:r>
            <a:r>
              <a:rPr lang="ru-RU" sz="1300" dirty="0">
                <a:latin typeface="+mj-lt"/>
                <a:ea typeface="Calibri"/>
                <a:cs typeface="Times New Roman"/>
              </a:rPr>
              <a:t>Основным фактором роста инвестиций стали совершенствование </a:t>
            </a:r>
            <a:r>
              <a:rPr lang="ru-RU" sz="1300">
                <a:latin typeface="+mj-lt"/>
                <a:ea typeface="Calibri"/>
                <a:cs typeface="Times New Roman"/>
              </a:rPr>
              <a:t>институтов </a:t>
            </a:r>
            <a:r>
              <a:rPr lang="ru-RU" sz="1300" smtClean="0">
                <a:latin typeface="+mj-lt"/>
                <a:ea typeface="Calibri"/>
                <a:cs typeface="Times New Roman"/>
              </a:rPr>
              <a:t>развития. </a:t>
            </a:r>
            <a:r>
              <a:rPr lang="ru-RU" sz="1300" dirty="0">
                <a:latin typeface="+mj-lt"/>
                <a:ea typeface="Calibri"/>
                <a:cs typeface="Times New Roman"/>
              </a:rPr>
              <a:t>Внедряется стандарт деятельности органов исполнительной власти Республики Дагестан по обеспечению благоприятного инвестиционного климата </a:t>
            </a:r>
            <a:r>
              <a:rPr lang="ru-RU" sz="1300">
                <a:latin typeface="+mj-lt"/>
                <a:ea typeface="Calibri"/>
                <a:cs typeface="Times New Roman"/>
              </a:rPr>
              <a:t>в </a:t>
            </a:r>
            <a:r>
              <a:rPr lang="ru-RU" sz="1300" smtClean="0">
                <a:latin typeface="+mj-lt"/>
                <a:ea typeface="Calibri"/>
                <a:cs typeface="Times New Roman"/>
              </a:rPr>
              <a:t>регионе. </a:t>
            </a:r>
            <a:r>
              <a:rPr lang="ru-RU" sz="1300" dirty="0">
                <a:latin typeface="+mj-lt"/>
                <a:ea typeface="Calibri"/>
                <a:cs typeface="Times New Roman"/>
              </a:rPr>
              <a:t>В реестр инвестиционных проектов республики включены 46 </a:t>
            </a:r>
            <a:r>
              <a:rPr lang="ru-RU" sz="1300" dirty="0" smtClean="0">
                <a:latin typeface="+mj-lt"/>
                <a:ea typeface="Calibri"/>
                <a:cs typeface="Times New Roman"/>
              </a:rPr>
              <a:t>проектов, </a:t>
            </a:r>
            <a:r>
              <a:rPr lang="ru-RU" sz="1300" dirty="0">
                <a:latin typeface="+mj-lt"/>
                <a:ea typeface="Calibri"/>
                <a:cs typeface="Times New Roman"/>
              </a:rPr>
              <a:t>из которых 40 находятся в </a:t>
            </a:r>
            <a:r>
              <a:rPr lang="ru-RU" sz="1300">
                <a:latin typeface="+mj-lt"/>
                <a:ea typeface="Calibri"/>
                <a:cs typeface="Times New Roman"/>
              </a:rPr>
              <a:t>стадии </a:t>
            </a:r>
            <a:r>
              <a:rPr lang="ru-RU" sz="1300" smtClean="0">
                <a:latin typeface="+mj-lt"/>
                <a:ea typeface="Calibri"/>
                <a:cs typeface="Times New Roman"/>
              </a:rPr>
              <a:t>реализации.</a:t>
            </a:r>
            <a:endParaRPr lang="ru-RU" sz="1300" dirty="0">
              <a:latin typeface="+mj-lt"/>
              <a:ea typeface="Calibri"/>
              <a:cs typeface="Times New Roman"/>
            </a:endParaRPr>
          </a:p>
          <a:p>
            <a:pPr marL="0" indent="238938" algn="just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1300" dirty="0">
                <a:latin typeface="+mj-lt"/>
                <a:ea typeface="Calibri"/>
                <a:cs typeface="Times New Roman"/>
              </a:rPr>
              <a:t>В прошедшем году в республике реализованы крупные инвестиционные проекты - завод по производству томатной пасты, завод по переработке риса сырца, щебневый завод, асфальтобетонный завод, завод по производству строительных материалов, завод по производству листового стекла, тепличный комплекс по выращиванию огурцов и томатов, птицеводческий комплекс, хозяйство </a:t>
            </a:r>
            <a:r>
              <a:rPr lang="ru-RU" sz="1300" dirty="0" err="1">
                <a:latin typeface="+mj-lt"/>
                <a:ea typeface="Calibri"/>
                <a:cs typeface="Times New Roman"/>
              </a:rPr>
              <a:t>аквакультуры</a:t>
            </a:r>
            <a:r>
              <a:rPr lang="ru-RU" sz="1300" dirty="0">
                <a:latin typeface="+mj-lt"/>
                <a:ea typeface="Calibri"/>
                <a:cs typeface="Times New Roman"/>
              </a:rPr>
              <a:t> по разведению осетровых </a:t>
            </a:r>
            <a:r>
              <a:rPr lang="ru-RU" sz="1300">
                <a:latin typeface="+mj-lt"/>
                <a:ea typeface="Calibri"/>
                <a:cs typeface="Times New Roman"/>
              </a:rPr>
              <a:t>пород </a:t>
            </a:r>
            <a:r>
              <a:rPr lang="ru-RU" sz="1300" smtClean="0">
                <a:latin typeface="+mj-lt"/>
                <a:ea typeface="Calibri"/>
                <a:cs typeface="Times New Roman"/>
              </a:rPr>
              <a:t>рыб. </a:t>
            </a:r>
            <a:r>
              <a:rPr lang="ru-RU" sz="1300" dirty="0">
                <a:latin typeface="+mj-lt"/>
                <a:ea typeface="Calibri"/>
                <a:cs typeface="Times New Roman"/>
              </a:rPr>
              <a:t>За 2013 год в рамках реализации инвестиционных проектов создано 2300 </a:t>
            </a:r>
            <a:r>
              <a:rPr lang="ru-RU" sz="1300">
                <a:latin typeface="+mj-lt"/>
                <a:ea typeface="Calibri"/>
                <a:cs typeface="Times New Roman"/>
              </a:rPr>
              <a:t>рабочих </a:t>
            </a:r>
            <a:r>
              <a:rPr lang="ru-RU" sz="1300" smtClean="0">
                <a:latin typeface="+mj-lt"/>
                <a:ea typeface="Calibri"/>
                <a:cs typeface="Times New Roman"/>
              </a:rPr>
              <a:t>мест. </a:t>
            </a:r>
            <a:r>
              <a:rPr lang="ru-RU" sz="1300" dirty="0">
                <a:latin typeface="+mj-lt"/>
                <a:ea typeface="Calibri"/>
                <a:cs typeface="Times New Roman"/>
              </a:rPr>
              <a:t>Правительством Республики Дагестан предоставлены гарантии Республики Дагестан для реализации инвестиционных проектов: ООО «</a:t>
            </a:r>
            <a:r>
              <a:rPr lang="ru-RU" sz="1300" dirty="0" err="1">
                <a:latin typeface="+mj-lt"/>
                <a:ea typeface="Calibri"/>
                <a:cs typeface="Times New Roman"/>
              </a:rPr>
              <a:t>Дагагрокомплекс</a:t>
            </a:r>
            <a:r>
              <a:rPr lang="ru-RU" sz="1300" dirty="0">
                <a:latin typeface="+mj-lt"/>
                <a:ea typeface="Calibri"/>
                <a:cs typeface="Times New Roman"/>
              </a:rPr>
              <a:t>» в объеме </a:t>
            </a:r>
            <a:r>
              <a:rPr lang="ru-RU" sz="1300">
                <a:latin typeface="+mj-lt"/>
                <a:ea typeface="Calibri"/>
                <a:cs typeface="Times New Roman"/>
              </a:rPr>
              <a:t>1800 </a:t>
            </a:r>
            <a:r>
              <a:rPr lang="ru-RU" sz="1300" smtClean="0">
                <a:latin typeface="+mj-lt"/>
                <a:ea typeface="Calibri"/>
                <a:cs typeface="Times New Roman"/>
              </a:rPr>
              <a:t>млн. руб. </a:t>
            </a:r>
            <a:r>
              <a:rPr lang="ru-RU" sz="1300" dirty="0">
                <a:latin typeface="+mj-lt"/>
                <a:ea typeface="Calibri"/>
                <a:cs typeface="Times New Roman"/>
              </a:rPr>
              <a:t>и ООО «</a:t>
            </a:r>
            <a:r>
              <a:rPr lang="ru-RU" sz="1300" dirty="0" err="1">
                <a:latin typeface="+mj-lt"/>
                <a:ea typeface="Calibri"/>
                <a:cs typeface="Times New Roman"/>
              </a:rPr>
              <a:t>Мараби</a:t>
            </a:r>
            <a:r>
              <a:rPr lang="ru-RU" sz="1300" dirty="0">
                <a:latin typeface="+mj-lt"/>
                <a:ea typeface="Calibri"/>
                <a:cs typeface="Times New Roman"/>
              </a:rPr>
              <a:t>» в объеме </a:t>
            </a:r>
            <a:r>
              <a:rPr lang="ru-RU" sz="1300">
                <a:latin typeface="+mj-lt"/>
                <a:ea typeface="Calibri"/>
                <a:cs typeface="Times New Roman"/>
              </a:rPr>
              <a:t>70,5 </a:t>
            </a:r>
            <a:r>
              <a:rPr lang="ru-RU" sz="1300" smtClean="0">
                <a:latin typeface="+mj-lt"/>
                <a:ea typeface="Calibri"/>
                <a:cs typeface="Times New Roman"/>
              </a:rPr>
              <a:t>млн. руб.  </a:t>
            </a:r>
            <a:r>
              <a:rPr lang="ru-RU" sz="1300" dirty="0">
                <a:latin typeface="+mj-lt"/>
                <a:ea typeface="Calibri"/>
                <a:cs typeface="Times New Roman"/>
              </a:rPr>
              <a:t>для привлечения </a:t>
            </a:r>
            <a:r>
              <a:rPr lang="ru-RU" sz="1300">
                <a:latin typeface="+mj-lt"/>
                <a:ea typeface="Calibri"/>
                <a:cs typeface="Times New Roman"/>
              </a:rPr>
              <a:t>кредитных </a:t>
            </a:r>
            <a:r>
              <a:rPr lang="ru-RU" sz="1300" smtClean="0">
                <a:latin typeface="+mj-lt"/>
                <a:ea typeface="Calibri"/>
                <a:cs typeface="Times New Roman"/>
              </a:rPr>
              <a:t>средств.</a:t>
            </a:r>
            <a:endParaRPr lang="ru-RU" sz="1000" dirty="0">
              <a:latin typeface="+mj-lt"/>
              <a:ea typeface="Calibri"/>
              <a:cs typeface="Times New Roman"/>
            </a:endParaRPr>
          </a:p>
          <a:p>
            <a:pPr indent="238938">
              <a:defRPr/>
            </a:pPr>
            <a:endParaRPr lang="ru-RU" sz="1300" dirty="0">
              <a:latin typeface="+mj-lt"/>
            </a:endParaRP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4440" indent="-27093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37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72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0755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42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77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1260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4759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F95FA3-1E35-4702-9FB0-2D2A175BAE7A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15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764364"/>
              </p:ext>
            </p:extLst>
          </p:nvPr>
        </p:nvGraphicFramePr>
        <p:xfrm>
          <a:off x="202856" y="3166057"/>
          <a:ext cx="9418135" cy="4205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2023" y="2831389"/>
            <a:ext cx="9073008" cy="330716"/>
          </a:xfrm>
          <a:prstGeom prst="rect">
            <a:avLst/>
          </a:prstGeom>
          <a:noFill/>
        </p:spPr>
        <p:txBody>
          <a:bodyPr wrap="square" lIns="98916" tIns="49459" rIns="98916" bIns="49459" rtlCol="0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Объем инвестиций в основной капитал (за исключением бюджетных средств) в расчете на 1 жителя </a:t>
            </a:r>
            <a:r>
              <a:rPr lang="ru-RU" sz="15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(</a:t>
            </a:r>
            <a:r>
              <a:rPr lang="ru-RU" sz="1500" b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руб.)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202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91396" y="144066"/>
            <a:ext cx="9129497" cy="60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642" tIns="56322" rIns="112642" bIns="56322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2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Объем инвестиций в основной капитал (за исключением бюджетных средств</a:t>
            </a:r>
            <a:r>
              <a:rPr lang="ru-RU" altLang="ru-RU" sz="16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)</a:t>
            </a:r>
          </a:p>
          <a:p>
            <a:pPr algn="ctr"/>
            <a:r>
              <a:rPr lang="ru-RU" altLang="ru-RU" sz="16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в расчете на одного  жителя</a:t>
            </a:r>
          </a:p>
        </p:txBody>
      </p:sp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556620" y="857403"/>
            <a:ext cx="3661412" cy="45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643" tIns="56322" rIns="112643" bIns="56322">
            <a:spAutoFit/>
          </a:bodyPr>
          <a:lstStyle>
            <a:lvl1pPr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i="1" dirty="0">
                <a:solidFill>
                  <a:srgbClr val="000000"/>
                </a:solidFill>
              </a:rPr>
              <a:t>Объем инвестиций в основной капитал (за исключением бюджетных средств) в расчете на 1 жителя, %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771377"/>
              </p:ext>
            </p:extLst>
          </p:nvPr>
        </p:nvGraphicFramePr>
        <p:xfrm>
          <a:off x="446969" y="1332200"/>
          <a:ext cx="3665000" cy="149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" name="Лист" r:id="rId3" imgW="3057635" imgH="809730" progId="Excel.Sheet.8">
                  <p:embed/>
                </p:oleObj>
              </mc:Choice>
              <mc:Fallback>
                <p:oleObj name="Лист" r:id="rId3" imgW="3057635" imgH="809730" progId="Excel.Sheet.8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969" y="1332200"/>
                        <a:ext cx="3665000" cy="149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0" descr="D:\ДОКУМЕНТЫ 2014 ГОД\ОЦЕНКА ЭФФЕКТИВНОСТИ ОМСУ\СВОДНЫЙ ДОКЛАД  2014г\Карты\инвестиции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08" y="2768760"/>
            <a:ext cx="4608558" cy="421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302423" y="936154"/>
            <a:ext cx="5871924" cy="591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916" tIns="49459" rIns="98916" bIns="49459">
            <a:spAutoFit/>
          </a:bodyPr>
          <a:lstStyle>
            <a:lvl1pPr indent="265113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49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49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49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49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  <a:cs typeface="Times New Roman" pitchFamily="18" charset="0"/>
              </a:rPr>
              <a:t>В 2013 году объем </a:t>
            </a:r>
            <a:r>
              <a:rPr lang="ru-RU" altLang="ru-RU" sz="1300" b="1" dirty="0">
                <a:latin typeface="+mj-lt"/>
                <a:cs typeface="Times New Roman" pitchFamily="18" charset="0"/>
              </a:rPr>
              <a:t>инвестиций в основной капитал, за исключением бюджетных средств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 по сравнению с 2012 годом в целом по  республике увеличился  на 21,8% и составил </a:t>
            </a:r>
            <a:r>
              <a:rPr lang="ru-RU" altLang="ru-RU" sz="1300">
                <a:latin typeface="+mj-lt"/>
                <a:cs typeface="Times New Roman" pitchFamily="18" charset="0"/>
              </a:rPr>
              <a:t>163,6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млрд. рублей.</a:t>
            </a:r>
            <a:endParaRPr lang="ru-RU" altLang="ru-RU" sz="1300" dirty="0">
              <a:latin typeface="+mj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  <a:cs typeface="Times New Roman" pitchFamily="18" charset="0"/>
              </a:rPr>
              <a:t>В целях улучшения  инвестиционной  привлекательности, администрациями муниципальных образований  предпринимались </a:t>
            </a:r>
            <a:r>
              <a:rPr lang="ru-RU" altLang="ru-RU" sz="1300">
                <a:latin typeface="+mj-lt"/>
                <a:cs typeface="Times New Roman" pitchFamily="18" charset="0"/>
              </a:rPr>
              <a:t>определенные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меры.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Так, в 29 МО разработаны нормативные правовые акты для улучшения инвестиционного климата, во многих из них также определены свободные земельные участки под </a:t>
            </a:r>
            <a:r>
              <a:rPr lang="ru-RU" altLang="ru-RU" sz="1300">
                <a:latin typeface="+mj-lt"/>
                <a:cs typeface="Times New Roman" pitchFamily="18" charset="0"/>
              </a:rPr>
              <a:t>инвестиционные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площадки.  </a:t>
            </a:r>
            <a:endParaRPr lang="ru-RU" altLang="ru-RU" sz="1300" dirty="0">
              <a:latin typeface="+mj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  <a:cs typeface="Times New Roman" pitchFamily="18" charset="0"/>
              </a:rPr>
              <a:t>Уже созданы инвестиционные площадки  и   проводятся работы по их  инженерному обустройству в МО «Дербентский район», «город Махачкала» «</a:t>
            </a:r>
            <a:r>
              <a:rPr lang="ru-RU" altLang="ru-RU" sz="1300" dirty="0" err="1">
                <a:latin typeface="+mj-lt"/>
                <a:cs typeface="Times New Roman" pitchFamily="18" charset="0"/>
              </a:rPr>
              <a:t>Казбековский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район», «</a:t>
            </a:r>
            <a:r>
              <a:rPr lang="ru-RU" altLang="ru-RU" sz="1300" dirty="0" err="1">
                <a:latin typeface="+mj-lt"/>
                <a:cs typeface="Times New Roman" pitchFamily="18" charset="0"/>
              </a:rPr>
              <a:t>Каякентский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район», «</a:t>
            </a:r>
            <a:r>
              <a:rPr lang="ru-RU" altLang="ru-RU" sz="1300" dirty="0" err="1">
                <a:latin typeface="+mj-lt"/>
                <a:cs typeface="Times New Roman" pitchFamily="18" charset="0"/>
              </a:rPr>
              <a:t>Карабудахкентский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район», «</a:t>
            </a:r>
            <a:r>
              <a:rPr lang="ru-RU" altLang="ru-RU" sz="1300" dirty="0" err="1">
                <a:latin typeface="+mj-lt"/>
                <a:cs typeface="Times New Roman" pitchFamily="18" charset="0"/>
              </a:rPr>
              <a:t>Кумторкалинский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 район»   и «</a:t>
            </a:r>
            <a:r>
              <a:rPr lang="ru-RU" altLang="ru-RU" sz="1300" dirty="0" err="1">
                <a:latin typeface="+mj-lt"/>
                <a:cs typeface="Times New Roman" pitchFamily="18" charset="0"/>
              </a:rPr>
              <a:t>Тарумовский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район» </a:t>
            </a:r>
            <a:r>
              <a:rPr lang="ru-RU" altLang="ru-RU" sz="1300">
                <a:latin typeface="+mj-lt"/>
                <a:cs typeface="Times New Roman" pitchFamily="18" charset="0"/>
              </a:rPr>
              <a:t>и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др. 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В большинстве </a:t>
            </a:r>
            <a:r>
              <a:rPr lang="ru-RU" altLang="ru-RU" sz="1300" dirty="0" smtClean="0">
                <a:latin typeface="+mj-lt"/>
                <a:cs typeface="Times New Roman" pitchFamily="18" charset="0"/>
              </a:rPr>
              <a:t>МО 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имеется  перечень  инвестиционных проектов,  предлагаемых   </a:t>
            </a:r>
            <a:r>
              <a:rPr lang="ru-RU" altLang="ru-RU" sz="1300">
                <a:latin typeface="+mj-lt"/>
                <a:cs typeface="Times New Roman" pitchFamily="18" charset="0"/>
              </a:rPr>
              <a:t>к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реализации. </a:t>
            </a:r>
            <a:endParaRPr lang="ru-RU" altLang="ru-RU" sz="1300" dirty="0">
              <a:latin typeface="+mj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  <a:cs typeface="Times New Roman" pitchFamily="18" charset="0"/>
              </a:rPr>
              <a:t>В настоящее время  крупные инвестиционные проекты  реализуются  на территории  МО «</a:t>
            </a:r>
            <a:r>
              <a:rPr lang="ru-RU" altLang="ru-RU" sz="1300" dirty="0" err="1">
                <a:latin typeface="+mj-lt"/>
                <a:cs typeface="Times New Roman" pitchFamily="18" charset="0"/>
              </a:rPr>
              <a:t>Кумторкалинский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район»,  «</a:t>
            </a:r>
            <a:r>
              <a:rPr lang="ru-RU" altLang="ru-RU" sz="1300" dirty="0" err="1">
                <a:latin typeface="+mj-lt"/>
                <a:cs typeface="Times New Roman" pitchFamily="18" charset="0"/>
              </a:rPr>
              <a:t>Кизлярский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район»,  «</a:t>
            </a:r>
            <a:r>
              <a:rPr lang="ru-RU" altLang="ru-RU" sz="1300" dirty="0" err="1">
                <a:latin typeface="+mj-lt"/>
                <a:cs typeface="Times New Roman" pitchFamily="18" charset="0"/>
              </a:rPr>
              <a:t>Тарумовский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район»  и «Буйнакский </a:t>
            </a:r>
            <a:r>
              <a:rPr lang="ru-RU" altLang="ru-RU" sz="1300">
                <a:latin typeface="+mj-lt"/>
                <a:cs typeface="Times New Roman" pitchFamily="18" charset="0"/>
              </a:rPr>
              <a:t>район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». </a:t>
            </a:r>
            <a:endParaRPr lang="ru-RU" altLang="ru-RU" sz="1300" dirty="0">
              <a:latin typeface="+mj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  <a:cs typeface="Times New Roman" pitchFamily="18" charset="0"/>
              </a:rPr>
              <a:t>В 2013 году объём инвестиций в основной капитал (за исключением бюджетных средств) в расчете на 1 жителя  увеличился  в 21 муниципальном образовании, наиболее значительно  –  в  МО «</a:t>
            </a:r>
            <a:r>
              <a:rPr lang="ru-RU" altLang="ru-RU" sz="1300" dirty="0" err="1">
                <a:latin typeface="+mj-lt"/>
                <a:cs typeface="Times New Roman" pitchFamily="18" charset="0"/>
              </a:rPr>
              <a:t>Кумторкалинский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район» и «</a:t>
            </a:r>
            <a:r>
              <a:rPr lang="ru-RU" altLang="ru-RU" sz="1300" dirty="0" err="1">
                <a:latin typeface="+mj-lt"/>
                <a:cs typeface="Times New Roman" pitchFamily="18" charset="0"/>
              </a:rPr>
              <a:t>Карабудахкентский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</a:t>
            </a:r>
            <a:r>
              <a:rPr lang="ru-RU" altLang="ru-RU" sz="1300">
                <a:latin typeface="+mj-lt"/>
                <a:cs typeface="Times New Roman" pitchFamily="18" charset="0"/>
              </a:rPr>
              <a:t>район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».  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Наибольшее  значение   показателя  «объём инвестиций в основной капитал (за исключением бюджетных средств) в расчете на одного  жителя»  установлено в МО «</a:t>
            </a:r>
            <a:r>
              <a:rPr lang="ru-RU" altLang="ru-RU" sz="1300" dirty="0" err="1">
                <a:latin typeface="+mj-lt"/>
                <a:cs typeface="Times New Roman" pitchFamily="18" charset="0"/>
              </a:rPr>
              <a:t>Кумторкалинский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район» - </a:t>
            </a:r>
            <a:r>
              <a:rPr lang="ru-RU" altLang="ru-RU" sz="1300">
                <a:latin typeface="+mj-lt"/>
                <a:cs typeface="Times New Roman" pitchFamily="18" charset="0"/>
              </a:rPr>
              <a:t>166,6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тыс. руб. </a:t>
            </a:r>
            <a:r>
              <a:rPr lang="ru-RU" altLang="ru-RU" sz="1300" dirty="0" smtClean="0">
                <a:latin typeface="+mj-lt"/>
                <a:cs typeface="Times New Roman" pitchFamily="18" charset="0"/>
              </a:rPr>
              <a:t>(по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республике </a:t>
            </a:r>
            <a:r>
              <a:rPr lang="ru-RU" altLang="ru-RU" sz="1300">
                <a:latin typeface="+mj-lt"/>
                <a:cs typeface="Times New Roman" pitchFamily="18" charset="0"/>
              </a:rPr>
              <a:t>55,4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тыс. руб.), </a:t>
            </a:r>
            <a:r>
              <a:rPr lang="ru-RU" altLang="ru-RU" sz="1300" dirty="0" smtClean="0">
                <a:latin typeface="+mj-lt"/>
                <a:cs typeface="Times New Roman" pitchFamily="18" charset="0"/>
              </a:rPr>
              <a:t>где осуществлялось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строительство </a:t>
            </a:r>
            <a:r>
              <a:rPr lang="ru-RU" sz="1300" dirty="0" smtClean="0">
                <a:latin typeface="+mj-lt"/>
                <a:cs typeface="Times New Roman" pitchFamily="18" charset="0"/>
              </a:rPr>
              <a:t> Каспийского </a:t>
            </a:r>
            <a:r>
              <a:rPr lang="ru-RU" sz="1300" dirty="0">
                <a:latin typeface="+mj-lt"/>
                <a:cs typeface="Times New Roman" pitchFamily="18" charset="0"/>
              </a:rPr>
              <a:t>завод листового </a:t>
            </a:r>
            <a:r>
              <a:rPr lang="ru-RU" sz="1300" dirty="0" smtClean="0">
                <a:latin typeface="+mj-lt"/>
                <a:cs typeface="Times New Roman" pitchFamily="18" charset="0"/>
              </a:rPr>
              <a:t>стекла и завода по производству напольной плитки и керамического гранита( ООО «</a:t>
            </a:r>
            <a:r>
              <a:rPr lang="ru-RU" sz="1300" err="1" smtClean="0">
                <a:latin typeface="+mj-lt"/>
                <a:cs typeface="Times New Roman" pitchFamily="18" charset="0"/>
              </a:rPr>
              <a:t>Мараби</a:t>
            </a:r>
            <a:r>
              <a:rPr lang="ru-RU" sz="1300" smtClean="0">
                <a:latin typeface="+mj-lt"/>
                <a:cs typeface="Times New Roman" pitchFamily="18" charset="0"/>
              </a:rPr>
              <a:t>»).</a:t>
            </a:r>
            <a:endParaRPr lang="ru-RU" altLang="ru-RU" sz="1300" dirty="0">
              <a:latin typeface="+mj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ru-RU" sz="1300" dirty="0" smtClean="0">
                <a:latin typeface="+mj-lt"/>
                <a:cs typeface="Times New Roman" pitchFamily="18" charset="0"/>
              </a:rPr>
              <a:t>В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30 МО  значение показателя относительно 2012 года ухудшилось, наиболее значительно в МО «</a:t>
            </a:r>
            <a:r>
              <a:rPr lang="ru-RU" altLang="ru-RU" sz="1300" dirty="0" err="1">
                <a:latin typeface="+mj-lt"/>
                <a:cs typeface="Times New Roman" pitchFamily="18" charset="0"/>
              </a:rPr>
              <a:t>Унцукульский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район» -  на  </a:t>
            </a:r>
            <a:r>
              <a:rPr lang="ru-RU" altLang="ru-RU" sz="1300">
                <a:latin typeface="+mj-lt"/>
                <a:cs typeface="Times New Roman" pitchFamily="18" charset="0"/>
              </a:rPr>
              <a:t>97,9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%. </a:t>
            </a:r>
            <a:endParaRPr lang="ru-RU" altLang="ru-RU" sz="1300" dirty="0">
              <a:latin typeface="+mj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  <a:cs typeface="Times New Roman" pitchFamily="18" charset="0"/>
              </a:rPr>
              <a:t>Наименьшие значения отмечены в МО «Табасаранский район», «</a:t>
            </a:r>
            <a:r>
              <a:rPr lang="ru-RU" altLang="ru-RU" sz="1300" dirty="0" err="1">
                <a:latin typeface="+mj-lt"/>
                <a:cs typeface="Times New Roman" pitchFamily="18" charset="0"/>
              </a:rPr>
              <a:t>Левашинский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район» и «Ботлихский район», их значения составили  21,3, 58,1 и </a:t>
            </a:r>
            <a:r>
              <a:rPr lang="ru-RU" altLang="ru-RU" sz="1300">
                <a:latin typeface="+mj-lt"/>
                <a:cs typeface="Times New Roman" pitchFamily="18" charset="0"/>
              </a:rPr>
              <a:t>142,2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руб. соответственно.</a:t>
            </a:r>
            <a:endParaRPr lang="ru-RU" altLang="ru-RU" sz="1300" dirty="0">
              <a:latin typeface="+mj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  <a:cs typeface="Times New Roman" pitchFamily="18" charset="0"/>
              </a:rPr>
              <a:t>Органам местного самоуправления МО необходимо  стимулировать деятельность инвесторов, обеспечив им гарантии защиты  от инвестиционных рисков, активнее проводить работу по выявлению земельных </a:t>
            </a:r>
            <a:r>
              <a:rPr lang="ru-RU" altLang="ru-RU" sz="1300" dirty="0" smtClean="0">
                <a:latin typeface="+mj-lt"/>
                <a:cs typeface="Times New Roman" pitchFamily="18" charset="0"/>
              </a:rPr>
              <a:t>участков,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не обремененных правами третьих </a:t>
            </a:r>
            <a:r>
              <a:rPr lang="ru-RU" altLang="ru-RU" sz="1300" dirty="0" smtClean="0">
                <a:latin typeface="+mj-lt"/>
                <a:cs typeface="Times New Roman" pitchFamily="18" charset="0"/>
              </a:rPr>
              <a:t>лиц,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для последующего включения в инвестиционный земельный фонд, осуществлять консультативную  помощь в оформлении  инвесторами </a:t>
            </a:r>
            <a:r>
              <a:rPr lang="ru-RU" altLang="ru-RU" sz="1300">
                <a:latin typeface="+mj-lt"/>
                <a:cs typeface="Times New Roman" pitchFamily="18" charset="0"/>
              </a:rPr>
              <a:t>необходимой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документации.</a:t>
            </a:r>
            <a:endParaRPr lang="ru-RU" altLang="ru-RU" sz="1300" dirty="0">
              <a:latin typeface="+mj-lt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+mj-lt"/>
              </a:rPr>
              <a:t>16</a:t>
            </a:fld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977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1342059" y="198072"/>
            <a:ext cx="7755812" cy="302434"/>
          </a:xfrm>
        </p:spPr>
        <p:txBody>
          <a:bodyPr tIns="43350">
            <a:noAutofit/>
          </a:bodyPr>
          <a:lstStyle/>
          <a:p>
            <a:pPr algn="ctr"/>
            <a:r>
              <a:rPr lang="ru-RU" altLang="ru-RU" sz="1800" b="1" i="1" dirty="0">
                <a:solidFill>
                  <a:schemeClr val="accent1">
                    <a:lumMod val="75000"/>
                  </a:schemeClr>
                </a:solidFill>
              </a:rPr>
              <a:t>Крупные инвестиционные проекты, реализуемые на территориях МО</a:t>
            </a: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4440" indent="-27093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37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72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0755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42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77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1260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4759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575295-2CBA-4084-BF9C-397AABEE98DF}" type="slidenum">
              <a:rPr lang="ru-RU" altLang="ru-RU" sz="1300"/>
              <a:pPr eaLnBrk="1" hangingPunct="1"/>
              <a:t>17</a:t>
            </a:fld>
            <a:endParaRPr lang="ru-RU" altLang="ru-RU" sz="130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13215"/>
              </p:ext>
            </p:extLst>
          </p:nvPr>
        </p:nvGraphicFramePr>
        <p:xfrm>
          <a:off x="3899" y="672698"/>
          <a:ext cx="10329143" cy="6502930"/>
        </p:xfrm>
        <a:graphic>
          <a:graphicData uri="http://schemas.openxmlformats.org/drawingml/2006/table">
            <a:tbl>
              <a:tblPr firstRow="1" bandRow="1"/>
              <a:tblGrid>
                <a:gridCol w="7266362"/>
                <a:gridCol w="1758624"/>
                <a:gridCol w="1304157"/>
              </a:tblGrid>
              <a:tr h="55058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900" dirty="0" smtClean="0">
                          <a:latin typeface="+mj-lt"/>
                        </a:rPr>
                        <a:t>Инвестиционные</a:t>
                      </a:r>
                      <a:r>
                        <a:rPr lang="ru-RU" sz="1900" baseline="0" dirty="0" smtClean="0">
                          <a:latin typeface="+mj-lt"/>
                        </a:rPr>
                        <a:t> проекты</a:t>
                      </a:r>
                      <a:endParaRPr lang="ru-RU" sz="19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Объем вложений</a:t>
                      </a:r>
                    </a:p>
                    <a:p>
                      <a:pPr algn="ctr"/>
                      <a:r>
                        <a:rPr lang="ru-RU" sz="1400" smtClean="0">
                          <a:latin typeface="+mj-lt"/>
                        </a:rPr>
                        <a:t>(млн.руб.)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Срок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реализации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</a:tr>
              <a:tr h="48006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Calibri" panose="020F0502020204030204" pitchFamily="34" charset="0"/>
                        </a:rPr>
                        <a:t>ООО «Агро-Инвест» - создание и развитие ГЧП </a:t>
                      </a:r>
                      <a:r>
                        <a:rPr lang="ru-RU" sz="1200" dirty="0" err="1" smtClean="0">
                          <a:latin typeface="Calibri" panose="020F0502020204030204" pitchFamily="34" charset="0"/>
                        </a:rPr>
                        <a:t>Агротехнопарка</a:t>
                      </a:r>
                      <a:r>
                        <a:rPr lang="ru-RU" sz="1200" dirty="0" smtClean="0">
                          <a:latin typeface="Calibri" panose="020F0502020204030204" pitchFamily="34" charset="0"/>
                        </a:rPr>
                        <a:t> «</a:t>
                      </a:r>
                      <a:r>
                        <a:rPr lang="ru-RU" sz="1200" dirty="0" err="1" smtClean="0">
                          <a:latin typeface="Calibri" panose="020F0502020204030204" pitchFamily="34" charset="0"/>
                        </a:rPr>
                        <a:t>Агродагиталия</a:t>
                      </a:r>
                      <a:r>
                        <a:rPr lang="ru-RU" sz="1200" dirty="0" smtClean="0">
                          <a:latin typeface="Calibri" panose="020F0502020204030204" pitchFamily="34" charset="0"/>
                        </a:rPr>
                        <a:t>» на базе итальянских </a:t>
                      </a:r>
                      <a:r>
                        <a:rPr lang="ru-RU" sz="1200" dirty="0" err="1" smtClean="0">
                          <a:latin typeface="Calibri" panose="020F0502020204030204" pitchFamily="34" charset="0"/>
                        </a:rPr>
                        <a:t>агромодулей</a:t>
                      </a:r>
                      <a:r>
                        <a:rPr lang="ru-RU" sz="1200" dirty="0" smtClean="0">
                          <a:latin typeface="Calibri" panose="020F0502020204030204" pitchFamily="34" charset="0"/>
                        </a:rPr>
                        <a:t>, МО «</a:t>
                      </a:r>
                      <a:r>
                        <a:rPr lang="ru-RU" sz="1200" dirty="0" err="1" smtClean="0">
                          <a:latin typeface="Calibri" panose="020F0502020204030204" pitchFamily="34" charset="0"/>
                        </a:rPr>
                        <a:t>Бабаюртовский</a:t>
                      </a:r>
                      <a:r>
                        <a:rPr lang="ru-RU" sz="1200" dirty="0" smtClean="0">
                          <a:latin typeface="Calibri" panose="020F0502020204030204" pitchFamily="34" charset="0"/>
                        </a:rPr>
                        <a:t> район»</a:t>
                      </a:r>
                      <a:endParaRPr lang="ru-RU" sz="1200" dirty="0">
                        <a:latin typeface="Calibri" panose="020F0502020204030204" pitchFamily="34" charset="0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14100,0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C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3-4 года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67208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Calibri" panose="020F0502020204030204" pitchFamily="34" charset="0"/>
                        </a:rPr>
                        <a:t>Строительство завода по производству гипса и </a:t>
                      </a:r>
                      <a:r>
                        <a:rPr lang="ru-RU" sz="1200" dirty="0" err="1" smtClean="0">
                          <a:latin typeface="Calibri" panose="020F0502020204030204" pitchFamily="34" charset="0"/>
                        </a:rPr>
                        <a:t>гипсосодержащих</a:t>
                      </a:r>
                      <a:r>
                        <a:rPr lang="ru-RU" sz="1200" dirty="0" smtClean="0">
                          <a:latin typeface="Calibri" panose="020F0502020204030204" pitchFamily="34" charset="0"/>
                        </a:rPr>
                        <a:t> строительных материалов в промышленной </a:t>
                      </a:r>
                      <a:r>
                        <a:rPr lang="ru-RU" sz="1200" smtClean="0">
                          <a:latin typeface="Calibri" panose="020F0502020204030204" pitchFamily="34" charset="0"/>
                        </a:rPr>
                        <a:t>зоне с. </a:t>
                      </a:r>
                      <a:r>
                        <a:rPr lang="ru-RU" sz="1200" dirty="0" err="1" smtClean="0">
                          <a:latin typeface="Calibri" panose="020F0502020204030204" pitchFamily="34" charset="0"/>
                        </a:rPr>
                        <a:t>Кафыр</a:t>
                      </a:r>
                      <a:r>
                        <a:rPr lang="ru-RU" sz="1200" dirty="0" smtClean="0">
                          <a:latin typeface="Calibri" panose="020F0502020204030204" pitchFamily="34" charset="0"/>
                        </a:rPr>
                        <a:t>-Кумух</a:t>
                      </a:r>
                      <a:r>
                        <a:rPr lang="ru-RU" sz="1200" baseline="0" dirty="0" smtClean="0">
                          <a:latin typeface="Calibri" panose="020F0502020204030204" pitchFamily="34" charset="0"/>
                        </a:rPr>
                        <a:t> Республики Дагестан (ООО «</a:t>
                      </a:r>
                      <a:r>
                        <a:rPr lang="ru-RU" sz="1200" baseline="0" dirty="0" err="1" smtClean="0">
                          <a:latin typeface="Calibri" panose="020F0502020204030204" pitchFamily="34" charset="0"/>
                        </a:rPr>
                        <a:t>Даггипс</a:t>
                      </a:r>
                      <a:r>
                        <a:rPr lang="ru-RU" sz="1200" baseline="0" dirty="0" smtClean="0">
                          <a:latin typeface="Calibri" panose="020F0502020204030204" pitchFamily="34" charset="0"/>
                        </a:rPr>
                        <a:t>»), МО «Буйнакский район»</a:t>
                      </a:r>
                      <a:endParaRPr lang="ru-RU" sz="1200" dirty="0">
                        <a:latin typeface="Calibri" panose="020F0502020204030204" pitchFamily="34" charset="0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1682,1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C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 года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48006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Создание индустриально-строительного комплекса «Каспийск», МО «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Карабудахкентский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район»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4110,1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C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 года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48006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Calibri" panose="020F0502020204030204" pitchFamily="34" charset="0"/>
                        </a:rPr>
                        <a:t>Строительство завода по производству стеклотарной продукции «</a:t>
                      </a:r>
                      <a:r>
                        <a:rPr lang="ru-RU" sz="1200" dirty="0" err="1" smtClean="0">
                          <a:latin typeface="Calibri" panose="020F0502020204030204" pitchFamily="34" charset="0"/>
                        </a:rPr>
                        <a:t>Анжи</a:t>
                      </a:r>
                      <a:r>
                        <a:rPr lang="ru-RU" sz="1200" dirty="0" smtClean="0">
                          <a:latin typeface="Calibri" panose="020F0502020204030204" pitchFamily="34" charset="0"/>
                        </a:rPr>
                        <a:t>-Стекло» (ОАО «Магистраль»), МО «</a:t>
                      </a:r>
                      <a:r>
                        <a:rPr lang="ru-RU" sz="1200" dirty="0" err="1" smtClean="0">
                          <a:latin typeface="Calibri" panose="020F0502020204030204" pitchFamily="34" charset="0"/>
                        </a:rPr>
                        <a:t>Кумторкалинский</a:t>
                      </a:r>
                      <a:r>
                        <a:rPr lang="ru-RU" sz="1200" baseline="0" dirty="0" smtClean="0">
                          <a:latin typeface="Calibri" panose="020F0502020204030204" pitchFamily="34" charset="0"/>
                        </a:rPr>
                        <a:t> район</a:t>
                      </a:r>
                      <a:r>
                        <a:rPr lang="ru-RU" sz="1200" dirty="0" smtClean="0">
                          <a:latin typeface="Calibri" panose="020F0502020204030204" pitchFamily="34" charset="0"/>
                        </a:rPr>
                        <a:t>»</a:t>
                      </a:r>
                      <a:endParaRPr lang="ru-RU" sz="1200" dirty="0">
                        <a:latin typeface="Calibri" panose="020F0502020204030204" pitchFamily="34" charset="0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6603,0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C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 года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48006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Calibri" panose="020F0502020204030204" pitchFamily="34" charset="0"/>
                        </a:rPr>
                        <a:t>Строительство завода по производству листового стекла</a:t>
                      </a:r>
                      <a:r>
                        <a:rPr lang="ru-RU" sz="12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Calibri" panose="020F0502020204030204" pitchFamily="34" charset="0"/>
                        </a:rPr>
                        <a:t>флоат</a:t>
                      </a:r>
                      <a:r>
                        <a:rPr lang="ru-RU" sz="1200" baseline="0" dirty="0" smtClean="0">
                          <a:latin typeface="Calibri" panose="020F0502020204030204" pitchFamily="34" charset="0"/>
                        </a:rPr>
                        <a:t>-методом (ОАО «Каспийский завод листового стекла»),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МО «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Кумторкалинский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 район»</a:t>
                      </a:r>
                      <a:endParaRPr lang="ru-RU" sz="1200" dirty="0">
                        <a:latin typeface="Calibri" panose="020F0502020204030204" pitchFamily="34" charset="0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10512,0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C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 года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48006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Calibri" panose="020F0502020204030204" pitchFamily="34" charset="0"/>
                        </a:rPr>
                        <a:t>Строительство завода по производству напольной плитки и керамического гранита (ООО «</a:t>
                      </a:r>
                      <a:r>
                        <a:rPr lang="ru-RU" sz="1200" dirty="0" err="1" smtClean="0">
                          <a:latin typeface="Calibri" panose="020F0502020204030204" pitchFamily="34" charset="0"/>
                        </a:rPr>
                        <a:t>Мараби</a:t>
                      </a:r>
                      <a:r>
                        <a:rPr lang="ru-RU" sz="1200" dirty="0" smtClean="0">
                          <a:latin typeface="Calibri" panose="020F0502020204030204" pitchFamily="34" charset="0"/>
                        </a:rPr>
                        <a:t>»),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МО «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Кумторкалинский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 район»</a:t>
                      </a:r>
                      <a:endParaRPr lang="ru-RU" sz="1200" dirty="0">
                        <a:latin typeface="Calibri" panose="020F0502020204030204" pitchFamily="34" charset="0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1028,1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C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 года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51193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ООО АПК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2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Экопродукт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» - производство и реализация мяса бройлеров в тушке, МО «</a:t>
                      </a:r>
                      <a:r>
                        <a:rPr lang="ru-RU" sz="12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Магарамкентский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район»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516,3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CD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 год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51193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Calibri" panose="020F0502020204030204" pitchFamily="34" charset="0"/>
                        </a:rPr>
                        <a:t>«Приоритетная программа развития сельского хозяйства</a:t>
                      </a:r>
                      <a:r>
                        <a:rPr lang="ru-RU" sz="1200" baseline="0" dirty="0" smtClean="0">
                          <a:latin typeface="Calibri" panose="020F0502020204030204" pitchFamily="34" charset="0"/>
                        </a:rPr>
                        <a:t> с внедрением современной техники и технологий в Республике Дагестан» ОАО «</a:t>
                      </a:r>
                      <a:r>
                        <a:rPr lang="ru-RU" sz="1200" baseline="0" dirty="0" err="1" smtClean="0">
                          <a:latin typeface="Calibri" panose="020F0502020204030204" pitchFamily="34" charset="0"/>
                        </a:rPr>
                        <a:t>Дагагрокомплекс</a:t>
                      </a:r>
                      <a:r>
                        <a:rPr lang="ru-RU" sz="1200" baseline="0" dirty="0" smtClean="0">
                          <a:latin typeface="Calibri" panose="020F0502020204030204" pitchFamily="34" charset="0"/>
                        </a:rPr>
                        <a:t>», МО «</a:t>
                      </a:r>
                      <a:r>
                        <a:rPr lang="ru-RU" sz="1200" baseline="0" dirty="0" err="1" smtClean="0">
                          <a:latin typeface="Calibri" panose="020F0502020204030204" pitchFamily="34" charset="0"/>
                        </a:rPr>
                        <a:t>Тарумовский</a:t>
                      </a:r>
                      <a:r>
                        <a:rPr lang="ru-RU" sz="1200" baseline="0" dirty="0" smtClean="0">
                          <a:latin typeface="Calibri" panose="020F0502020204030204" pitchFamily="34" charset="0"/>
                        </a:rPr>
                        <a:t> район»</a:t>
                      </a:r>
                      <a:endParaRPr lang="ru-RU" sz="1200" dirty="0">
                        <a:latin typeface="Calibri" panose="020F0502020204030204" pitchFamily="34" charset="0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19600,0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CD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 года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51193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Calibri" panose="020F0502020204030204" pitchFamily="34" charset="0"/>
                        </a:rPr>
                        <a:t>Организация</a:t>
                      </a:r>
                      <a:r>
                        <a:rPr lang="ru-RU" sz="1200" baseline="0" dirty="0" smtClean="0">
                          <a:latin typeface="Calibri" panose="020F0502020204030204" pitchFamily="34" charset="0"/>
                        </a:rPr>
                        <a:t> производства сборных элементов домов, бетонных труб и бетонных шахтовых колец (ОАО ЗЖБИ «Стройдеталь»), МО «город Махачкала»</a:t>
                      </a:r>
                      <a:endParaRPr lang="ru-RU" sz="1200" dirty="0">
                        <a:latin typeface="Calibri" panose="020F0502020204030204" pitchFamily="34" charset="0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571,4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CD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1,5 года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6720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libri" panose="020F0502020204030204" pitchFamily="34" charset="0"/>
                        </a:rPr>
                        <a:t>Создание производства экстракционной</a:t>
                      </a:r>
                      <a:r>
                        <a:rPr lang="ru-RU" sz="1200" baseline="0" dirty="0" smtClean="0">
                          <a:latin typeface="Calibri" panose="020F0502020204030204" pitchFamily="34" charset="0"/>
                        </a:rPr>
                        <a:t> фосфорной кислоты, квалифицированных фосфатов и реконструкции третьей технологической нитки </a:t>
                      </a:r>
                      <a:r>
                        <a:rPr lang="ru-RU" sz="1200" baseline="0" dirty="0" err="1" smtClean="0">
                          <a:latin typeface="Calibri" panose="020F0502020204030204" pitchFamily="34" charset="0"/>
                        </a:rPr>
                        <a:t>дикальцийфосфата</a:t>
                      </a:r>
                      <a:r>
                        <a:rPr lang="ru-RU" sz="1200" baseline="0" dirty="0" smtClean="0">
                          <a:latin typeface="Calibri" panose="020F0502020204030204" pitchFamily="34" charset="0"/>
                        </a:rPr>
                        <a:t> на производство простого и двойного суперфосфата (ОАО «</a:t>
                      </a:r>
                      <a:r>
                        <a:rPr lang="ru-RU" sz="1200" baseline="0" dirty="0" err="1" smtClean="0">
                          <a:latin typeface="Calibri" panose="020F0502020204030204" pitchFamily="34" charset="0"/>
                        </a:rPr>
                        <a:t>Дагфос</a:t>
                      </a:r>
                      <a:r>
                        <a:rPr lang="ru-RU" sz="1200" baseline="0" dirty="0" smtClean="0">
                          <a:latin typeface="Calibri" panose="020F0502020204030204" pitchFamily="34" charset="0"/>
                        </a:rPr>
                        <a:t>»), МО «город </a:t>
                      </a:r>
                      <a:r>
                        <a:rPr lang="ru-RU" sz="1200" baseline="0" dirty="0" err="1" smtClean="0">
                          <a:latin typeface="Calibri" panose="020F0502020204030204" pitchFamily="34" charset="0"/>
                        </a:rPr>
                        <a:t>Кизилюрт</a:t>
                      </a:r>
                      <a:r>
                        <a:rPr lang="ru-RU" sz="1200" baseline="0" dirty="0" smtClean="0">
                          <a:latin typeface="Calibri" panose="020F0502020204030204" pitchFamily="34" charset="0"/>
                        </a:rPr>
                        <a:t>»</a:t>
                      </a:r>
                      <a:endParaRPr lang="ru-RU" sz="1200" dirty="0">
                        <a:latin typeface="Calibri" panose="020F0502020204030204" pitchFamily="34" charset="0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6215,5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4 года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6720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libri" panose="020F0502020204030204" pitchFamily="34" charset="0"/>
                        </a:rPr>
                        <a:t>Модернизация цеха узкогорлой</a:t>
                      </a:r>
                      <a:r>
                        <a:rPr lang="ru-RU" sz="1200" baseline="0" dirty="0" smtClean="0">
                          <a:latin typeface="Calibri" panose="020F0502020204030204" pitchFamily="34" charset="0"/>
                        </a:rPr>
                        <a:t> тары и строительство нового цеха по производству стеклотары, отвечающей </a:t>
                      </a:r>
                      <a:r>
                        <a:rPr lang="ru-RU" sz="1200" baseline="0" dirty="0" err="1" smtClean="0">
                          <a:latin typeface="Calibri" panose="020F0502020204030204" pitchFamily="34" charset="0"/>
                        </a:rPr>
                        <a:t>евростандартам</a:t>
                      </a:r>
                      <a:r>
                        <a:rPr lang="ru-RU" sz="1200" baseline="0" dirty="0" smtClean="0">
                          <a:latin typeface="Calibri" panose="020F0502020204030204" pitchFamily="34" charset="0"/>
                        </a:rPr>
                        <a:t> (ООО «Дагестан Стекло Тара»), МО «город Дагестанские Огни»</a:t>
                      </a:r>
                      <a:endParaRPr lang="ru-RU" sz="1200" dirty="0">
                        <a:latin typeface="Calibri" panose="020F0502020204030204" pitchFamily="34" charset="0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454,3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 года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4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31879" y="0"/>
            <a:ext cx="9798306" cy="60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642" tIns="56322" rIns="112642" bIns="56322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20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Доля площади земельных участков, являющихся объектами налогообложения земельным налогом, в общей площади территории городского округа (муниципального района)</a:t>
            </a:r>
          </a:p>
        </p:txBody>
      </p:sp>
      <p:sp>
        <p:nvSpPr>
          <p:cNvPr id="3" name="Text Box 93"/>
          <p:cNvSpPr txBox="1">
            <a:spLocks noChangeArrowheads="1"/>
          </p:cNvSpPr>
          <p:nvPr/>
        </p:nvSpPr>
        <p:spPr bwMode="auto">
          <a:xfrm>
            <a:off x="-102615" y="723141"/>
            <a:ext cx="4719550" cy="6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2643" tIns="56322" rIns="112643" bIns="56322">
            <a:spAutoFit/>
          </a:bodyPr>
          <a:lstStyle>
            <a:lvl1pPr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i="1" dirty="0">
                <a:solidFill>
                  <a:srgbClr val="000000"/>
                </a:solidFill>
              </a:rPr>
              <a:t>Доля площади земельных участков, являющихся объектами налогообложения земельным налогом, в общей площади территории муниципального района, %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976389"/>
              </p:ext>
            </p:extLst>
          </p:nvPr>
        </p:nvGraphicFramePr>
        <p:xfrm>
          <a:off x="695403" y="1473304"/>
          <a:ext cx="3571714" cy="1591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9" name="Лист" r:id="rId3" imgW="3057635" imgH="1342980" progId="Excel.Sheet.8">
                  <p:embed/>
                </p:oleObj>
              </mc:Choice>
              <mc:Fallback>
                <p:oleObj name="Лист" r:id="rId3" imgW="3057635" imgH="1342980" progId="Excel.Sheet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03" y="1473304"/>
                        <a:ext cx="3571714" cy="1591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" descr="D:\ДОКУМЕНТЫ 2014 ГОД\ОЦЕНКА ЭФФЕКТИВНОСТИ ОМСУ\СВОДНЫЙ ДОКЛАД  2014г\Карты\земля налоги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72" y="2960792"/>
            <a:ext cx="4524291" cy="410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576900" y="706950"/>
            <a:ext cx="5634656" cy="570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916" tIns="49459" rIns="98916" bIns="49459">
            <a:spAutoFit/>
          </a:bodyPr>
          <a:lstStyle>
            <a:lvl1pPr indent="446088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49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49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49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49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Доля площади земельных участков, являющихся объектами налогообложения земельным налогом в общей площади территории  городского округа (муниципального района)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2013 году в  среднем по муниципальным образованиям составила  55,8%  (в 2012 году –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50,3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%).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2013 году  в 28 МО  наблюдалось увеличение доли площади земельных участков, являющихся объектами налогообложения земельным налогом, в общей площади территории городского округа (муниципального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района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). 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Значительный рост данного показателя по отношению к предыдущему году отмечен в 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Гунибский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(на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71,6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п.п.),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«Агульский район» (на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39,8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п.п.),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«Дербентский район» (на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33,4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п.п.),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Курахский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(на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32,4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п.п.).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Наибольшее  значение   показателя  «доля площади земельных участков, являющихся объектами налогообложения земельным налогом, в общей площади территории городского округа (муниципального района)»  установлено в 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Докузпаринский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 район»  -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98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%. 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11 муниципальных образованиях наблюдалась отрицательная динамика изменения данного показателя, в 13 муниципальных образованиях значение показателя осталось на уровне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предыдущего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года.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Наименьшие значения отмечены в МО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"</a:t>
            </a:r>
            <a:r>
              <a:rPr lang="ru-RU" altLang="ru-RU" sz="1300" dirty="0" err="1" smtClean="0">
                <a:solidFill>
                  <a:srgbClr val="000000"/>
                </a:solidFill>
                <a:latin typeface="+mj-lt"/>
              </a:rPr>
              <a:t>Бежтинский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 участок в  составе </a:t>
            </a:r>
            <a:r>
              <a:rPr lang="ru-RU" altLang="ru-RU" sz="1300" dirty="0" err="1" smtClean="0">
                <a:solidFill>
                  <a:srgbClr val="000000"/>
                </a:solidFill>
                <a:latin typeface="+mj-lt"/>
              </a:rPr>
              <a:t>Цунтинского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 района",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«Табасаранский район» и «</a:t>
            </a:r>
            <a:r>
              <a:rPr lang="ru-RU" altLang="ru-RU" sz="1300" dirty="0" err="1" smtClean="0">
                <a:solidFill>
                  <a:srgbClr val="000000"/>
                </a:solidFill>
                <a:latin typeface="+mj-lt"/>
              </a:rPr>
              <a:t>Кизилюртовский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район»,  их значения составили  17,3%, 17,4% и 30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%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соответственно.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altLang="ru-RU" sz="1300" dirty="0">
                <a:latin typeface="+mj-lt"/>
              </a:rPr>
              <a:t>Для  увеличения площади земельных участков, являющихся объектом налогообложения земельным налогом муниципальным образованиям  необходимо принять меры по  оформлению физическими лицами, крестьянско-фермерскими хозяйствами, личными подсобными хозяйствами и организациями  права собственности на земельные доли,  приусадебные участки, участки под производственными и </a:t>
            </a:r>
            <a:r>
              <a:rPr lang="ru-RU" altLang="ru-RU" sz="1300">
                <a:latin typeface="+mj-lt"/>
              </a:rPr>
              <a:t>административными </a:t>
            </a:r>
            <a:r>
              <a:rPr lang="ru-RU" altLang="ru-RU" sz="1300" smtClean="0">
                <a:latin typeface="+mj-lt"/>
              </a:rPr>
              <a:t>объектами.</a:t>
            </a:r>
            <a:endParaRPr lang="ru-RU" altLang="ru-RU" sz="1300" dirty="0">
              <a:latin typeface="+mj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+mj-lt"/>
              </a:rPr>
              <a:t>18</a:t>
            </a:fld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44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431687"/>
              </p:ext>
            </p:extLst>
          </p:nvPr>
        </p:nvGraphicFramePr>
        <p:xfrm>
          <a:off x="3078287" y="919952"/>
          <a:ext cx="6393312" cy="1851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898455"/>
              </p:ext>
            </p:extLst>
          </p:nvPr>
        </p:nvGraphicFramePr>
        <p:xfrm>
          <a:off x="800383" y="3015234"/>
          <a:ext cx="5214665" cy="3033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Picture 8" descr="http://www.skppk.ru/i/map/dagestan_reg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97" y="3326309"/>
            <a:ext cx="421327" cy="5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ая прямоугольная выноска 19"/>
          <p:cNvSpPr/>
          <p:nvPr/>
        </p:nvSpPr>
        <p:spPr>
          <a:xfrm>
            <a:off x="6387093" y="2880370"/>
            <a:ext cx="3747978" cy="4027852"/>
          </a:xfrm>
          <a:prstGeom prst="wedgeRoundRectCallout">
            <a:avLst>
              <a:gd name="adj1" fmla="val -89420"/>
              <a:gd name="adj2" fmla="val -3943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50095" rIns="0" bIns="50095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объемов производства продукции сельского хозяйства достигнуто за счёт повышения урожайности, продуктивности и реализации приоритетных проектов развития республики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«Точки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инвестиции и эффективное территориальное развитие» и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«Эффективный агропромышленный комплекс», предусматривающих развитие птицеводства, виноградарства,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рыбохозяйственного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комплекса,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геотермальных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агропарков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ключевых инвестиционных проектов в сельском хозяйстве</a:t>
            </a:r>
          </a:p>
        </p:txBody>
      </p:sp>
      <p:pic>
        <p:nvPicPr>
          <p:cNvPr id="16" name="Picture 5" descr="C:\Users\Сайгид\Desktop\Росс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9" y="5256634"/>
            <a:ext cx="891656" cy="5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Сайгид\Desktop\b87c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9" y="4248133"/>
            <a:ext cx="735561" cy="5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+mj-lt"/>
              </a:rPr>
              <a:t>19</a:t>
            </a:fld>
            <a:endParaRPr lang="ru-RU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081" y="1512218"/>
            <a:ext cx="3028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" b="1" dirty="0">
                <a:solidFill>
                  <a:srgbClr val="0F6FC6">
                    <a:lumMod val="75000"/>
                  </a:srgbClr>
                </a:solidFill>
              </a:rPr>
              <a:t>Индекс производства продукции </a:t>
            </a:r>
            <a:r>
              <a:rPr lang="ru-RU" sz="800" b="1" dirty="0" smtClean="0">
                <a:solidFill>
                  <a:srgbClr val="0F6FC6">
                    <a:lumMod val="75000"/>
                  </a:srgbClr>
                </a:solidFill>
              </a:rPr>
              <a:t>сельского</a:t>
            </a:r>
          </a:p>
          <a:p>
            <a:pPr lvl="0" algn="ctr"/>
            <a:r>
              <a:rPr lang="ru-RU" sz="800" b="1" dirty="0" smtClean="0">
                <a:solidFill>
                  <a:srgbClr val="0F6FC6">
                    <a:lumMod val="75000"/>
                  </a:srgbClr>
                </a:solidFill>
              </a:rPr>
              <a:t> </a:t>
            </a:r>
            <a:r>
              <a:rPr lang="ru-RU" sz="800" b="1" dirty="0">
                <a:solidFill>
                  <a:srgbClr val="0F6FC6">
                    <a:lumMod val="75000"/>
                  </a:srgbClr>
                </a:solidFill>
              </a:rPr>
              <a:t>хозяйства </a:t>
            </a:r>
            <a:r>
              <a:rPr lang="ru-RU" sz="800" b="1" dirty="0" smtClean="0">
                <a:solidFill>
                  <a:srgbClr val="0F6FC6">
                    <a:lumMod val="75000"/>
                  </a:srgbClr>
                </a:solidFill>
              </a:rPr>
              <a:t>по </a:t>
            </a:r>
            <a:r>
              <a:rPr lang="ru-RU" sz="800" b="1" dirty="0">
                <a:solidFill>
                  <a:srgbClr val="0F6FC6">
                    <a:lumMod val="75000"/>
                  </a:srgbClr>
                </a:solidFill>
              </a:rPr>
              <a:t>Республике Дагестан </a:t>
            </a:r>
            <a:endParaRPr lang="ru-RU" sz="800" b="1" dirty="0" smtClean="0">
              <a:solidFill>
                <a:srgbClr val="0F6FC6">
                  <a:lumMod val="75000"/>
                </a:srgbClr>
              </a:solidFill>
            </a:endParaRPr>
          </a:p>
          <a:p>
            <a:pPr lvl="0" algn="ctr"/>
            <a:r>
              <a:rPr lang="ru-RU" sz="800" b="1" dirty="0" smtClean="0">
                <a:solidFill>
                  <a:srgbClr val="0F6FC6">
                    <a:lumMod val="75000"/>
                  </a:srgbClr>
                </a:solidFill>
              </a:rPr>
              <a:t>за </a:t>
            </a:r>
            <a:r>
              <a:rPr lang="ru-RU" sz="800" b="1" dirty="0">
                <a:solidFill>
                  <a:srgbClr val="0F6FC6">
                    <a:lumMod val="75000"/>
                  </a:srgbClr>
                </a:solidFill>
              </a:rPr>
              <a:t>2010-2013 годы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78087" y="216074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             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Сельское хозяйство 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112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7930">
        <p:circle/>
      </p:transition>
    </mc:Choice>
    <mc:Fallback xmlns="">
      <p:transition spd="slow" advTm="1793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73532" y="34282"/>
            <a:ext cx="9503141" cy="64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06" tIns="45306" rIns="90606" bIns="45306">
            <a:spAutoFit/>
          </a:bodyPr>
          <a:lstStyle>
            <a:lvl1pPr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Условные обозначения  наименований</a:t>
            </a:r>
          </a:p>
          <a:p>
            <a:pPr algn="ctr" eaLnBrk="1" hangingPunct="1"/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городских округов и муниципальных районов Республики Дагестан на слайдах</a:t>
            </a: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5049936" y="1481604"/>
            <a:ext cx="2523434" cy="394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30" tIns="49367" rIns="98730" bIns="49367"/>
          <a:lstStyle/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1. </a:t>
            </a:r>
            <a:r>
              <a:rPr lang="ru-RU" sz="1300" dirty="0">
                <a:latin typeface="+mj-lt"/>
              </a:rPr>
              <a:t>Агульский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2.  </a:t>
            </a:r>
            <a:r>
              <a:rPr lang="ru-RU" sz="1300" dirty="0" err="1">
                <a:latin typeface="+mj-lt"/>
              </a:rPr>
              <a:t>Акушинский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3.  </a:t>
            </a:r>
            <a:r>
              <a:rPr lang="ru-RU" sz="1300" dirty="0" err="1">
                <a:latin typeface="+mj-lt"/>
              </a:rPr>
              <a:t>Ахвахский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4.  </a:t>
            </a:r>
            <a:r>
              <a:rPr lang="ru-RU" sz="1300" dirty="0" err="1">
                <a:latin typeface="+mj-lt"/>
              </a:rPr>
              <a:t>Ахтынский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5.  </a:t>
            </a:r>
            <a:r>
              <a:rPr lang="ru-RU" sz="1300" dirty="0" err="1">
                <a:latin typeface="+mj-lt"/>
              </a:rPr>
              <a:t>Бабаюртовский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6.  </a:t>
            </a:r>
            <a:r>
              <a:rPr lang="ru-RU" sz="1300" dirty="0">
                <a:latin typeface="+mj-lt"/>
              </a:rPr>
              <a:t>Ботлихский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7.  </a:t>
            </a:r>
            <a:r>
              <a:rPr lang="ru-RU" sz="1300" dirty="0">
                <a:latin typeface="+mj-lt"/>
              </a:rPr>
              <a:t>Буйнакский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8.  </a:t>
            </a:r>
            <a:r>
              <a:rPr lang="ru-RU" sz="1300" dirty="0" err="1">
                <a:latin typeface="+mj-lt"/>
              </a:rPr>
              <a:t>Гергебильский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9.  </a:t>
            </a:r>
            <a:r>
              <a:rPr lang="ru-RU" sz="1300" dirty="0" err="1">
                <a:latin typeface="+mj-lt"/>
              </a:rPr>
              <a:t>Гумбетовский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10. </a:t>
            </a:r>
            <a:r>
              <a:rPr lang="ru-RU" sz="1300" dirty="0" err="1">
                <a:latin typeface="+mj-lt"/>
              </a:rPr>
              <a:t>Гунибский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11. </a:t>
            </a:r>
            <a:r>
              <a:rPr lang="ru-RU" sz="1300" dirty="0" err="1">
                <a:latin typeface="+mj-lt"/>
              </a:rPr>
              <a:t>Дахадаевский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12. </a:t>
            </a:r>
            <a:r>
              <a:rPr lang="ru-RU" sz="1300" dirty="0">
                <a:latin typeface="+mj-lt"/>
              </a:rPr>
              <a:t>Дербентский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13. </a:t>
            </a:r>
            <a:r>
              <a:rPr lang="ru-RU" sz="1300" dirty="0" err="1">
                <a:latin typeface="+mj-lt"/>
              </a:rPr>
              <a:t>Докузпаринский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14. </a:t>
            </a:r>
            <a:r>
              <a:rPr lang="ru-RU" sz="1300" dirty="0" err="1">
                <a:latin typeface="+mj-lt"/>
              </a:rPr>
              <a:t>Казбековский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15. </a:t>
            </a:r>
            <a:r>
              <a:rPr lang="ru-RU" sz="1300" dirty="0" err="1">
                <a:latin typeface="+mj-lt"/>
              </a:rPr>
              <a:t>Кайтагский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16. </a:t>
            </a:r>
            <a:r>
              <a:rPr lang="ru-RU" sz="1300" dirty="0" err="1">
                <a:latin typeface="+mj-lt"/>
              </a:rPr>
              <a:t>Карабудахкентский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17. </a:t>
            </a:r>
            <a:r>
              <a:rPr lang="ru-RU" sz="1300" dirty="0" err="1">
                <a:latin typeface="+mj-lt"/>
              </a:rPr>
              <a:t>Каякентский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18. </a:t>
            </a:r>
            <a:r>
              <a:rPr lang="ru-RU" sz="1300" dirty="0" err="1">
                <a:latin typeface="+mj-lt"/>
              </a:rPr>
              <a:t>Кизилюртовский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19. </a:t>
            </a:r>
            <a:r>
              <a:rPr lang="ru-RU" sz="1300" dirty="0" err="1">
                <a:latin typeface="+mj-lt"/>
              </a:rPr>
              <a:t>Кизлярский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20. </a:t>
            </a:r>
            <a:r>
              <a:rPr lang="ru-RU" sz="1300" dirty="0" err="1">
                <a:latin typeface="+mj-lt"/>
              </a:rPr>
              <a:t>Кулинский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21. </a:t>
            </a:r>
            <a:r>
              <a:rPr lang="ru-RU" sz="1300" dirty="0" err="1">
                <a:latin typeface="+mj-lt"/>
              </a:rPr>
              <a:t>Кумторкалинский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endParaRPr lang="ru-RU" sz="1300" dirty="0">
              <a:latin typeface="+mj-lt"/>
            </a:endParaRPr>
          </a:p>
          <a:p>
            <a:pPr marL="576496" indent="-576496" algn="just" defTabSz="1184603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  <a:defRPr/>
            </a:pPr>
            <a:endParaRPr lang="ru-RU" sz="1300" dirty="0">
              <a:latin typeface="+mj-lt"/>
            </a:endParaRPr>
          </a:p>
          <a:p>
            <a:pPr marL="576496" indent="-576496" algn="just" defTabSz="1184603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  <a:defRPr/>
            </a:pPr>
            <a:endParaRPr lang="ru-RU" sz="1300" dirty="0">
              <a:latin typeface="+mj-lt"/>
            </a:endParaRPr>
          </a:p>
          <a:p>
            <a:pPr marL="576496" indent="-576496" algn="just" defTabSz="1184603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  <a:defRPr/>
            </a:pPr>
            <a:endParaRPr lang="ru-RU" sz="1300" dirty="0">
              <a:latin typeface="+mj-lt"/>
            </a:endParaRPr>
          </a:p>
          <a:p>
            <a:pPr marL="576496" indent="-576496" algn="just" defTabSz="1184603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  <a:defRPr/>
            </a:pPr>
            <a:endParaRPr lang="ru-RU" sz="1300" dirty="0">
              <a:latin typeface="+mj-lt"/>
            </a:endParaRPr>
          </a:p>
          <a:p>
            <a:pPr marL="576496" indent="-576496" algn="just" defTabSz="1184603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  <a:defRPr/>
            </a:pPr>
            <a:endParaRPr lang="ru-RU" sz="1300" dirty="0">
              <a:latin typeface="+mj-lt"/>
            </a:endParaRPr>
          </a:p>
          <a:p>
            <a:pPr marL="576496" indent="-576496" algn="just" defTabSz="1184603" eaLnBrk="0" hangingPunct="0">
              <a:lnSpc>
                <a:spcPct val="80000"/>
              </a:lnSpc>
              <a:spcBef>
                <a:spcPct val="20000"/>
              </a:spcBef>
              <a:buFontTx/>
              <a:buAutoNum type="arabicPeriod"/>
              <a:tabLst>
                <a:tab pos="0" algn="l"/>
              </a:tabLst>
              <a:defRPr/>
            </a:pPr>
            <a:endParaRPr lang="ru-RU" sz="1300" dirty="0">
              <a:latin typeface="+mj-lt"/>
            </a:endParaRPr>
          </a:p>
        </p:txBody>
      </p:sp>
      <p:sp>
        <p:nvSpPr>
          <p:cNvPr id="34820" name="Rectangle 7"/>
          <p:cNvSpPr>
            <a:spLocks noChangeArrowheads="1"/>
          </p:cNvSpPr>
          <p:nvPr/>
        </p:nvSpPr>
        <p:spPr bwMode="auto">
          <a:xfrm>
            <a:off x="5049938" y="5726855"/>
            <a:ext cx="2445200" cy="108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30" tIns="49367" rIns="98730" bIns="49367"/>
          <a:lstStyle/>
          <a:p>
            <a:pPr marL="0" lvl="1" indent="-431997"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43. </a:t>
            </a:r>
            <a:r>
              <a:rPr lang="ru-RU" sz="1300" dirty="0">
                <a:latin typeface="+mj-lt"/>
              </a:rPr>
              <a:t>город Махачкала</a:t>
            </a:r>
          </a:p>
          <a:p>
            <a:pPr marL="0" lvl="1" indent="-431997"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44. </a:t>
            </a:r>
            <a:r>
              <a:rPr lang="ru-RU" sz="1300" dirty="0">
                <a:latin typeface="+mj-lt"/>
              </a:rPr>
              <a:t>город Буйнакск</a:t>
            </a:r>
          </a:p>
          <a:p>
            <a:pPr marL="0" lvl="1" indent="-431997"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45. </a:t>
            </a:r>
            <a:r>
              <a:rPr lang="ru-RU" sz="1300" dirty="0">
                <a:latin typeface="+mj-lt"/>
              </a:rPr>
              <a:t>город  Дагестанские Огни</a:t>
            </a:r>
          </a:p>
          <a:p>
            <a:pPr marL="0" lvl="1" indent="-431997"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46. </a:t>
            </a:r>
            <a:r>
              <a:rPr lang="ru-RU" sz="1300" dirty="0">
                <a:latin typeface="+mj-lt"/>
              </a:rPr>
              <a:t>город Дербент</a:t>
            </a:r>
          </a:p>
          <a:p>
            <a:pPr marL="0" lvl="1" indent="-431997"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47. </a:t>
            </a:r>
            <a:r>
              <a:rPr lang="ru-RU" sz="1300" dirty="0">
                <a:latin typeface="+mj-lt"/>
              </a:rPr>
              <a:t>город Избербаш</a:t>
            </a:r>
          </a:p>
          <a:p>
            <a:pPr marL="863992" lvl="1" indent="-431997" algn="just" defTabSz="1184603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  <a:defRPr/>
            </a:pPr>
            <a:r>
              <a:rPr lang="ru-RU" sz="1300" dirty="0">
                <a:latin typeface="+mj-lt"/>
              </a:rPr>
              <a:t> </a:t>
            </a:r>
          </a:p>
          <a:p>
            <a:pPr marL="431997" indent="-431997" algn="just" defTabSz="1184603" eaLnBrk="0" hangingPunct="0">
              <a:lnSpc>
                <a:spcPct val="80000"/>
              </a:lnSpc>
              <a:spcBef>
                <a:spcPct val="20000"/>
              </a:spcBef>
              <a:buFontTx/>
              <a:buAutoNum type="arabicPeriod"/>
              <a:tabLst>
                <a:tab pos="0" algn="l"/>
              </a:tabLst>
              <a:defRPr/>
            </a:pPr>
            <a:endParaRPr lang="ru-RU" sz="1300" dirty="0">
              <a:latin typeface="+mj-lt"/>
            </a:endParaRPr>
          </a:p>
        </p:txBody>
      </p:sp>
      <p:sp>
        <p:nvSpPr>
          <p:cNvPr id="34821" name="Rectangle 9"/>
          <p:cNvSpPr>
            <a:spLocks noChangeArrowheads="1"/>
          </p:cNvSpPr>
          <p:nvPr/>
        </p:nvSpPr>
        <p:spPr bwMode="auto">
          <a:xfrm>
            <a:off x="7573370" y="1481607"/>
            <a:ext cx="2370034" cy="456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655" tIns="43327" rIns="86655" bIns="43327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22. </a:t>
            </a:r>
            <a:r>
              <a:rPr lang="ru-RU" sz="1300" dirty="0" err="1">
                <a:latin typeface="+mj-lt"/>
              </a:rPr>
              <a:t>Курахский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23. </a:t>
            </a:r>
            <a:r>
              <a:rPr lang="ru-RU" sz="1300" dirty="0" err="1">
                <a:latin typeface="+mj-lt"/>
              </a:rPr>
              <a:t>Лакский</a:t>
            </a:r>
            <a:r>
              <a:rPr lang="ru-RU" sz="1300" dirty="0">
                <a:latin typeface="+mj-lt"/>
              </a:rPr>
              <a:t> район 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24.Левашинский </a:t>
            </a:r>
            <a:r>
              <a:rPr lang="ru-RU" sz="1300" dirty="0">
                <a:latin typeface="+mj-lt"/>
              </a:rPr>
              <a:t>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25. </a:t>
            </a:r>
            <a:r>
              <a:rPr lang="ru-RU" sz="1300" dirty="0" err="1">
                <a:latin typeface="+mj-lt"/>
              </a:rPr>
              <a:t>Магарамкентский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26. </a:t>
            </a:r>
            <a:r>
              <a:rPr lang="ru-RU" sz="1300" dirty="0" err="1">
                <a:latin typeface="+mj-lt"/>
              </a:rPr>
              <a:t>Новолакский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27. </a:t>
            </a:r>
            <a:r>
              <a:rPr lang="ru-RU" sz="1300" dirty="0">
                <a:latin typeface="+mj-lt"/>
              </a:rPr>
              <a:t>Ногайский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28. </a:t>
            </a:r>
            <a:r>
              <a:rPr lang="ru-RU" sz="1300" dirty="0" err="1">
                <a:latin typeface="+mj-lt"/>
              </a:rPr>
              <a:t>Рутульский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29. </a:t>
            </a:r>
            <a:r>
              <a:rPr lang="ru-RU" sz="1300" dirty="0" err="1">
                <a:latin typeface="+mj-lt"/>
              </a:rPr>
              <a:t>Сергокалинский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30. С.-</a:t>
            </a:r>
            <a:r>
              <a:rPr lang="ru-RU" sz="1300" dirty="0" err="1" smtClean="0">
                <a:latin typeface="+mj-lt"/>
              </a:rPr>
              <a:t>Стальский</a:t>
            </a:r>
            <a:r>
              <a:rPr lang="ru-RU" sz="1300" dirty="0" smtClean="0">
                <a:latin typeface="+mj-lt"/>
              </a:rPr>
              <a:t> </a:t>
            </a:r>
            <a:r>
              <a:rPr lang="ru-RU" sz="1300" dirty="0">
                <a:latin typeface="+mj-lt"/>
              </a:rPr>
              <a:t>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31. </a:t>
            </a:r>
            <a:r>
              <a:rPr lang="ru-RU" sz="1300" dirty="0">
                <a:latin typeface="+mj-lt"/>
              </a:rPr>
              <a:t>Табасаранский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32. </a:t>
            </a:r>
            <a:r>
              <a:rPr lang="ru-RU" sz="1300" dirty="0" err="1">
                <a:latin typeface="+mj-lt"/>
              </a:rPr>
              <a:t>Тарумовский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33. </a:t>
            </a:r>
            <a:r>
              <a:rPr lang="ru-RU" sz="1300" dirty="0" err="1">
                <a:latin typeface="+mj-lt"/>
              </a:rPr>
              <a:t>Тляратинский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34. </a:t>
            </a:r>
            <a:r>
              <a:rPr lang="ru-RU" sz="1300" dirty="0" err="1">
                <a:latin typeface="+mj-lt"/>
              </a:rPr>
              <a:t>Унцукульский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35. </a:t>
            </a:r>
            <a:r>
              <a:rPr lang="ru-RU" sz="1300" dirty="0">
                <a:latin typeface="+mj-lt"/>
              </a:rPr>
              <a:t>Хасавюртовский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36. </a:t>
            </a:r>
            <a:r>
              <a:rPr lang="ru-RU" sz="1300" dirty="0" err="1">
                <a:latin typeface="+mj-lt"/>
              </a:rPr>
              <a:t>Хивский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37. </a:t>
            </a:r>
            <a:r>
              <a:rPr lang="ru-RU" sz="1300" dirty="0" err="1">
                <a:latin typeface="+mj-lt"/>
              </a:rPr>
              <a:t>Хунзахский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38. </a:t>
            </a:r>
            <a:r>
              <a:rPr lang="ru-RU" sz="1300" dirty="0" err="1">
                <a:latin typeface="+mj-lt"/>
              </a:rPr>
              <a:t>Цумадинский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39. </a:t>
            </a:r>
            <a:r>
              <a:rPr lang="ru-RU" sz="1300" dirty="0" err="1">
                <a:latin typeface="+mj-lt"/>
              </a:rPr>
              <a:t>Цунтинский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40. </a:t>
            </a:r>
            <a:r>
              <a:rPr lang="ru-RU" sz="1300" dirty="0" err="1">
                <a:latin typeface="+mj-lt"/>
              </a:rPr>
              <a:t>Чародинский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41. </a:t>
            </a:r>
            <a:r>
              <a:rPr lang="ru-RU" sz="1300" dirty="0" err="1">
                <a:latin typeface="+mj-lt"/>
              </a:rPr>
              <a:t>Шамильский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42. </a:t>
            </a:r>
            <a:r>
              <a:rPr lang="ru-RU" sz="1300" dirty="0" err="1">
                <a:latin typeface="+mj-lt"/>
              </a:rPr>
              <a:t>Бежтинский</a:t>
            </a:r>
            <a:r>
              <a:rPr lang="ru-RU" sz="1300" dirty="0">
                <a:latin typeface="+mj-lt"/>
              </a:rPr>
              <a:t> участок  </a:t>
            </a:r>
          </a:p>
          <a:p>
            <a:pPr marL="431997" indent="-431997">
              <a:defRPr/>
            </a:pPr>
            <a:endParaRPr lang="ru-RU" sz="1300" dirty="0">
              <a:latin typeface="+mj-lt"/>
            </a:endParaRPr>
          </a:p>
          <a:p>
            <a:pPr marL="431997" indent="-431997">
              <a:defRPr/>
            </a:pPr>
            <a:endParaRPr lang="ru-RU" sz="1300" dirty="0">
              <a:latin typeface="+mj-lt"/>
            </a:endParaRPr>
          </a:p>
          <a:p>
            <a:pPr marL="431997" indent="-431997">
              <a:defRPr/>
            </a:pPr>
            <a:endParaRPr lang="ru-RU" sz="1200" dirty="0">
              <a:latin typeface="+mj-lt"/>
            </a:endParaRPr>
          </a:p>
        </p:txBody>
      </p:sp>
      <p:sp>
        <p:nvSpPr>
          <p:cNvPr id="30726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4440" indent="-27093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37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72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0755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42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77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1260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4759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2736E8-B9CE-497D-9FAE-13E0EA4955DE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2</a:t>
            </a:fld>
            <a:endParaRPr lang="ru-RU" altLang="ru-RU" sz="130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0727" name="Прямоугольник 1"/>
          <p:cNvSpPr>
            <a:spLocks noChangeArrowheads="1"/>
          </p:cNvSpPr>
          <p:nvPr/>
        </p:nvSpPr>
        <p:spPr bwMode="auto">
          <a:xfrm>
            <a:off x="7522750" y="5726859"/>
            <a:ext cx="2644619" cy="101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700" tIns="43350" rIns="86700" bIns="43350">
            <a:spAutoFit/>
          </a:bodyPr>
          <a:lstStyle>
            <a:lvl1pPr marL="342900" indent="-342900" defTabSz="12493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12493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493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493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493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49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49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49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49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 algn="just">
              <a:lnSpc>
                <a:spcPct val="90000"/>
              </a:lnSpc>
            </a:pP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48.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город Каспийск</a:t>
            </a:r>
          </a:p>
          <a:p>
            <a:pPr marL="0" lvl="1" algn="just">
              <a:lnSpc>
                <a:spcPct val="90000"/>
              </a:lnSpc>
            </a:pP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49.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город  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Кизилюрт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marL="0" lvl="1" algn="just">
              <a:lnSpc>
                <a:spcPct val="90000"/>
              </a:lnSpc>
            </a:pP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50.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город Кизляр</a:t>
            </a:r>
          </a:p>
          <a:p>
            <a:pPr marL="0" lvl="1" algn="just">
              <a:lnSpc>
                <a:spcPct val="90000"/>
              </a:lnSpc>
            </a:pP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51.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город Хасавюрт</a:t>
            </a:r>
          </a:p>
          <a:p>
            <a:pPr marL="0" lvl="1" algn="just">
              <a:lnSpc>
                <a:spcPct val="90000"/>
              </a:lnSpc>
            </a:pP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52.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город 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Южно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- 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Сухокумск</a:t>
            </a:r>
            <a:endParaRPr lang="ru-RU" alt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6579" y="5444142"/>
            <a:ext cx="4543715" cy="2827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86700" tIns="43350" rIns="86700" bIns="43350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+mj-lt"/>
              </a:rPr>
              <a:t>Городские  округа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25105" y="1029565"/>
            <a:ext cx="4542179" cy="3084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86700" tIns="43350" rIns="86700" bIns="43350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+mj-lt"/>
              </a:rPr>
              <a:t>Муниципальные районы </a:t>
            </a:r>
          </a:p>
        </p:txBody>
      </p:sp>
      <p:pic>
        <p:nvPicPr>
          <p:cNvPr id="30730" name="Picture 12" descr="\\SVD2078\mail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73" y="1127835"/>
            <a:ext cx="4980905" cy="542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1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590205" y="206693"/>
            <a:ext cx="10659534" cy="34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16" tIns="49459" rIns="98916" bIns="4945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Доля прибыльных  сельскохозяйственных организаций в общем их числе</a:t>
            </a:r>
          </a:p>
        </p:txBody>
      </p:sp>
      <p:sp>
        <p:nvSpPr>
          <p:cNvPr id="3" name="Text Box 93"/>
          <p:cNvSpPr txBox="1">
            <a:spLocks noChangeArrowheads="1"/>
          </p:cNvSpPr>
          <p:nvPr/>
        </p:nvSpPr>
        <p:spPr bwMode="auto">
          <a:xfrm>
            <a:off x="202855" y="805596"/>
            <a:ext cx="3802890" cy="29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2643" tIns="56322" rIns="112643" bIns="5632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i="1" dirty="0">
                <a:solidFill>
                  <a:srgbClr val="000000"/>
                </a:solidFill>
              </a:rPr>
              <a:t>Доля прибыльных сельскохозяйственных организаций, %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517424"/>
              </p:ext>
            </p:extLst>
          </p:nvPr>
        </p:nvGraphicFramePr>
        <p:xfrm>
          <a:off x="233813" y="1180983"/>
          <a:ext cx="3749314" cy="1586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3" name="Лист" r:id="rId3" imgW="3057635" imgH="1342980" progId="Excel.Sheet.8">
                  <p:embed/>
                </p:oleObj>
              </mc:Choice>
              <mc:Fallback>
                <p:oleObj name="Лист" r:id="rId3" imgW="3057635" imgH="1342980" progId="Excel.Sheet.8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13" y="1180983"/>
                        <a:ext cx="3749314" cy="1586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54" y="2651630"/>
            <a:ext cx="4255203" cy="449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74431" y="805598"/>
            <a:ext cx="5760640" cy="6501636"/>
          </a:xfrm>
          <a:prstGeom prst="rect">
            <a:avLst/>
          </a:prstGeom>
        </p:spPr>
        <p:txBody>
          <a:bodyPr wrap="square" lIns="98916" tIns="49459" rIns="98916" bIns="49459">
            <a:spAutoFit/>
          </a:bodyPr>
          <a:lstStyle/>
          <a:p>
            <a:pPr indent="286789" algn="just" defTabSz="1351514" eaLnBrk="0" hangingPunct="0">
              <a:lnSpc>
                <a:spcPct val="80000"/>
              </a:lnSpc>
              <a:defRPr/>
            </a:pPr>
            <a:r>
              <a:rPr lang="ru-RU" sz="1300" b="1" dirty="0">
                <a:solidFill>
                  <a:prstClr val="black"/>
                </a:solidFill>
                <a:latin typeface="+mj-lt"/>
              </a:rPr>
              <a:t>Итоги 2013 года свидетельствуют об  увеличении числа  прибыльных </a:t>
            </a:r>
            <a:r>
              <a:rPr lang="ru-RU" sz="1300" b="1">
                <a:solidFill>
                  <a:prstClr val="black"/>
                </a:solidFill>
                <a:latin typeface="+mj-lt"/>
              </a:rPr>
              <a:t>сельскохозяйственных </a:t>
            </a:r>
            <a:r>
              <a:rPr lang="ru-RU" sz="1300" b="1" smtClean="0">
                <a:solidFill>
                  <a:prstClr val="black"/>
                </a:solidFill>
                <a:latin typeface="+mj-lt"/>
              </a:rPr>
              <a:t>предприятий</a:t>
            </a:r>
            <a:r>
              <a:rPr lang="ru-RU" sz="1300" smtClean="0">
                <a:solidFill>
                  <a:prstClr val="black"/>
                </a:solidFill>
                <a:latin typeface="+mj-lt"/>
              </a:rPr>
              <a:t>. 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Так, по данным Минсельхозпрода РД, доля прибыльных предприятий сельского хозяйства</a:t>
            </a:r>
            <a:r>
              <a:rPr lang="en-US" sz="1300" dirty="0">
                <a:solidFill>
                  <a:prstClr val="black"/>
                </a:solidFill>
                <a:latin typeface="+mj-lt"/>
              </a:rPr>
              <a:t> 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по республике увеличилась  с  67%</a:t>
            </a:r>
            <a:r>
              <a:rPr lang="ru-RU" sz="1300" dirty="0">
                <a:solidFill>
                  <a:srgbClr val="FF0000"/>
                </a:solidFill>
                <a:latin typeface="+mj-lt"/>
              </a:rPr>
              <a:t>  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в  2012 году до  82%  в  </a:t>
            </a:r>
            <a:r>
              <a:rPr lang="ru-RU" sz="1300">
                <a:solidFill>
                  <a:prstClr val="black"/>
                </a:solidFill>
                <a:latin typeface="+mj-lt"/>
              </a:rPr>
              <a:t>2013 </a:t>
            </a:r>
            <a:r>
              <a:rPr lang="ru-RU" sz="1300" smtClean="0">
                <a:solidFill>
                  <a:prstClr val="black"/>
                </a:solidFill>
                <a:latin typeface="+mj-lt"/>
              </a:rPr>
              <a:t>году. 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Сумма прибыли прибыльных предприятий по республике в 2013 году составила </a:t>
            </a:r>
            <a:r>
              <a:rPr lang="ru-RU" sz="1300">
                <a:solidFill>
                  <a:prstClr val="black"/>
                </a:solidFill>
                <a:latin typeface="+mj-lt"/>
              </a:rPr>
              <a:t>324,4 </a:t>
            </a:r>
            <a:r>
              <a:rPr lang="ru-RU" sz="1300" smtClean="0">
                <a:solidFill>
                  <a:prstClr val="black"/>
                </a:solidFill>
                <a:latin typeface="+mj-lt"/>
              </a:rPr>
              <a:t>млн. рублей. 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что в 2  раза  </a:t>
            </a:r>
            <a:r>
              <a:rPr lang="ru-RU" sz="1300" dirty="0" smtClean="0">
                <a:solidFill>
                  <a:prstClr val="black"/>
                </a:solidFill>
                <a:latin typeface="+mj-lt"/>
              </a:rPr>
              <a:t>больше, 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чем в </a:t>
            </a:r>
            <a:r>
              <a:rPr lang="ru-RU" sz="1300">
                <a:solidFill>
                  <a:prstClr val="black"/>
                </a:solidFill>
                <a:latin typeface="+mj-lt"/>
              </a:rPr>
              <a:t>2012 </a:t>
            </a:r>
            <a:r>
              <a:rPr lang="ru-RU" sz="1300" smtClean="0">
                <a:solidFill>
                  <a:prstClr val="black"/>
                </a:solidFill>
                <a:latin typeface="+mj-lt"/>
              </a:rPr>
              <a:t>году.</a:t>
            </a:r>
            <a:endParaRPr lang="ru-RU" sz="1300" dirty="0">
              <a:solidFill>
                <a:prstClr val="black"/>
              </a:solidFill>
              <a:latin typeface="+mj-lt"/>
            </a:endParaRPr>
          </a:p>
          <a:p>
            <a:pPr indent="286789" algn="just" defTabSz="1351514" eaLnBrk="0" hangingPunct="0">
              <a:lnSpc>
                <a:spcPct val="80000"/>
              </a:lnSpc>
              <a:defRPr/>
            </a:pP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В 26 муниципальных образованиях доля прибыльных сельскохозяйственных </a:t>
            </a:r>
            <a:r>
              <a:rPr lang="ru-RU" sz="1300">
                <a:solidFill>
                  <a:prstClr val="black"/>
                </a:solidFill>
                <a:latin typeface="+mj-lt"/>
                <a:cs typeface="Times New Roman" pitchFamily="18" charset="0"/>
              </a:rPr>
              <a:t>предприятий </a:t>
            </a:r>
            <a:r>
              <a:rPr lang="ru-RU" sz="130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выросла. </a:t>
            </a:r>
            <a:endParaRPr lang="ru-RU" sz="13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indent="286789" algn="just" defTabSz="1351514" eaLnBrk="0" hangingPunct="0">
              <a:lnSpc>
                <a:spcPct val="80000"/>
              </a:lnSpc>
              <a:defRPr/>
            </a:pP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В  МО  «Табасаранский  район», «</a:t>
            </a:r>
            <a:r>
              <a:rPr lang="ru-RU" sz="13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Гергебильский</a:t>
            </a: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район», «</a:t>
            </a:r>
            <a:r>
              <a:rPr lang="ru-RU" sz="13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Шамильский</a:t>
            </a: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район», «</a:t>
            </a:r>
            <a:r>
              <a:rPr lang="ru-RU" sz="13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Кайтагский</a:t>
            </a: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район», «</a:t>
            </a:r>
            <a:r>
              <a:rPr lang="ru-RU" sz="13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Цунтинский</a:t>
            </a: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район», «</a:t>
            </a:r>
            <a:r>
              <a:rPr lang="ru-RU" sz="13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Чародинский</a:t>
            </a: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район», «</a:t>
            </a:r>
            <a:r>
              <a:rPr lang="ru-RU" sz="13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Кулинский</a:t>
            </a: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район», «</a:t>
            </a:r>
            <a:r>
              <a:rPr lang="ru-RU" sz="13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Кумторкалинский</a:t>
            </a: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район», </a:t>
            </a:r>
            <a:r>
              <a:rPr lang="ru-RU" sz="13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"</a:t>
            </a:r>
            <a:r>
              <a:rPr lang="ru-RU" sz="1300" dirty="0" err="1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Бежтинский</a:t>
            </a:r>
            <a:r>
              <a:rPr lang="ru-RU" sz="13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участок в  составе </a:t>
            </a:r>
            <a:r>
              <a:rPr lang="ru-RU" sz="1300" dirty="0" err="1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Цунтинского</a:t>
            </a:r>
            <a:r>
              <a:rPr lang="ru-RU" sz="13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района" </a:t>
            </a: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и «Ботлихский район» все сельхозпредприятия  закончили  год </a:t>
            </a:r>
            <a:r>
              <a:rPr lang="ru-RU" sz="1300">
                <a:solidFill>
                  <a:prstClr val="black"/>
                </a:solidFill>
                <a:latin typeface="+mj-lt"/>
                <a:cs typeface="Times New Roman" pitchFamily="18" charset="0"/>
              </a:rPr>
              <a:t>с </a:t>
            </a:r>
            <a:r>
              <a:rPr lang="ru-RU" sz="130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прибылями.</a:t>
            </a:r>
            <a:endParaRPr lang="ru-RU" sz="13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indent="286789" algn="just" defTabSz="1351514" eaLnBrk="0" hangingPunct="0">
              <a:lnSpc>
                <a:spcPct val="80000"/>
              </a:lnSpc>
              <a:defRPr/>
            </a:pP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Доля прибыльных предприятий  снизилась в 8  муниципальных образованиях, наиболее значительно в МО «</a:t>
            </a:r>
            <a:r>
              <a:rPr lang="ru-RU" sz="13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Унцукульский</a:t>
            </a: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 район» - на </a:t>
            </a:r>
            <a:r>
              <a:rPr lang="ru-RU" sz="1300">
                <a:solidFill>
                  <a:prstClr val="black"/>
                </a:solidFill>
                <a:latin typeface="+mj-lt"/>
                <a:cs typeface="Times New Roman" pitchFamily="18" charset="0"/>
              </a:rPr>
              <a:t>25 </a:t>
            </a:r>
            <a:r>
              <a:rPr lang="ru-RU" sz="130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п.п. </a:t>
            </a:r>
            <a:endParaRPr lang="ru-RU" sz="13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indent="286789" algn="just" defTabSz="1351514" eaLnBrk="0" hangingPunct="0">
              <a:lnSpc>
                <a:spcPct val="80000"/>
              </a:lnSpc>
              <a:defRPr/>
            </a:pP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В МО «</a:t>
            </a:r>
            <a:r>
              <a:rPr lang="ru-RU" sz="13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Докузпаринский</a:t>
            </a: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район»  все сельхозпредприятия  в  2013 году </a:t>
            </a:r>
            <a:r>
              <a:rPr lang="ru-RU" sz="1300">
                <a:solidFill>
                  <a:prstClr val="black"/>
                </a:solidFill>
                <a:latin typeface="+mj-lt"/>
                <a:cs typeface="Times New Roman" pitchFamily="18" charset="0"/>
              </a:rPr>
              <a:t>были </a:t>
            </a:r>
            <a:r>
              <a:rPr lang="ru-RU" sz="130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убыточными.  </a:t>
            </a: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В  7 муниципальных районах  по итогам 2013 года получено отрицательное сальдо (</a:t>
            </a:r>
            <a:r>
              <a:rPr lang="ru-RU" sz="1300">
                <a:solidFill>
                  <a:prstClr val="black"/>
                </a:solidFill>
                <a:latin typeface="+mj-lt"/>
                <a:cs typeface="Times New Roman" pitchFamily="18" charset="0"/>
              </a:rPr>
              <a:t>убытки</a:t>
            </a:r>
            <a:r>
              <a:rPr lang="ru-RU" sz="130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).  </a:t>
            </a: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Наибольшая сумма убытка получена сельхозпредприятиями  МО «</a:t>
            </a:r>
            <a:r>
              <a:rPr lang="ru-RU" sz="13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Карабудахкентский</a:t>
            </a: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район», где  чистый финансовый результат по итогам 2013 года составил   (-)</a:t>
            </a:r>
            <a:r>
              <a:rPr lang="ru-RU" sz="1300">
                <a:solidFill>
                  <a:prstClr val="black"/>
                </a:solidFill>
                <a:latin typeface="+mj-lt"/>
                <a:cs typeface="Times New Roman" pitchFamily="18" charset="0"/>
              </a:rPr>
              <a:t>11,2 </a:t>
            </a:r>
            <a:r>
              <a:rPr lang="ru-RU" sz="130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млн. рублей. </a:t>
            </a:r>
            <a:endParaRPr lang="ru-RU" sz="13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indent="286789" algn="just" defTabSz="1351514" eaLnBrk="0" hangingPunct="0">
              <a:lnSpc>
                <a:spcPct val="80000"/>
              </a:lnSpc>
              <a:defRPr/>
            </a:pPr>
            <a:r>
              <a:rPr lang="ru-RU" sz="1300" dirty="0">
                <a:solidFill>
                  <a:prstClr val="black"/>
                </a:solidFill>
                <a:latin typeface="+mj-lt"/>
              </a:rPr>
              <a:t>Дифференциация муниципальных образований по доле прибыльных предприятий сельского хозяйства уменьшилась  с 4,3 </a:t>
            </a:r>
            <a:r>
              <a:rPr lang="ru-RU" sz="1300">
                <a:solidFill>
                  <a:prstClr val="black"/>
                </a:solidFill>
                <a:latin typeface="+mj-lt"/>
              </a:rPr>
              <a:t>до </a:t>
            </a:r>
            <a:r>
              <a:rPr lang="ru-RU" sz="1300" smtClean="0">
                <a:solidFill>
                  <a:prstClr val="black"/>
                </a:solidFill>
                <a:latin typeface="+mj-lt"/>
              </a:rPr>
              <a:t>2,1.</a:t>
            </a:r>
            <a:endParaRPr lang="ru-RU" sz="1300" dirty="0">
              <a:solidFill>
                <a:prstClr val="black"/>
              </a:solidFill>
              <a:latin typeface="+mj-lt"/>
            </a:endParaRPr>
          </a:p>
          <a:p>
            <a:pPr indent="286789" algn="just" defTabSz="1351514" eaLnBrk="0" hangingPunct="0">
              <a:lnSpc>
                <a:spcPct val="80000"/>
              </a:lnSpc>
              <a:defRPr/>
            </a:pPr>
            <a:r>
              <a:rPr lang="ru-RU" sz="1300" dirty="0">
                <a:solidFill>
                  <a:prstClr val="black"/>
                </a:solidFill>
                <a:latin typeface="+mj-lt"/>
              </a:rPr>
              <a:t>Наименьшее значение доли прибыльных сельхозпредприятий отмечено в               МО «</a:t>
            </a:r>
            <a:r>
              <a:rPr lang="ru-RU" sz="1300" dirty="0" err="1">
                <a:solidFill>
                  <a:prstClr val="black"/>
                </a:solidFill>
                <a:latin typeface="+mj-lt"/>
              </a:rPr>
              <a:t>Карабудахкентский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  район»  и «</a:t>
            </a:r>
            <a:r>
              <a:rPr lang="ru-RU" sz="1300" dirty="0" err="1">
                <a:solidFill>
                  <a:prstClr val="black"/>
                </a:solidFill>
                <a:latin typeface="+mj-lt"/>
              </a:rPr>
              <a:t>Ахтынский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 район»  (</a:t>
            </a:r>
            <a:r>
              <a:rPr lang="ru-RU" sz="1300">
                <a:solidFill>
                  <a:prstClr val="black"/>
                </a:solidFill>
                <a:latin typeface="+mj-lt"/>
              </a:rPr>
              <a:t>22</a:t>
            </a:r>
            <a:r>
              <a:rPr lang="ru-RU" sz="1300" smtClean="0">
                <a:solidFill>
                  <a:prstClr val="black"/>
                </a:solidFill>
                <a:latin typeface="+mj-lt"/>
              </a:rPr>
              <a:t>%).</a:t>
            </a:r>
            <a:endParaRPr lang="ru-RU" sz="1300" dirty="0">
              <a:solidFill>
                <a:prstClr val="black"/>
              </a:solidFill>
              <a:latin typeface="+mj-lt"/>
            </a:endParaRPr>
          </a:p>
          <a:p>
            <a:pPr indent="286789" algn="just" defTabSz="1351514" eaLnBrk="0" hangingPunct="0">
              <a:lnSpc>
                <a:spcPct val="80000"/>
              </a:lnSpc>
              <a:defRPr/>
            </a:pPr>
            <a:r>
              <a:rPr lang="ru-RU" sz="1300" dirty="0">
                <a:solidFill>
                  <a:prstClr val="black"/>
                </a:solidFill>
                <a:latin typeface="+mj-lt"/>
              </a:rPr>
              <a:t>Несмотря на снижение численности убыточных  сельхозпредприятий  в 2013 году по сравнению с 2012 годом (на 47%), что связано, в основном, установившимися благоприятными  климатическими условиями,</a:t>
            </a:r>
            <a:r>
              <a:rPr lang="ru-RU" sz="13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 уровень эффективности сельскохозяйственного производства в большей их части остается низким и не обеспечивает расширенного воспроизводства,  конкурентоспособности продукции и высокой доходности </a:t>
            </a:r>
            <a:r>
              <a:rPr lang="ru-RU" sz="130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сельскохозяйственной </a:t>
            </a:r>
            <a:r>
              <a:rPr lang="ru-RU" sz="130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деятельности.</a:t>
            </a:r>
            <a:endParaRPr lang="ru-RU" sz="1300" dirty="0">
              <a:solidFill>
                <a:prstClr val="black"/>
              </a:solidFill>
              <a:latin typeface="+mj-lt"/>
              <a:ea typeface="Calibri"/>
              <a:cs typeface="Times New Roman"/>
            </a:endParaRPr>
          </a:p>
          <a:p>
            <a:pPr indent="286789" algn="just" defTabSz="1351514" eaLnBrk="0" hangingPunct="0">
              <a:lnSpc>
                <a:spcPct val="80000"/>
              </a:lnSpc>
              <a:defRPr/>
            </a:pPr>
            <a:r>
              <a:rPr lang="ru-RU" sz="13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В целях улучшения  финансового состояния сельхозпредприятий  создана Республиканская межведомственная комиссия по финансовому оздоровлению </a:t>
            </a:r>
            <a:r>
              <a:rPr lang="ru-RU" sz="130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сельскохозяйственных </a:t>
            </a:r>
            <a:r>
              <a:rPr lang="ru-RU" sz="130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товаропроизводителей. </a:t>
            </a:r>
            <a:r>
              <a:rPr lang="ru-RU" sz="13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Минсельхозпродом РД организована работа по реструктуризации задолженности </a:t>
            </a:r>
            <a:r>
              <a:rPr lang="ru-RU" sz="1300" dirty="0" err="1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сельхозтоваропроизводителей</a:t>
            </a:r>
            <a:r>
              <a:rPr lang="ru-RU" sz="13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 по налогам, платежам во внебюджетные фонды, займам, кредитам </a:t>
            </a:r>
            <a:r>
              <a:rPr lang="ru-RU" sz="130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и </a:t>
            </a:r>
            <a:r>
              <a:rPr lang="ru-RU" sz="130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поставщикам.</a:t>
            </a:r>
            <a:endParaRPr lang="ru-RU" sz="1300" dirty="0">
              <a:solidFill>
                <a:prstClr val="black"/>
              </a:solidFill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13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 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+mj-lt"/>
              </a:rPr>
              <a:t>20</a:t>
            </a:fld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284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21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105039"/>
              </p:ext>
            </p:extLst>
          </p:nvPr>
        </p:nvGraphicFramePr>
        <p:xfrm>
          <a:off x="38662" y="878550"/>
          <a:ext cx="10130184" cy="6322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885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+mj-lt"/>
              </a:rPr>
              <a:t>22</a:t>
            </a:fld>
            <a:endParaRPr lang="ru-RU">
              <a:latin typeface="+mj-lt"/>
            </a:endParaRPr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347167" y="616258"/>
            <a:ext cx="9703226" cy="5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563" tIns="56282" rIns="112563" bIns="56282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Доля протяженности автомобильных дорог общего пользования местного значения, </a:t>
            </a:r>
            <a:r>
              <a:rPr lang="ru-RU" altLang="ru-RU" sz="16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не </a:t>
            </a:r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отвечающих нормативным требованиям </a:t>
            </a:r>
          </a:p>
        </p:txBody>
      </p:sp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125960" y="1152178"/>
            <a:ext cx="4248472" cy="62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2564" tIns="56282" rIns="112564" bIns="56282">
            <a:spAutoFit/>
          </a:bodyPr>
          <a:lstStyle>
            <a:lvl1pPr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i="1" dirty="0">
                <a:solidFill>
                  <a:srgbClr val="000000"/>
                </a:solidFill>
              </a:rPr>
              <a:t>Доля протяженности автомобильных дорог общего пользования местного значения, не отвечающих нормативным требованиям, %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916441"/>
              </p:ext>
            </p:extLst>
          </p:nvPr>
        </p:nvGraphicFramePr>
        <p:xfrm>
          <a:off x="203337" y="1633547"/>
          <a:ext cx="4163712" cy="1246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8" name="Лист" r:id="rId3" imgW="3143267" imgH="990630" progId="Excel.Sheet.8">
                  <p:embed/>
                </p:oleObj>
              </mc:Choice>
              <mc:Fallback>
                <p:oleObj name="Лист" r:id="rId3" imgW="3143267" imgH="990630" progId="Excel.Sheet.8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37" y="1633547"/>
                        <a:ext cx="4163712" cy="12468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9" descr="D:\ДОКУМЕНТЫ 2014 ГОД\ОЦЕНКА ЭФФЕКТИВНОСТИ ОМСУ\СВОДНЫЙ ДОКЛАД  2014г\Карты\дороги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89" y="2880370"/>
            <a:ext cx="3945008" cy="422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57697" y="1080171"/>
            <a:ext cx="5953859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563" tIns="56282" rIns="112563" bIns="56282"/>
          <a:lstStyle>
            <a:lvl1pPr indent="395288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49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49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49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49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</a:rPr>
              <a:t>Общая </a:t>
            </a:r>
            <a:r>
              <a:rPr lang="ru-RU" altLang="ru-RU" sz="1300" b="1" dirty="0">
                <a:latin typeface="+mj-lt"/>
              </a:rPr>
              <a:t>протяженность автомобильных дорог </a:t>
            </a:r>
            <a:r>
              <a:rPr lang="ru-RU" altLang="ru-RU" sz="1300" dirty="0">
                <a:latin typeface="+mj-lt"/>
              </a:rPr>
              <a:t>с твердым покрытием в республике составила 18750,3 км, в том числе местного значения – </a:t>
            </a:r>
            <a:r>
              <a:rPr lang="ru-RU" altLang="ru-RU" sz="1300">
                <a:latin typeface="+mj-lt"/>
              </a:rPr>
              <a:t>1226,2 </a:t>
            </a:r>
            <a:r>
              <a:rPr lang="ru-RU" altLang="ru-RU" sz="1300" smtClean="0">
                <a:latin typeface="+mj-lt"/>
              </a:rPr>
              <a:t>км. </a:t>
            </a:r>
            <a:r>
              <a:rPr lang="ru-RU" altLang="ru-RU" sz="1300" dirty="0">
                <a:latin typeface="+mj-lt"/>
              </a:rPr>
              <a:t>Из общей протяженности обслуживаемой территориальной сети дорог с твердым покрытием  только  45,8% имеют </a:t>
            </a:r>
            <a:r>
              <a:rPr lang="ru-RU" altLang="ru-RU" sz="1300">
                <a:latin typeface="+mj-lt"/>
              </a:rPr>
              <a:t>усовершенствованное </a:t>
            </a:r>
            <a:r>
              <a:rPr lang="ru-RU" altLang="ru-RU" sz="1300" smtClean="0">
                <a:latin typeface="+mj-lt"/>
              </a:rPr>
              <a:t>покрытие.</a:t>
            </a:r>
            <a:endParaRPr lang="ru-RU" altLang="ru-RU" sz="1300" dirty="0"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  <a:cs typeface="Times New Roman" pitchFamily="18" charset="0"/>
              </a:rPr>
              <a:t>Более 70% </a:t>
            </a:r>
            <a:r>
              <a:rPr lang="ru-RU" altLang="ru-RU" sz="1300" dirty="0" smtClean="0">
                <a:latin typeface="+mj-lt"/>
                <a:cs typeface="Times New Roman" pitchFamily="18" charset="0"/>
              </a:rPr>
              <a:t>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местных дорог в горной части республики по своим техническим пара­метрам не соответствует нормативам даже V </a:t>
            </a:r>
            <a:r>
              <a:rPr lang="ru-RU" altLang="ru-RU" sz="1300">
                <a:latin typeface="+mj-lt"/>
                <a:cs typeface="Times New Roman" pitchFamily="18" charset="0"/>
              </a:rPr>
              <a:t>тех­нической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категории. </a:t>
            </a:r>
            <a:endParaRPr lang="ru-RU" altLang="ru-RU" sz="1300" dirty="0">
              <a:latin typeface="+mj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  <a:cs typeface="Times New Roman" pitchFamily="18" charset="0"/>
              </a:rPr>
              <a:t>К 39 населенным пун­ктам, расположен­ным в МО «</a:t>
            </a:r>
            <a:r>
              <a:rPr lang="ru-RU" altLang="ru-RU" sz="1300" dirty="0" err="1">
                <a:latin typeface="+mj-lt"/>
                <a:cs typeface="Times New Roman" pitchFamily="18" charset="0"/>
              </a:rPr>
              <a:t>Тляратинский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район», «</a:t>
            </a:r>
            <a:r>
              <a:rPr lang="ru-RU" altLang="ru-RU" sz="1300" dirty="0" err="1">
                <a:latin typeface="+mj-lt"/>
                <a:cs typeface="Times New Roman" pitchFamily="18" charset="0"/>
              </a:rPr>
              <a:t>Цумадинский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район», «</a:t>
            </a:r>
            <a:r>
              <a:rPr lang="ru-RU" altLang="ru-RU" sz="1300" dirty="0" err="1">
                <a:latin typeface="+mj-lt"/>
                <a:cs typeface="Times New Roman" pitchFamily="18" charset="0"/>
              </a:rPr>
              <a:t>Рутульский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район», «</a:t>
            </a:r>
            <a:r>
              <a:rPr lang="ru-RU" altLang="ru-RU" sz="1300" dirty="0" err="1">
                <a:latin typeface="+mj-lt"/>
                <a:cs typeface="Times New Roman" pitchFamily="18" charset="0"/>
              </a:rPr>
              <a:t>Ахтынский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район» и «Ботлихский район», где проживает свыше  </a:t>
            </a:r>
            <a:r>
              <a:rPr lang="ru-RU" altLang="ru-RU" sz="1300">
                <a:latin typeface="+mj-lt"/>
                <a:cs typeface="Times New Roman" pitchFamily="18" charset="0"/>
              </a:rPr>
              <a:t>5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тыс. </a:t>
            </a:r>
            <a:r>
              <a:rPr lang="ru-RU" altLang="ru-RU" sz="1300" dirty="0" smtClean="0">
                <a:latin typeface="+mj-lt"/>
                <a:cs typeface="Times New Roman" pitchFamily="18" charset="0"/>
              </a:rPr>
              <a:t>человек, 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нет </a:t>
            </a:r>
            <a:r>
              <a:rPr lang="ru-RU" altLang="ru-RU" sz="1300">
                <a:latin typeface="+mj-lt"/>
                <a:cs typeface="Times New Roman" pitchFamily="18" charset="0"/>
              </a:rPr>
              <a:t>подъездных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дорог. </a:t>
            </a:r>
            <a:endParaRPr lang="ru-RU" altLang="ru-RU" sz="1300" dirty="0">
              <a:latin typeface="+mj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</a:rPr>
              <a:t>В сфере дорожного хозяйства основной задачей органов местного самоуправления является повышение эффективности и безопасности функционирования сети автомобильных дорог </a:t>
            </a:r>
            <a:r>
              <a:rPr lang="ru-RU" altLang="ru-RU" sz="1300">
                <a:latin typeface="+mj-lt"/>
              </a:rPr>
              <a:t>местного </a:t>
            </a:r>
            <a:r>
              <a:rPr lang="ru-RU" altLang="ru-RU" sz="1300" smtClean="0">
                <a:latin typeface="+mj-lt"/>
              </a:rPr>
              <a:t>значения.</a:t>
            </a:r>
            <a:endParaRPr lang="ru-RU" altLang="ru-RU" sz="1300" dirty="0"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</a:rPr>
              <a:t>В муниципальных районах горной  и высокогорной  зон  («</a:t>
            </a:r>
            <a:r>
              <a:rPr lang="ru-RU" altLang="ru-RU" sz="1300" dirty="0" err="1">
                <a:latin typeface="+mj-lt"/>
              </a:rPr>
              <a:t>Цунтинский</a:t>
            </a:r>
            <a:r>
              <a:rPr lang="ru-RU" altLang="ru-RU" sz="1300" dirty="0">
                <a:latin typeface="+mj-lt"/>
              </a:rPr>
              <a:t> район», «</a:t>
            </a:r>
            <a:r>
              <a:rPr lang="ru-RU" altLang="ru-RU" sz="1300" dirty="0" err="1">
                <a:latin typeface="+mj-lt"/>
              </a:rPr>
              <a:t>Рутульский</a:t>
            </a:r>
            <a:r>
              <a:rPr lang="ru-RU" altLang="ru-RU" sz="1300" dirty="0">
                <a:latin typeface="+mj-lt"/>
              </a:rPr>
              <a:t> район», «</a:t>
            </a:r>
            <a:r>
              <a:rPr lang="ru-RU" altLang="ru-RU" sz="1300" dirty="0" err="1">
                <a:latin typeface="+mj-lt"/>
              </a:rPr>
              <a:t>Гумбетовский</a:t>
            </a:r>
            <a:r>
              <a:rPr lang="ru-RU" altLang="ru-RU" sz="1300" dirty="0">
                <a:latin typeface="+mj-lt"/>
              </a:rPr>
              <a:t> район» </a:t>
            </a:r>
            <a:r>
              <a:rPr lang="ru-RU" altLang="ru-RU" sz="1300">
                <a:latin typeface="+mj-lt"/>
              </a:rPr>
              <a:t>и </a:t>
            </a:r>
            <a:r>
              <a:rPr lang="ru-RU" altLang="ru-RU" sz="1300" smtClean="0">
                <a:latin typeface="+mj-lt"/>
              </a:rPr>
              <a:t>др.)  </a:t>
            </a:r>
            <a:r>
              <a:rPr lang="ru-RU" altLang="ru-RU" sz="1300" dirty="0">
                <a:latin typeface="+mj-lt"/>
              </a:rPr>
              <a:t>дорогам и дорожным сооружениям наносится  огромный ущерб из-за селевых потоков и </a:t>
            </a:r>
            <a:r>
              <a:rPr lang="ru-RU" altLang="ru-RU" sz="1300">
                <a:latin typeface="+mj-lt"/>
              </a:rPr>
              <a:t>ливневых </a:t>
            </a:r>
            <a:r>
              <a:rPr lang="ru-RU" altLang="ru-RU" sz="1300" smtClean="0">
                <a:latin typeface="+mj-lt"/>
              </a:rPr>
              <a:t>дождей.  </a:t>
            </a:r>
            <a:r>
              <a:rPr lang="ru-RU" altLang="ru-RU" sz="1300" dirty="0">
                <a:latin typeface="+mj-lt"/>
              </a:rPr>
              <a:t>Усилиями  автодорожных  служб указанных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муниципальных районов постоянно  проводятся работы по  ликвидации последствий  оползней и  устранению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опасных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участков.</a:t>
            </a:r>
            <a:r>
              <a:rPr lang="ru-RU" altLang="ru-RU" sz="1300" smtClean="0">
                <a:latin typeface="+mj-lt"/>
              </a:rPr>
              <a:t> </a:t>
            </a:r>
            <a:endParaRPr lang="ru-RU" altLang="ru-RU" sz="1300" dirty="0"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</a:rPr>
              <a:t>Улучшению ситуации в МО «</a:t>
            </a:r>
            <a:r>
              <a:rPr lang="ru-RU" altLang="ru-RU" sz="1300" dirty="0" err="1">
                <a:latin typeface="+mj-lt"/>
              </a:rPr>
              <a:t>Рутульский</a:t>
            </a:r>
            <a:r>
              <a:rPr lang="ru-RU" altLang="ru-RU" sz="1300" dirty="0">
                <a:latin typeface="+mj-lt"/>
              </a:rPr>
              <a:t> район» способствуют проводимые  ежегодно работы по  строительству  новых, реконструкции   и расширению существующих автомобильных  дорог в связи с дислокацией в районе </a:t>
            </a:r>
            <a:r>
              <a:rPr lang="ru-RU" altLang="ru-RU" sz="1300">
                <a:latin typeface="+mj-lt"/>
              </a:rPr>
              <a:t>приграничных </a:t>
            </a:r>
            <a:r>
              <a:rPr lang="ru-RU" altLang="ru-RU" sz="1300" smtClean="0">
                <a:latin typeface="+mj-lt"/>
              </a:rPr>
              <a:t>застав.   </a:t>
            </a:r>
            <a:r>
              <a:rPr lang="ru-RU" altLang="ru-RU" sz="1300" dirty="0">
                <a:latin typeface="+mj-lt"/>
              </a:rPr>
              <a:t>В результате в данном МО  планируется довести  показатель </a:t>
            </a:r>
            <a:r>
              <a:rPr lang="ru-RU" altLang="ru-RU" sz="1300" dirty="0" smtClean="0">
                <a:latin typeface="+mj-lt"/>
              </a:rPr>
              <a:t>«доля </a:t>
            </a:r>
            <a:r>
              <a:rPr lang="ru-RU" altLang="ru-RU" sz="1300" dirty="0">
                <a:latin typeface="+mj-lt"/>
              </a:rPr>
              <a:t>протяженности автомобильных дорог общего пользования местного значения, не отвечающих нормативным </a:t>
            </a:r>
            <a:r>
              <a:rPr lang="ru-RU" altLang="ru-RU" sz="1300" dirty="0" smtClean="0">
                <a:latin typeface="+mj-lt"/>
              </a:rPr>
              <a:t>требованиям»   </a:t>
            </a:r>
            <a:r>
              <a:rPr lang="ru-RU" altLang="ru-RU" sz="1300" dirty="0">
                <a:latin typeface="+mj-lt"/>
              </a:rPr>
              <a:t>к 2016 году до  55% </a:t>
            </a:r>
            <a:r>
              <a:rPr lang="ru-RU" altLang="ru-RU" sz="1300" dirty="0" smtClean="0">
                <a:latin typeface="+mj-lt"/>
              </a:rPr>
              <a:t> (</a:t>
            </a:r>
            <a:r>
              <a:rPr lang="ru-RU" altLang="ru-RU" sz="1300" dirty="0">
                <a:latin typeface="+mj-lt"/>
              </a:rPr>
              <a:t>в 2013 году  -</a:t>
            </a:r>
            <a:r>
              <a:rPr lang="ru-RU" altLang="ru-RU" sz="1300">
                <a:latin typeface="+mj-lt"/>
              </a:rPr>
              <a:t>73</a:t>
            </a:r>
            <a:r>
              <a:rPr lang="ru-RU" altLang="ru-RU" sz="1300" smtClean="0">
                <a:latin typeface="+mj-lt"/>
              </a:rPr>
              <a:t>%).</a:t>
            </a:r>
            <a:endParaRPr lang="ru-RU" altLang="ru-RU" sz="1300" dirty="0"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Проведенные дорожными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службами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МО работы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по усовершенствованию дорожного покрытия    позволили снизить долю протяженности автомобильных дорог местного значения с твердым покрытием, не отвечающих нормативным требованиям почти во всех МО, наиболее значительно - в  МО «город  Дербент»,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Гумбетовский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Кизилюртовский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Лакский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и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Сергокалинский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район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».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Несмотря на принимаемые МО меры, техническое состояние   большей части автомобильных дорог местного значения остается  неудовлетворительным, основной причиной этому является недостаточное финансирование  расходов на содержание дорожного хозяйства из республиканского  и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местных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бюджетов.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371357" y="71533"/>
            <a:ext cx="9703226" cy="5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563" tIns="56282" rIns="112563" bIns="56282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20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Дорожное хозяйство и транспорт </a:t>
            </a:r>
            <a:endParaRPr lang="ru-RU" altLang="ru-RU" sz="2000" b="1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44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+mj-lt"/>
              </a:rPr>
              <a:t>23</a:t>
            </a:fld>
            <a:endParaRPr lang="ru-RU"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63710" y="101328"/>
            <a:ext cx="9785103" cy="331708"/>
          </a:xfrm>
          <a:prstGeom prst="rect">
            <a:avLst/>
          </a:prstGeom>
        </p:spPr>
        <p:txBody>
          <a:bodyPr vert="horz" lIns="0" tIns="49459" rIns="0" bIns="0" rtlCol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1126748"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Обеспеченность  регулярными автобусными и железнодорожными маршрутами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" y="716757"/>
            <a:ext cx="4495590" cy="87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i="1" dirty="0">
                <a:solidFill>
                  <a:srgbClr val="000000"/>
                </a:solidFill>
              </a:rPr>
              <a:t>Доля    населения,   проживающего   в   населенных пунктах, не имеющих регулярного автобусного и (или) железнодорожного сообщения  с административным центром МО, в общей численности населения МО, %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09976"/>
              </p:ext>
            </p:extLst>
          </p:nvPr>
        </p:nvGraphicFramePr>
        <p:xfrm>
          <a:off x="263712" y="1582617"/>
          <a:ext cx="3582478" cy="1610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1" name="Лист" r:id="rId3" imgW="3047910" imgH="1314360" progId="Excel.Sheet.8">
                  <p:embed/>
                </p:oleObj>
              </mc:Choice>
              <mc:Fallback>
                <p:oleObj name="Лист" r:id="rId3" imgW="3047910" imgH="1314360" progId="Excel.Sheet.8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712" y="1582617"/>
                        <a:ext cx="3582478" cy="16102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2" descr="D:\ДОКУМЕНТЫ 2014 ГОД\ОЦЕНКА ЭФФЕКТИВНОСТИ ОМСУ\СВОДНЫЙ ДОКЛАД  2014г\Карты\автобусн сообщ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09" y="3071192"/>
            <a:ext cx="4231881" cy="409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374431" y="576114"/>
            <a:ext cx="5852483" cy="644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696" tIns="56348" rIns="112696" bIns="56348" anchor="b"/>
          <a:lstStyle>
            <a:lvl1pPr indent="3619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94234" algn="just" eaLnBrk="1" hangingPunct="1">
              <a:lnSpc>
                <a:spcPct val="90000"/>
              </a:lnSpc>
              <a:buClr>
                <a:srgbClr val="F0A22E"/>
              </a:buClr>
              <a:buSzPct val="70000"/>
              <a:defRPr/>
            </a:pPr>
            <a:r>
              <a:rPr lang="ru-RU" sz="1300" dirty="0">
                <a:latin typeface="+mj-lt"/>
              </a:rPr>
              <a:t>В республике   ввиду наличия  труднодоступных  высокогорных и горных  территорий, слабо развита   сеть маршрутов  регулярных внутрирайонных  автобусных   </a:t>
            </a:r>
            <a:r>
              <a:rPr lang="ru-RU" sz="1300">
                <a:latin typeface="+mj-lt"/>
              </a:rPr>
              <a:t>пассажирских </a:t>
            </a:r>
            <a:r>
              <a:rPr lang="ru-RU" sz="1300" smtClean="0">
                <a:latin typeface="+mj-lt"/>
              </a:rPr>
              <a:t>перевозок.</a:t>
            </a:r>
            <a:endParaRPr lang="ru-RU" sz="1300" dirty="0">
              <a:latin typeface="+mj-lt"/>
            </a:endParaRPr>
          </a:p>
          <a:p>
            <a:pPr indent="494234" algn="just" eaLnBrk="1" hangingPunct="1">
              <a:lnSpc>
                <a:spcPct val="90000"/>
              </a:lnSpc>
              <a:buClr>
                <a:srgbClr val="F0A22E"/>
              </a:buClr>
              <a:buSzPct val="70000"/>
              <a:defRPr/>
            </a:pPr>
            <a:r>
              <a:rPr lang="ru-RU" sz="1300" b="1" dirty="0">
                <a:latin typeface="+mj-lt"/>
              </a:rPr>
              <a:t>Доля населения, проживающего в населенных пунктах, не имеющих регулярного автобусного и (или) железнодорожного сообщения с административным центром,  от численности населения городского округа (муниципального района) </a:t>
            </a:r>
            <a:r>
              <a:rPr lang="ru-RU" sz="1300" dirty="0">
                <a:latin typeface="+mj-lt"/>
              </a:rPr>
              <a:t>в 2013 году в среднем по  муниципальным образованиям составила    14%      от общей численности населения и уменьшилась  по сравнению с 2012 годом  на  </a:t>
            </a:r>
            <a:r>
              <a:rPr lang="ru-RU" sz="1300">
                <a:latin typeface="+mj-lt"/>
              </a:rPr>
              <a:t>2,4  </a:t>
            </a:r>
            <a:r>
              <a:rPr lang="ru-RU" sz="1300" smtClean="0">
                <a:latin typeface="+mj-lt"/>
              </a:rPr>
              <a:t>п.п.</a:t>
            </a:r>
            <a:endParaRPr lang="ru-RU" sz="1300" dirty="0">
              <a:latin typeface="+mj-lt"/>
            </a:endParaRPr>
          </a:p>
          <a:p>
            <a:pPr indent="494234" algn="just" eaLnBrk="1" hangingPunct="1">
              <a:lnSpc>
                <a:spcPct val="90000"/>
              </a:lnSpc>
              <a:buClr>
                <a:srgbClr val="F0A22E"/>
              </a:buClr>
              <a:buSzPct val="70000"/>
              <a:defRPr/>
            </a:pPr>
            <a:r>
              <a:rPr lang="ru-RU" sz="1300" dirty="0">
                <a:latin typeface="+mj-lt"/>
              </a:rPr>
              <a:t>Среди муниципальных образований республики наихудшее значение  показателя «Доля населения, проживающего в населенных пунктах, не имеющих регулярного автобусного и (или) железнодорожного сообщения с административным центром   городского округа (муниципального района) в общей численности населения городского округа (муниципального района)»  установлено в   МО «</a:t>
            </a:r>
            <a:r>
              <a:rPr lang="ru-RU" sz="1300" dirty="0" err="1">
                <a:latin typeface="+mj-lt"/>
              </a:rPr>
              <a:t>Чародинский</a:t>
            </a:r>
            <a:r>
              <a:rPr lang="ru-RU" sz="1300" dirty="0">
                <a:latin typeface="+mj-lt"/>
              </a:rPr>
              <a:t> район» - </a:t>
            </a:r>
            <a:r>
              <a:rPr lang="ru-RU" sz="1300">
                <a:latin typeface="+mj-lt"/>
              </a:rPr>
              <a:t>75,1</a:t>
            </a:r>
            <a:r>
              <a:rPr lang="ru-RU" sz="1300" smtClean="0">
                <a:latin typeface="+mj-lt"/>
              </a:rPr>
              <a:t>%. </a:t>
            </a:r>
            <a:endParaRPr lang="ru-RU" sz="1300" dirty="0">
              <a:latin typeface="+mj-lt"/>
            </a:endParaRPr>
          </a:p>
          <a:p>
            <a:pPr indent="494234" algn="just" eaLnBrk="1" hangingPunct="1">
              <a:lnSpc>
                <a:spcPct val="90000"/>
              </a:lnSpc>
              <a:buClr>
                <a:srgbClr val="F0A22E"/>
              </a:buClr>
              <a:buSzPct val="70000"/>
              <a:defRPr/>
            </a:pPr>
            <a:r>
              <a:rPr lang="ru-RU" sz="1300" dirty="0">
                <a:latin typeface="+mj-lt"/>
              </a:rPr>
              <a:t>Высока  доля населения, не обеспеченного регулярным автобусным и (или) железнодорожным сообщением с административным центром и  в МО «</a:t>
            </a:r>
            <a:r>
              <a:rPr lang="ru-RU" sz="1300" dirty="0" err="1">
                <a:latin typeface="+mj-lt"/>
              </a:rPr>
              <a:t>Тляратинский</a:t>
            </a:r>
            <a:r>
              <a:rPr lang="ru-RU" sz="1300" dirty="0">
                <a:latin typeface="+mj-lt"/>
              </a:rPr>
              <a:t> район» (69%), «</a:t>
            </a:r>
            <a:r>
              <a:rPr lang="ru-RU" sz="1300" dirty="0" err="1">
                <a:latin typeface="+mj-lt"/>
              </a:rPr>
              <a:t>Хунзахский</a:t>
            </a:r>
            <a:r>
              <a:rPr lang="ru-RU" sz="1300" dirty="0">
                <a:latin typeface="+mj-lt"/>
              </a:rPr>
              <a:t> район» (62%), «</a:t>
            </a:r>
            <a:r>
              <a:rPr lang="ru-RU" sz="1300" dirty="0" err="1">
                <a:latin typeface="+mj-lt"/>
              </a:rPr>
              <a:t>Цумадинский</a:t>
            </a:r>
            <a:r>
              <a:rPr lang="ru-RU" sz="1300" dirty="0">
                <a:latin typeface="+mj-lt"/>
              </a:rPr>
              <a:t> район»  и «</a:t>
            </a:r>
            <a:r>
              <a:rPr lang="ru-RU" sz="1300" dirty="0" err="1">
                <a:latin typeface="+mj-lt"/>
              </a:rPr>
              <a:t>Лакский</a:t>
            </a:r>
            <a:r>
              <a:rPr lang="ru-RU" sz="1300" dirty="0">
                <a:latin typeface="+mj-lt"/>
              </a:rPr>
              <a:t> район» (53%), «</a:t>
            </a:r>
            <a:r>
              <a:rPr lang="ru-RU" sz="1300" dirty="0" err="1">
                <a:latin typeface="+mj-lt"/>
              </a:rPr>
              <a:t>Ахвахский</a:t>
            </a:r>
            <a:r>
              <a:rPr lang="ru-RU" sz="1300" dirty="0">
                <a:latin typeface="+mj-lt"/>
              </a:rPr>
              <a:t> район»  и «</a:t>
            </a:r>
            <a:r>
              <a:rPr lang="ru-RU" sz="1300" dirty="0" err="1">
                <a:latin typeface="+mj-lt"/>
              </a:rPr>
              <a:t>Унцукульский</a:t>
            </a:r>
            <a:r>
              <a:rPr lang="ru-RU" sz="1300" dirty="0">
                <a:latin typeface="+mj-lt"/>
              </a:rPr>
              <a:t> район» (</a:t>
            </a:r>
            <a:r>
              <a:rPr lang="ru-RU" sz="1300">
                <a:latin typeface="+mj-lt"/>
              </a:rPr>
              <a:t>43</a:t>
            </a:r>
            <a:r>
              <a:rPr lang="ru-RU" sz="1300" smtClean="0">
                <a:latin typeface="+mj-lt"/>
              </a:rPr>
              <a:t>%).  </a:t>
            </a:r>
            <a:r>
              <a:rPr lang="ru-RU" sz="1300" dirty="0">
                <a:latin typeface="+mj-lt"/>
              </a:rPr>
              <a:t>Указанное связано  с тем, что в данных МО недостаточно занимаются организацией пассажирских перевозок, а также с плохим состоянием </a:t>
            </a:r>
            <a:r>
              <a:rPr lang="ru-RU" sz="1300">
                <a:latin typeface="+mj-lt"/>
              </a:rPr>
              <a:t>автомобильных  </a:t>
            </a:r>
            <a:r>
              <a:rPr lang="ru-RU" sz="1300" smtClean="0">
                <a:latin typeface="+mj-lt"/>
              </a:rPr>
              <a:t>дорог.  </a:t>
            </a:r>
            <a:r>
              <a:rPr lang="ru-RU" sz="1300" dirty="0">
                <a:latin typeface="+mj-lt"/>
              </a:rPr>
              <a:t>Кроме того, отсутствие устойчивого пассажиропотока в удаленные сельские населенные пункты от административных центров делает осуществление  перевозок пассажиров </a:t>
            </a:r>
            <a:r>
              <a:rPr lang="ru-RU" sz="1300">
                <a:latin typeface="+mj-lt"/>
              </a:rPr>
              <a:t>экономически  </a:t>
            </a:r>
            <a:r>
              <a:rPr lang="ru-RU" sz="1300" smtClean="0">
                <a:latin typeface="+mj-lt"/>
              </a:rPr>
              <a:t>невыгодным.</a:t>
            </a:r>
            <a:endParaRPr lang="ru-RU" sz="1300" dirty="0">
              <a:latin typeface="+mj-lt"/>
            </a:endParaRPr>
          </a:p>
          <a:p>
            <a:pPr indent="494234" algn="just" eaLnBrk="1" hangingPunct="1">
              <a:lnSpc>
                <a:spcPct val="90000"/>
              </a:lnSpc>
              <a:buClr>
                <a:srgbClr val="F0A22E"/>
              </a:buClr>
              <a:buSzPct val="70000"/>
              <a:defRPr/>
            </a:pPr>
            <a:r>
              <a:rPr lang="ru-RU" sz="1300" dirty="0">
                <a:latin typeface="+mj-lt"/>
              </a:rPr>
              <a:t>Большая часть из 8 муниципальных районов, обеспечивших в 2013 году регулярное транспортное сообщение во все населенные </a:t>
            </a:r>
            <a:r>
              <a:rPr lang="ru-RU" sz="1300" dirty="0" smtClean="0">
                <a:latin typeface="+mj-lt"/>
              </a:rPr>
              <a:t>пункты,  </a:t>
            </a:r>
            <a:r>
              <a:rPr lang="ru-RU" sz="1300" dirty="0">
                <a:latin typeface="+mj-lt"/>
              </a:rPr>
              <a:t>приходится на муниципальные районы равнинной зоны (кроме МО «</a:t>
            </a:r>
            <a:r>
              <a:rPr lang="ru-RU" sz="1300" dirty="0" err="1">
                <a:latin typeface="+mj-lt"/>
              </a:rPr>
              <a:t>Новолакский</a:t>
            </a:r>
            <a:r>
              <a:rPr lang="ru-RU" sz="1300" dirty="0">
                <a:latin typeface="+mj-lt"/>
              </a:rPr>
              <a:t> район» и «</a:t>
            </a:r>
            <a:r>
              <a:rPr lang="ru-RU" sz="1300" dirty="0" err="1">
                <a:latin typeface="+mj-lt"/>
              </a:rPr>
              <a:t>Кулинский</a:t>
            </a:r>
            <a:r>
              <a:rPr lang="ru-RU" sz="1300" dirty="0">
                <a:latin typeface="+mj-lt"/>
              </a:rPr>
              <a:t> </a:t>
            </a:r>
            <a:r>
              <a:rPr lang="ru-RU" sz="1300">
                <a:latin typeface="+mj-lt"/>
              </a:rPr>
              <a:t>район</a:t>
            </a:r>
            <a:r>
              <a:rPr lang="ru-RU" sz="1300" smtClean="0">
                <a:latin typeface="+mj-lt"/>
              </a:rPr>
              <a:t>»).  </a:t>
            </a:r>
            <a:endParaRPr lang="ru-RU" sz="1300" dirty="0">
              <a:latin typeface="+mj-lt"/>
            </a:endParaRPr>
          </a:p>
          <a:p>
            <a:pPr indent="494234" algn="just" eaLnBrk="1" hangingPunct="1">
              <a:lnSpc>
                <a:spcPct val="90000"/>
              </a:lnSpc>
              <a:buClr>
                <a:srgbClr val="F0A22E"/>
              </a:buClr>
              <a:buSzPct val="70000"/>
              <a:defRPr/>
            </a:pPr>
            <a:r>
              <a:rPr lang="ru-RU" sz="1300" dirty="0">
                <a:latin typeface="+mj-lt"/>
              </a:rPr>
              <a:t>Необходимо отметить, что  в 31 муниципальном районе и городском округе данный показатель  улучшился, наиболее значительно   в МО «</a:t>
            </a:r>
            <a:r>
              <a:rPr lang="ru-RU" sz="1300" dirty="0" err="1">
                <a:latin typeface="+mj-lt"/>
              </a:rPr>
              <a:t>Унцукульский</a:t>
            </a:r>
            <a:r>
              <a:rPr lang="ru-RU" sz="1300" dirty="0">
                <a:latin typeface="+mj-lt"/>
              </a:rPr>
              <a:t> район»  и  «</a:t>
            </a:r>
            <a:r>
              <a:rPr lang="ru-RU" sz="1300" dirty="0" err="1">
                <a:latin typeface="+mj-lt"/>
              </a:rPr>
              <a:t>Докузпаринский</a:t>
            </a:r>
            <a:r>
              <a:rPr lang="ru-RU" sz="1300" dirty="0">
                <a:latin typeface="+mj-lt"/>
              </a:rPr>
              <a:t> </a:t>
            </a:r>
            <a:r>
              <a:rPr lang="ru-RU" sz="1300">
                <a:latin typeface="+mj-lt"/>
              </a:rPr>
              <a:t>район</a:t>
            </a:r>
            <a:r>
              <a:rPr lang="ru-RU" sz="1300" smtClean="0">
                <a:latin typeface="+mj-lt"/>
              </a:rPr>
              <a:t>».  </a:t>
            </a:r>
            <a:r>
              <a:rPr lang="ru-RU" sz="1300" dirty="0">
                <a:latin typeface="+mj-lt"/>
              </a:rPr>
              <a:t>В МО «</a:t>
            </a:r>
            <a:r>
              <a:rPr lang="ru-RU" sz="1300" dirty="0" err="1">
                <a:latin typeface="+mj-lt"/>
              </a:rPr>
              <a:t>Магарамкентский</a:t>
            </a:r>
            <a:r>
              <a:rPr lang="ru-RU" sz="1300" dirty="0">
                <a:latin typeface="+mj-lt"/>
              </a:rPr>
              <a:t> район»,  «город </a:t>
            </a:r>
            <a:r>
              <a:rPr lang="ru-RU" sz="1300" dirty="0" err="1">
                <a:latin typeface="+mj-lt"/>
              </a:rPr>
              <a:t>Южно</a:t>
            </a:r>
            <a:r>
              <a:rPr lang="ru-RU" sz="1300" dirty="0">
                <a:latin typeface="+mj-lt"/>
              </a:rPr>
              <a:t> - </a:t>
            </a:r>
            <a:r>
              <a:rPr lang="ru-RU" sz="1300" dirty="0" err="1">
                <a:latin typeface="+mj-lt"/>
              </a:rPr>
              <a:t>Сухокумск</a:t>
            </a:r>
            <a:r>
              <a:rPr lang="ru-RU" sz="1300" dirty="0">
                <a:latin typeface="+mj-lt"/>
              </a:rPr>
              <a:t>», «</a:t>
            </a:r>
            <a:r>
              <a:rPr lang="ru-RU" sz="1300" dirty="0" err="1">
                <a:latin typeface="+mj-lt"/>
              </a:rPr>
              <a:t>Хивский</a:t>
            </a:r>
            <a:r>
              <a:rPr lang="ru-RU" sz="1300" dirty="0">
                <a:latin typeface="+mj-lt"/>
              </a:rPr>
              <a:t> район» и «</a:t>
            </a:r>
            <a:r>
              <a:rPr lang="ru-RU" sz="1300" dirty="0" err="1">
                <a:latin typeface="+mj-lt"/>
              </a:rPr>
              <a:t>Бабаюртовский</a:t>
            </a:r>
            <a:r>
              <a:rPr lang="ru-RU" sz="1300" dirty="0">
                <a:latin typeface="+mj-lt"/>
              </a:rPr>
              <a:t> район» значение показателя осталось на уровне </a:t>
            </a:r>
            <a:r>
              <a:rPr lang="ru-RU" sz="1300">
                <a:latin typeface="+mj-lt"/>
              </a:rPr>
              <a:t>предшествующего </a:t>
            </a:r>
            <a:r>
              <a:rPr lang="ru-RU" sz="1300" smtClean="0">
                <a:latin typeface="+mj-lt"/>
              </a:rPr>
              <a:t>года. </a:t>
            </a:r>
            <a:endParaRPr lang="ru-RU" sz="1300" dirty="0">
              <a:latin typeface="+mj-lt"/>
            </a:endParaRPr>
          </a:p>
          <a:p>
            <a:pPr algn="just" eaLnBrk="1" hangingPunct="1">
              <a:lnSpc>
                <a:spcPct val="80000"/>
              </a:lnSpc>
              <a:spcAft>
                <a:spcPct val="25000"/>
              </a:spcAft>
              <a:buClr>
                <a:srgbClr val="F0A22E"/>
              </a:buClr>
              <a:buSzPct val="70000"/>
              <a:buFont typeface="Wingdings 2" pitchFamily="18" charset="2"/>
              <a:buNone/>
              <a:defRPr/>
            </a:pPr>
            <a:endParaRPr lang="ru-RU" sz="1300" dirty="0">
              <a:solidFill>
                <a:srgbClr val="44332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919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ChangeArrowheads="1"/>
          </p:cNvSpPr>
          <p:nvPr/>
        </p:nvSpPr>
        <p:spPr bwMode="auto">
          <a:xfrm>
            <a:off x="390713" y="137581"/>
            <a:ext cx="9185604" cy="53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25" tIns="43263" rIns="86525" bIns="43263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altLang="ru-RU" sz="18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Среднемесячная номинальная начисленная заработная плата работников 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573725" y="6754907"/>
            <a:ext cx="6054707" cy="20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525" tIns="43263" rIns="86525" bIns="43263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573725" y="3840108"/>
            <a:ext cx="3548147" cy="62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97" tIns="49349" rIns="98697" bIns="49349">
            <a:spAutoFit/>
          </a:bodyPr>
          <a:lstStyle>
            <a:lvl1pPr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i="1" dirty="0">
                <a:solidFill>
                  <a:srgbClr val="000000"/>
                </a:solidFill>
              </a:rPr>
              <a:t>Среднемесячная номинальная начисленная заработная плата  работников крупных и средних предприятий и некоммерческих организаций</a:t>
            </a:r>
            <a:r>
              <a:rPr lang="ru-RU" altLang="ru-RU" sz="1100" i="1">
                <a:solidFill>
                  <a:srgbClr val="000000"/>
                </a:solidFill>
              </a:rPr>
              <a:t>,  </a:t>
            </a:r>
            <a:r>
              <a:rPr lang="ru-RU" altLang="ru-RU" sz="1100" i="1" smtClean="0">
                <a:solidFill>
                  <a:srgbClr val="000000"/>
                </a:solidFill>
              </a:rPr>
              <a:t>руб.</a:t>
            </a:r>
            <a:endParaRPr lang="ru-RU" altLang="ru-RU" sz="1100" i="1" dirty="0">
              <a:solidFill>
                <a:srgbClr val="000000"/>
              </a:solidFill>
            </a:endParaRPr>
          </a:p>
        </p:txBody>
      </p:sp>
      <p:sp>
        <p:nvSpPr>
          <p:cNvPr id="51205" name="Text Box 16"/>
          <p:cNvSpPr txBox="1">
            <a:spLocks noChangeArrowheads="1"/>
          </p:cNvSpPr>
          <p:nvPr/>
        </p:nvSpPr>
        <p:spPr bwMode="auto">
          <a:xfrm>
            <a:off x="5022503" y="6617335"/>
            <a:ext cx="4863568" cy="43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697" tIns="49349" rIns="98697" bIns="49349">
            <a:spAutoFit/>
          </a:bodyPr>
          <a:lstStyle>
            <a:lvl1pPr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i="1" dirty="0">
                <a:solidFill>
                  <a:srgbClr val="000000"/>
                </a:solidFill>
              </a:rPr>
              <a:t>Среднемесячная номинальная начисленная заработная плата работников муниципальных дошкольных образовательных учреждений </a:t>
            </a:r>
            <a:r>
              <a:rPr lang="ru-RU" altLang="ru-RU" sz="1100" i="1">
                <a:solidFill>
                  <a:srgbClr val="000000"/>
                </a:solidFill>
              </a:rPr>
              <a:t>,  </a:t>
            </a:r>
            <a:r>
              <a:rPr lang="ru-RU" altLang="ru-RU" sz="1100" i="1" smtClean="0">
                <a:solidFill>
                  <a:srgbClr val="000000"/>
                </a:solidFill>
              </a:rPr>
              <a:t>руб.</a:t>
            </a:r>
            <a:endParaRPr lang="ru-RU" altLang="ru-RU" sz="1100" i="1" dirty="0">
              <a:solidFill>
                <a:srgbClr val="000000"/>
              </a:solidFill>
            </a:endParaRPr>
          </a:p>
        </p:txBody>
      </p:sp>
      <p:sp>
        <p:nvSpPr>
          <p:cNvPr id="51206" name="Rectangle 11"/>
          <p:cNvSpPr>
            <a:spLocks noChangeArrowheads="1"/>
          </p:cNvSpPr>
          <p:nvPr/>
        </p:nvSpPr>
        <p:spPr bwMode="auto">
          <a:xfrm>
            <a:off x="2768110" y="756442"/>
            <a:ext cx="7280704" cy="269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25" tIns="43263" rIns="86525" bIns="43263"/>
          <a:lstStyle>
            <a:lvl1pPr marL="177800" indent="3603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ru-RU" altLang="ru-RU" sz="1300" b="1" dirty="0">
                <a:latin typeface="+mj-lt"/>
              </a:rPr>
              <a:t>Среднемесячная заработная плата работников крупных и средних предприятий и некоммерческих организаций</a:t>
            </a:r>
            <a:r>
              <a:rPr lang="ru-RU" altLang="ru-RU" sz="1300" dirty="0">
                <a:latin typeface="+mj-lt"/>
              </a:rPr>
              <a:t> по республике в 2013 году увеличилась на 23,2% и составила </a:t>
            </a:r>
            <a:r>
              <a:rPr lang="ru-RU" altLang="ru-RU" sz="1300">
                <a:latin typeface="+mj-lt"/>
              </a:rPr>
              <a:t>16834,7  </a:t>
            </a:r>
            <a:r>
              <a:rPr lang="ru-RU" altLang="ru-RU" sz="1300" smtClean="0">
                <a:latin typeface="+mj-lt"/>
              </a:rPr>
              <a:t>рублей.</a:t>
            </a:r>
            <a:endParaRPr lang="ru-RU" altLang="ru-RU" sz="1300" dirty="0"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</a:rPr>
              <a:t>Наибольший рост среднемесячной заработной платы работников крупных и средних предприятий и некоммерческих организаций наблюдается  в  МО  «</a:t>
            </a:r>
            <a:r>
              <a:rPr lang="ru-RU" altLang="ru-RU" sz="1300" dirty="0" err="1">
                <a:latin typeface="+mj-lt"/>
              </a:rPr>
              <a:t>Кумторкалинский</a:t>
            </a:r>
            <a:r>
              <a:rPr lang="ru-RU" altLang="ru-RU" sz="1300" dirty="0">
                <a:latin typeface="+mj-lt"/>
              </a:rPr>
              <a:t>  район»  (на </a:t>
            </a:r>
            <a:r>
              <a:rPr lang="ru-RU" altLang="ru-RU" sz="1300">
                <a:latin typeface="+mj-lt"/>
              </a:rPr>
              <a:t>54,7</a:t>
            </a:r>
            <a:r>
              <a:rPr lang="ru-RU" altLang="ru-RU" sz="1300" smtClean="0">
                <a:latin typeface="+mj-lt"/>
              </a:rPr>
              <a:t>%). </a:t>
            </a:r>
            <a:r>
              <a:rPr lang="ru-RU" altLang="ru-RU" sz="1300" dirty="0">
                <a:latin typeface="+mj-lt"/>
              </a:rPr>
              <a:t>Увеличение заработной платы    более чем на 40% отмечено также в МО «Буйнакский район», «Дербентский район», «</a:t>
            </a:r>
            <a:r>
              <a:rPr lang="ru-RU" altLang="ru-RU" sz="1300" dirty="0" err="1">
                <a:latin typeface="+mj-lt"/>
              </a:rPr>
              <a:t>Дахадаевский</a:t>
            </a:r>
            <a:r>
              <a:rPr lang="ru-RU" altLang="ru-RU" sz="1300" dirty="0">
                <a:latin typeface="+mj-lt"/>
              </a:rPr>
              <a:t> район» и «</a:t>
            </a:r>
            <a:r>
              <a:rPr lang="ru-RU" altLang="ru-RU" sz="1300" dirty="0" err="1">
                <a:latin typeface="+mj-lt"/>
              </a:rPr>
              <a:t>Лакский</a:t>
            </a:r>
            <a:r>
              <a:rPr lang="ru-RU" altLang="ru-RU" sz="1300" dirty="0">
                <a:latin typeface="+mj-lt"/>
              </a:rPr>
              <a:t> </a:t>
            </a:r>
            <a:r>
              <a:rPr lang="ru-RU" altLang="ru-RU" sz="1300">
                <a:latin typeface="+mj-lt"/>
              </a:rPr>
              <a:t>район</a:t>
            </a:r>
            <a:r>
              <a:rPr lang="ru-RU" altLang="ru-RU" sz="1300" smtClean="0">
                <a:latin typeface="+mj-lt"/>
              </a:rPr>
              <a:t>».</a:t>
            </a:r>
            <a:endParaRPr lang="ru-RU" altLang="ru-RU" sz="1300" dirty="0"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</a:rPr>
              <a:t>Максимальная величина заработной платы сложилась в МО «город Махачкала» - </a:t>
            </a:r>
            <a:r>
              <a:rPr lang="ru-RU" altLang="ru-RU" sz="1300">
                <a:latin typeface="+mj-lt"/>
              </a:rPr>
              <a:t>25296,1 </a:t>
            </a:r>
            <a:r>
              <a:rPr lang="ru-RU" altLang="ru-RU" sz="1300" smtClean="0">
                <a:latin typeface="+mj-lt"/>
              </a:rPr>
              <a:t>руб.,  </a:t>
            </a:r>
            <a:r>
              <a:rPr lang="ru-RU" altLang="ru-RU" sz="1300" dirty="0">
                <a:latin typeface="+mj-lt"/>
              </a:rPr>
              <a:t>что выше  республиканского уровня  на 50</a:t>
            </a:r>
            <a:r>
              <a:rPr lang="ru-RU" altLang="ru-RU" sz="1300" dirty="0" smtClean="0">
                <a:latin typeface="+mj-lt"/>
              </a:rPr>
              <a:t>%, </a:t>
            </a:r>
            <a:r>
              <a:rPr lang="ru-RU" altLang="ru-RU" sz="1300" dirty="0">
                <a:latin typeface="+mj-lt"/>
              </a:rPr>
              <a:t>Минимальная величина заработной платы работников крупных и средних предприятий и некоммерческих организаций сложилась в МО «</a:t>
            </a:r>
            <a:r>
              <a:rPr lang="ru-RU" altLang="ru-RU" sz="1300" dirty="0" err="1">
                <a:latin typeface="+mj-lt"/>
              </a:rPr>
              <a:t>Курахский</a:t>
            </a:r>
            <a:r>
              <a:rPr lang="ru-RU" altLang="ru-RU" sz="1300" dirty="0">
                <a:latin typeface="+mj-lt"/>
              </a:rPr>
              <a:t> район» - </a:t>
            </a:r>
            <a:r>
              <a:rPr lang="ru-RU" altLang="ru-RU" sz="1300">
                <a:latin typeface="+mj-lt"/>
              </a:rPr>
              <a:t>9818,4 </a:t>
            </a:r>
            <a:r>
              <a:rPr lang="ru-RU" altLang="ru-RU" sz="1300" smtClean="0">
                <a:latin typeface="+mj-lt"/>
              </a:rPr>
              <a:t>руб. </a:t>
            </a:r>
            <a:r>
              <a:rPr lang="ru-RU" altLang="ru-RU" sz="1300" dirty="0">
                <a:latin typeface="+mj-lt"/>
              </a:rPr>
              <a:t>(на 41,7% ниже республиканского </a:t>
            </a:r>
            <a:r>
              <a:rPr lang="ru-RU" altLang="ru-RU" sz="1300">
                <a:latin typeface="+mj-lt"/>
              </a:rPr>
              <a:t>уровня</a:t>
            </a:r>
            <a:r>
              <a:rPr lang="ru-RU" altLang="ru-RU" sz="1300" smtClean="0">
                <a:latin typeface="+mj-lt"/>
              </a:rPr>
              <a:t>).</a:t>
            </a:r>
            <a:endParaRPr lang="ru-RU" altLang="ru-RU" sz="1300" dirty="0"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Показатель межмуниципальной дифференциации между муниципальными образованиями по величине заработной платы работников крупных и средних предприятий и некоммерческих организаций составил 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1,7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раза.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80000"/>
              </a:lnSpc>
              <a:spcBef>
                <a:spcPct val="40000"/>
              </a:spcBef>
            </a:pPr>
            <a:endParaRPr lang="ru-RU" altLang="ru-RU" sz="13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207" name="Rectangle 11"/>
          <p:cNvSpPr>
            <a:spLocks noChangeArrowheads="1"/>
          </p:cNvSpPr>
          <p:nvPr/>
        </p:nvSpPr>
        <p:spPr bwMode="auto">
          <a:xfrm>
            <a:off x="197895" y="4623211"/>
            <a:ext cx="5760720" cy="223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25" tIns="43263" rIns="86525" bIns="43263"/>
          <a:lstStyle>
            <a:lvl1pPr marL="177800" indent="3603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Среднемесячная заработная плата работников муниципальных дошкольных образовательных учреждений в  среднем увеличилась на 36,6% и составила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7968,5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рубля.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Наибольший рост среднемесячной заработной платы работников муниципальных дошкольных образовательных учреждений наблюдается  в  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Рутульский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(на 72,4%), «город Хасавюрт»  (на 70,6%)  и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Докузпаринский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 (на 65,9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%),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Максимальная величина заработной платы сложилась в МО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"</a:t>
            </a:r>
            <a:r>
              <a:rPr lang="ru-RU" altLang="ru-RU" sz="1300" dirty="0" err="1" smtClean="0">
                <a:solidFill>
                  <a:srgbClr val="000000"/>
                </a:solidFill>
                <a:latin typeface="+mj-lt"/>
              </a:rPr>
              <a:t>Бежтинский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 участок в  составе </a:t>
            </a:r>
            <a:r>
              <a:rPr lang="ru-RU" altLang="ru-RU" sz="1300" dirty="0" err="1" smtClean="0">
                <a:solidFill>
                  <a:srgbClr val="000000"/>
                </a:solidFill>
                <a:latin typeface="+mj-lt"/>
              </a:rPr>
              <a:t>Цунтинского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 района"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- 12700,0 рублей,  что выше  среднего  уровня   по муниципальным образованиям на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59,3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%.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altLang="ru-RU" sz="1300" dirty="0">
                <a:solidFill>
                  <a:srgbClr val="FF0000"/>
                </a:solidFill>
                <a:latin typeface="+mj-lt"/>
              </a:rPr>
              <a:t>   </a:t>
            </a:r>
          </a:p>
          <a:p>
            <a:pPr algn="just">
              <a:lnSpc>
                <a:spcPct val="80000"/>
              </a:lnSpc>
              <a:spcBef>
                <a:spcPct val="40000"/>
              </a:spcBef>
            </a:pPr>
            <a:r>
              <a:rPr lang="ru-RU" altLang="ru-RU" sz="1300" dirty="0">
                <a:solidFill>
                  <a:srgbClr val="FF0000"/>
                </a:solidFill>
                <a:latin typeface="+mj-lt"/>
              </a:rPr>
              <a:t>   </a:t>
            </a:r>
          </a:p>
        </p:txBody>
      </p:sp>
      <p:sp>
        <p:nvSpPr>
          <p:cNvPr id="5120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5B1A60-5D61-42C0-86E0-0190DAC7DC68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24</a:t>
            </a:fld>
            <a:endParaRPr lang="ru-RU" altLang="ru-RU" sz="130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1209" name="Picture 2" descr="D:\ДОКУМЕНТЫ 2014 ГОД\ОЦЕНКА ЭФФЕКТИВНОСТИ ОМСУ\СВОДНЫЙ ДОКЛАД  2014г\Карты\зп п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5" y="668234"/>
            <a:ext cx="3089480" cy="320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3" descr="D:\ДОКУМЕНТЫ 2014 ГОД\ОЦЕНКА ЭФФЕКТИВНОСТИ ОМСУ\СВОДНЫЙ ДОКЛАД  2014г\Карты\зп дош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668" y="2974012"/>
            <a:ext cx="3325141" cy="364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5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ChangeArrowheads="1"/>
          </p:cNvSpPr>
          <p:nvPr/>
        </p:nvSpPr>
        <p:spPr bwMode="auto">
          <a:xfrm>
            <a:off x="573725" y="6754907"/>
            <a:ext cx="6054707" cy="20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525" tIns="43263" rIns="86525" bIns="43263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573725" y="4441597"/>
            <a:ext cx="4592795" cy="4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697" tIns="49349" rIns="98697" bIns="49349">
            <a:spAutoFit/>
          </a:bodyPr>
          <a:lstStyle>
            <a:lvl1pPr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i="1" dirty="0">
                <a:solidFill>
                  <a:srgbClr val="000000"/>
                </a:solidFill>
              </a:rPr>
              <a:t>Среднемесячная номинальная начисленная заработная плата  работников муниципальных учреждений культуры и искусства</a:t>
            </a:r>
            <a:r>
              <a:rPr lang="ru-RU" altLang="ru-RU" sz="1100" i="1">
                <a:solidFill>
                  <a:srgbClr val="000000"/>
                </a:solidFill>
              </a:rPr>
              <a:t>,  </a:t>
            </a:r>
            <a:r>
              <a:rPr lang="ru-RU" altLang="ru-RU" sz="1100" i="1" smtClean="0">
                <a:solidFill>
                  <a:srgbClr val="000000"/>
                </a:solidFill>
              </a:rPr>
              <a:t>руб.</a:t>
            </a:r>
            <a:endParaRPr lang="ru-RU" altLang="ru-RU" sz="1100" i="1" dirty="0">
              <a:solidFill>
                <a:srgbClr val="000000"/>
              </a:solidFill>
            </a:endParaRPr>
          </a:p>
        </p:txBody>
      </p:sp>
      <p:sp>
        <p:nvSpPr>
          <p:cNvPr id="52228" name="Text Box 16"/>
          <p:cNvSpPr txBox="1">
            <a:spLocks noChangeArrowheads="1"/>
          </p:cNvSpPr>
          <p:nvPr/>
        </p:nvSpPr>
        <p:spPr bwMode="auto">
          <a:xfrm>
            <a:off x="5096938" y="6727104"/>
            <a:ext cx="4933352" cy="4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697" tIns="49349" rIns="98697" bIns="49349">
            <a:spAutoFit/>
          </a:bodyPr>
          <a:lstStyle>
            <a:lvl1pPr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i="1" dirty="0">
                <a:solidFill>
                  <a:srgbClr val="000000"/>
                </a:solidFill>
              </a:rPr>
              <a:t>Среднемесячная номинальная начисленная заработная плата работников муниципальных учреждений физической культуры и спорта</a:t>
            </a:r>
            <a:r>
              <a:rPr lang="ru-RU" altLang="ru-RU" sz="1100" i="1">
                <a:solidFill>
                  <a:srgbClr val="000000"/>
                </a:solidFill>
              </a:rPr>
              <a:t>,  </a:t>
            </a:r>
            <a:r>
              <a:rPr lang="ru-RU" altLang="ru-RU" sz="1100" i="1" smtClean="0">
                <a:solidFill>
                  <a:srgbClr val="000000"/>
                </a:solidFill>
              </a:rPr>
              <a:t>руб.</a:t>
            </a:r>
            <a:endParaRPr lang="ru-RU" altLang="ru-RU" sz="1100" i="1" dirty="0">
              <a:solidFill>
                <a:srgbClr val="000000"/>
              </a:solidFill>
            </a:endParaRPr>
          </a:p>
        </p:txBody>
      </p:sp>
      <p:sp>
        <p:nvSpPr>
          <p:cNvPr id="52229" name="Rectangle 11"/>
          <p:cNvSpPr>
            <a:spLocks noChangeArrowheads="1"/>
          </p:cNvSpPr>
          <p:nvPr/>
        </p:nvSpPr>
        <p:spPr bwMode="auto">
          <a:xfrm>
            <a:off x="3068965" y="811337"/>
            <a:ext cx="6791027" cy="248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25" tIns="43263" rIns="86525" bIns="43263"/>
          <a:lstStyle/>
          <a:p>
            <a:pPr marL="168463" indent="204659" algn="just" eaLnBrk="0" hangingPunct="0">
              <a:lnSpc>
                <a:spcPct val="80000"/>
              </a:lnSpc>
              <a:tabLst>
                <a:tab pos="0" algn="l"/>
              </a:tabLst>
              <a:defRPr/>
            </a:pPr>
            <a:r>
              <a:rPr lang="ru-RU" altLang="ru-RU" sz="1300" b="1" dirty="0">
                <a:latin typeface="+mj-lt"/>
              </a:rPr>
              <a:t>Среднемесячная заработная плата работников муниципальных учреждений культуры и искусства  </a:t>
            </a:r>
            <a:r>
              <a:rPr lang="ru-RU" altLang="ru-RU" sz="1300" dirty="0">
                <a:latin typeface="+mj-lt"/>
              </a:rPr>
              <a:t>в 2013 году  по республике  составила </a:t>
            </a:r>
            <a:r>
              <a:rPr lang="ru-RU" altLang="ru-RU" sz="1300">
                <a:latin typeface="+mj-lt"/>
              </a:rPr>
              <a:t>9615,6 </a:t>
            </a:r>
            <a:r>
              <a:rPr lang="ru-RU" altLang="ru-RU" sz="1300" smtClean="0">
                <a:latin typeface="+mj-lt"/>
              </a:rPr>
              <a:t>рублей.</a:t>
            </a:r>
            <a:endParaRPr lang="ru-RU" altLang="ru-RU" sz="1300" dirty="0">
              <a:latin typeface="+mj-lt"/>
            </a:endParaRPr>
          </a:p>
          <a:p>
            <a:pPr marL="168463" indent="204659" algn="just" eaLnBrk="0" hangingPunct="0">
              <a:lnSpc>
                <a:spcPct val="80000"/>
              </a:lnSpc>
              <a:tabLst>
                <a:tab pos="0" algn="l"/>
              </a:tabLst>
              <a:defRPr/>
            </a:pPr>
            <a:r>
              <a:rPr lang="ru-RU" altLang="ru-RU" sz="1300" dirty="0">
                <a:latin typeface="+mj-lt"/>
              </a:rPr>
              <a:t>Наибольший рост среднемесячной заработной платы муниципальных учреждений культуры и искусства наблюдается  в  МО  «</a:t>
            </a:r>
            <a:r>
              <a:rPr lang="ru-RU" altLang="ru-RU" sz="1300" dirty="0" err="1">
                <a:latin typeface="+mj-lt"/>
              </a:rPr>
              <a:t>Карабудахкентский</a:t>
            </a:r>
            <a:r>
              <a:rPr lang="ru-RU" altLang="ru-RU" sz="1300" dirty="0">
                <a:latin typeface="+mj-lt"/>
              </a:rPr>
              <a:t> район»  (на 57,3%)  и «Ногайский район»  (на </a:t>
            </a:r>
            <a:r>
              <a:rPr lang="ru-RU" altLang="ru-RU" sz="1300">
                <a:latin typeface="+mj-lt"/>
              </a:rPr>
              <a:t>56,6</a:t>
            </a:r>
            <a:r>
              <a:rPr lang="ru-RU" altLang="ru-RU" sz="1300" smtClean="0">
                <a:latin typeface="+mj-lt"/>
              </a:rPr>
              <a:t>%). </a:t>
            </a:r>
            <a:r>
              <a:rPr lang="ru-RU" altLang="ru-RU" sz="1300" dirty="0">
                <a:latin typeface="+mj-lt"/>
              </a:rPr>
              <a:t>Увеличение заработной платы  более чем на 40% отмечено также в МО «город </a:t>
            </a:r>
            <a:r>
              <a:rPr lang="ru-RU" altLang="ru-RU" sz="1300" dirty="0" err="1">
                <a:latin typeface="+mj-lt"/>
              </a:rPr>
              <a:t>Южно</a:t>
            </a:r>
            <a:r>
              <a:rPr lang="ru-RU" altLang="ru-RU" sz="1300" dirty="0">
                <a:latin typeface="+mj-lt"/>
              </a:rPr>
              <a:t> - </a:t>
            </a:r>
            <a:r>
              <a:rPr lang="ru-RU" altLang="ru-RU" sz="1300" dirty="0" err="1">
                <a:latin typeface="+mj-lt"/>
              </a:rPr>
              <a:t>Сухокумск</a:t>
            </a:r>
            <a:r>
              <a:rPr lang="ru-RU" altLang="ru-RU" sz="1300" dirty="0">
                <a:latin typeface="+mj-lt"/>
              </a:rPr>
              <a:t>», «город </a:t>
            </a:r>
            <a:r>
              <a:rPr lang="ru-RU" altLang="ru-RU" sz="1300" dirty="0" err="1">
                <a:latin typeface="+mj-lt"/>
              </a:rPr>
              <a:t>Кизилюрт</a:t>
            </a:r>
            <a:r>
              <a:rPr lang="ru-RU" altLang="ru-RU" sz="1300" dirty="0">
                <a:latin typeface="+mj-lt"/>
              </a:rPr>
              <a:t>», «</a:t>
            </a:r>
            <a:r>
              <a:rPr lang="ru-RU" altLang="ru-RU" sz="1300" dirty="0" err="1">
                <a:latin typeface="+mj-lt"/>
              </a:rPr>
              <a:t>Казбековский</a:t>
            </a:r>
            <a:r>
              <a:rPr lang="ru-RU" altLang="ru-RU" sz="1300" dirty="0">
                <a:latin typeface="+mj-lt"/>
              </a:rPr>
              <a:t> район», «</a:t>
            </a:r>
            <a:r>
              <a:rPr lang="ru-RU" altLang="ru-RU" sz="1300" dirty="0" err="1">
                <a:latin typeface="+mj-lt"/>
              </a:rPr>
              <a:t>Тарумовский</a:t>
            </a:r>
            <a:r>
              <a:rPr lang="ru-RU" altLang="ru-RU" sz="1300" dirty="0">
                <a:latin typeface="+mj-lt"/>
              </a:rPr>
              <a:t> район» и «город  Дагестанские </a:t>
            </a:r>
            <a:r>
              <a:rPr lang="ru-RU" altLang="ru-RU" sz="1300">
                <a:latin typeface="+mj-lt"/>
              </a:rPr>
              <a:t>Огни</a:t>
            </a:r>
            <a:r>
              <a:rPr lang="ru-RU" altLang="ru-RU" sz="1300" smtClean="0">
                <a:latin typeface="+mj-lt"/>
              </a:rPr>
              <a:t>».</a:t>
            </a:r>
            <a:endParaRPr lang="ru-RU" altLang="ru-RU" sz="1300" dirty="0">
              <a:latin typeface="+mj-lt"/>
            </a:endParaRPr>
          </a:p>
          <a:p>
            <a:pPr marL="168463" indent="204659" algn="just" eaLnBrk="0" hangingPunct="0">
              <a:lnSpc>
                <a:spcPct val="80000"/>
              </a:lnSpc>
              <a:tabLst>
                <a:tab pos="0" algn="l"/>
              </a:tabLst>
              <a:defRPr/>
            </a:pPr>
            <a:r>
              <a:rPr lang="ru-RU" altLang="ru-RU" sz="1300" dirty="0">
                <a:latin typeface="+mj-lt"/>
              </a:rPr>
              <a:t>Максимальная величина заработной платы сложилась в МО «город Каспийск» - 13568,4 рублей,  что выше  республиканского значения  на </a:t>
            </a:r>
            <a:r>
              <a:rPr lang="ru-RU" altLang="ru-RU" sz="1300" smtClean="0">
                <a:latin typeface="+mj-lt"/>
              </a:rPr>
              <a:t>41%.</a:t>
            </a:r>
            <a:endParaRPr lang="ru-RU" altLang="ru-RU" sz="1300" dirty="0" smtClean="0">
              <a:latin typeface="+mj-lt"/>
            </a:endParaRPr>
          </a:p>
          <a:p>
            <a:pPr marL="168463" indent="204659" algn="just" eaLnBrk="0" hangingPunct="0">
              <a:lnSpc>
                <a:spcPct val="80000"/>
              </a:lnSpc>
              <a:tabLst>
                <a:tab pos="0" algn="l"/>
              </a:tabLst>
              <a:defRPr/>
            </a:pPr>
            <a:r>
              <a:rPr lang="ru-RU" altLang="ru-RU" sz="1300" dirty="0" smtClean="0">
                <a:latin typeface="+mj-lt"/>
              </a:rPr>
              <a:t>Показатель </a:t>
            </a:r>
            <a:r>
              <a:rPr lang="ru-RU" altLang="ru-RU" sz="1300" dirty="0">
                <a:latin typeface="+mj-lt"/>
              </a:rPr>
              <a:t>межмуниципальной дифференциации между муниципальными образованиями по величине заработной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платы работников муниципальных учреждений культуры и искусства составил 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1,8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раза.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marL="168463" indent="341442" algn="just" eaLnBrk="0" hangingPunct="0">
              <a:lnSpc>
                <a:spcPct val="80000"/>
              </a:lnSpc>
              <a:spcBef>
                <a:spcPct val="40000"/>
              </a:spcBef>
              <a:tabLst>
                <a:tab pos="0" algn="l"/>
              </a:tabLst>
              <a:defRPr/>
            </a:pPr>
            <a:endParaRPr lang="ru-RU" altLang="ru-RU" sz="13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2230" name="Rectangle 11"/>
          <p:cNvSpPr>
            <a:spLocks noChangeArrowheads="1"/>
          </p:cNvSpPr>
          <p:nvPr/>
        </p:nvSpPr>
        <p:spPr bwMode="auto">
          <a:xfrm>
            <a:off x="230245" y="4893394"/>
            <a:ext cx="6402924" cy="223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25" tIns="43263" rIns="86525" bIns="43263"/>
          <a:lstStyle>
            <a:lvl1pPr marL="177800" indent="2159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</a:rPr>
              <a:t>Среднемесячная заработная плата работников муниципальных учреждений физической культуры и спорта  увеличилась на 43,2% и составила </a:t>
            </a:r>
            <a:r>
              <a:rPr lang="ru-RU" altLang="ru-RU" sz="1300">
                <a:latin typeface="+mj-lt"/>
              </a:rPr>
              <a:t>13127,4 </a:t>
            </a:r>
            <a:r>
              <a:rPr lang="ru-RU" altLang="ru-RU" sz="1300" smtClean="0">
                <a:latin typeface="+mj-lt"/>
              </a:rPr>
              <a:t>рубля.</a:t>
            </a:r>
            <a:endParaRPr lang="ru-RU" altLang="ru-RU" sz="1300" dirty="0"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</a:rPr>
              <a:t>Наибольший рост среднемесячной заработной платы работников муниципальных учреждений физической культуры и спорта наблюдается  в  МО  «</a:t>
            </a:r>
            <a:r>
              <a:rPr lang="ru-RU" altLang="ru-RU" sz="1300" dirty="0" err="1">
                <a:latin typeface="+mj-lt"/>
              </a:rPr>
              <a:t>Унцукульский</a:t>
            </a:r>
            <a:r>
              <a:rPr lang="ru-RU" altLang="ru-RU" sz="1300" dirty="0">
                <a:latin typeface="+mj-lt"/>
              </a:rPr>
              <a:t>  район» и «</a:t>
            </a:r>
            <a:r>
              <a:rPr lang="ru-RU" altLang="ru-RU" sz="1300" dirty="0" err="1">
                <a:latin typeface="+mj-lt"/>
              </a:rPr>
              <a:t>Докузпаринский</a:t>
            </a:r>
            <a:r>
              <a:rPr lang="ru-RU" altLang="ru-RU" sz="1300" dirty="0">
                <a:latin typeface="+mj-lt"/>
              </a:rPr>
              <a:t> район» (более чем  в 2 раза), «</a:t>
            </a:r>
            <a:r>
              <a:rPr lang="ru-RU" altLang="ru-RU" sz="1300" dirty="0" err="1">
                <a:latin typeface="+mj-lt"/>
              </a:rPr>
              <a:t>Кизлярский</a:t>
            </a:r>
            <a:r>
              <a:rPr lang="ru-RU" altLang="ru-RU" sz="1300" dirty="0">
                <a:latin typeface="+mj-lt"/>
              </a:rPr>
              <a:t> район»  (на 92,2%) и МО «</a:t>
            </a:r>
            <a:r>
              <a:rPr lang="ru-RU" altLang="ru-RU" sz="1300" dirty="0" err="1">
                <a:latin typeface="+mj-lt"/>
              </a:rPr>
              <a:t>Цунтинский</a:t>
            </a:r>
            <a:r>
              <a:rPr lang="ru-RU" altLang="ru-RU" sz="1300" dirty="0">
                <a:latin typeface="+mj-lt"/>
              </a:rPr>
              <a:t> район» (на </a:t>
            </a:r>
            <a:r>
              <a:rPr lang="ru-RU" altLang="ru-RU" sz="1300">
                <a:latin typeface="+mj-lt"/>
              </a:rPr>
              <a:t>90,4</a:t>
            </a:r>
            <a:r>
              <a:rPr lang="ru-RU" altLang="ru-RU" sz="1300" smtClean="0">
                <a:latin typeface="+mj-lt"/>
              </a:rPr>
              <a:t>%).</a:t>
            </a:r>
            <a:endParaRPr lang="ru-RU" altLang="ru-RU" sz="1300" dirty="0"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</a:rPr>
              <a:t>Максимальная величина заработной платы работников муниципальных учреждений физической культуры  и спорта сложилась в МО «</a:t>
            </a:r>
            <a:r>
              <a:rPr lang="ru-RU" altLang="ru-RU" sz="1300" dirty="0" err="1">
                <a:latin typeface="+mj-lt"/>
              </a:rPr>
              <a:t>Тарумовский</a:t>
            </a:r>
            <a:r>
              <a:rPr lang="ru-RU" altLang="ru-RU" sz="1300" dirty="0">
                <a:latin typeface="+mj-lt"/>
              </a:rPr>
              <a:t> район» - 49870,8 рублей,  что выше  среднего  уровня по муниципальным образованиям более чем в 3,5 раза, минимальная  - в МО «город </a:t>
            </a:r>
            <a:r>
              <a:rPr lang="ru-RU" altLang="ru-RU" sz="1300" dirty="0" err="1">
                <a:latin typeface="+mj-lt"/>
              </a:rPr>
              <a:t>Кизилюрт</a:t>
            </a:r>
            <a:r>
              <a:rPr lang="ru-RU" altLang="ru-RU" sz="1300" dirty="0">
                <a:latin typeface="+mj-lt"/>
              </a:rPr>
              <a:t>» (</a:t>
            </a:r>
            <a:r>
              <a:rPr lang="ru-RU" altLang="ru-RU" sz="1300">
                <a:latin typeface="+mj-lt"/>
              </a:rPr>
              <a:t>7380 </a:t>
            </a:r>
            <a:r>
              <a:rPr lang="ru-RU" altLang="ru-RU" sz="1300" smtClean="0">
                <a:latin typeface="+mj-lt"/>
              </a:rPr>
              <a:t>руб.), </a:t>
            </a:r>
            <a:r>
              <a:rPr lang="ru-RU" altLang="ru-RU" sz="1300" dirty="0">
                <a:latin typeface="+mj-lt"/>
              </a:rPr>
              <a:t>что ниже среднего уровня на </a:t>
            </a:r>
            <a:r>
              <a:rPr lang="ru-RU" altLang="ru-RU" sz="1300">
                <a:latin typeface="+mj-lt"/>
              </a:rPr>
              <a:t>43,8</a:t>
            </a:r>
            <a:r>
              <a:rPr lang="ru-RU" altLang="ru-RU" sz="1300" smtClean="0">
                <a:latin typeface="+mj-lt"/>
              </a:rPr>
              <a:t>%.</a:t>
            </a:r>
            <a:endParaRPr lang="ru-RU" altLang="ru-RU" sz="1300" dirty="0"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</a:rPr>
              <a:t>    </a:t>
            </a: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</a:rPr>
              <a:t>   </a:t>
            </a:r>
          </a:p>
        </p:txBody>
      </p:sp>
      <p:pic>
        <p:nvPicPr>
          <p:cNvPr id="52232" name="Picture 2" descr="D:\ДОКУМЕНТЫ 2014 ГОД\ОЦЕНКА ЭФФЕКТИВНОСТИ ОМСУ\СВОДНЫЙ ДОКЛАД  2014г\Карты\зп спор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43" y="811335"/>
            <a:ext cx="3479116" cy="363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3" descr="D:\ДОКУМЕНТЫ 2014 ГОД\ОЦЕНКА ЭФФЕКТИВНОСТИ ОМСУ\СВОДНЫЙ ДОКЛАД  2014г\Карты\зп спорт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431" y="3071195"/>
            <a:ext cx="3715418" cy="368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38785" y="6733744"/>
            <a:ext cx="861086" cy="383381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25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598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2340" y="729010"/>
            <a:ext cx="9599275" cy="754409"/>
          </a:xfrm>
        </p:spPr>
        <p:txBody>
          <a:bodyPr tIns="43350">
            <a:noAutofit/>
          </a:bodyPr>
          <a:lstStyle/>
          <a:p>
            <a:pPr algn="ctr" eaLnBrk="1" hangingPunct="1"/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</a:rPr>
              <a:t>Доля детей в возрасте от 1 до 6 лет, получающих дошкольную образовательную услугу и (или) услугу по их содержанию в муниципальных образовательных учреждениях в общей численности </a:t>
            </a:r>
            <a:r>
              <a:rPr lang="ru-RU" alt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altLang="ru-RU" sz="1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детей </a:t>
            </a:r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</a:rPr>
              <a:t>в возрасте 1 – 6 лет</a:t>
            </a:r>
          </a:p>
        </p:txBody>
      </p:sp>
      <p:graphicFrame>
        <p:nvGraphicFramePr>
          <p:cNvPr id="53251" name="Object 2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52437081"/>
              </p:ext>
            </p:extLst>
          </p:nvPr>
        </p:nvGraphicFramePr>
        <p:xfrm>
          <a:off x="691085" y="2270464"/>
          <a:ext cx="2813360" cy="1055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4" name="Лист" r:id="rId3" imgW="3457702" imgH="809730" progId="Excel.Sheet.8">
                  <p:embed/>
                </p:oleObj>
              </mc:Choice>
              <mc:Fallback>
                <p:oleObj name="Лист" r:id="rId3" imgW="3457702" imgH="80973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085" y="2270464"/>
                        <a:ext cx="2813360" cy="10552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2" name="Номер слайда 9"/>
          <p:cNvSpPr>
            <a:spLocks noGrp="1"/>
          </p:cNvSpPr>
          <p:nvPr>
            <p:ph type="sldNum" sz="quarter" idx="12"/>
          </p:nvPr>
        </p:nvSpPr>
        <p:spPr bwMode="auto">
          <a:xfrm>
            <a:off x="9316469" y="6817523"/>
            <a:ext cx="861086" cy="3833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4E76BC-FCD5-40C4-BD9A-5F1158FA4FD8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26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3253" name="Text Box 25"/>
          <p:cNvSpPr txBox="1">
            <a:spLocks noChangeArrowheads="1"/>
          </p:cNvSpPr>
          <p:nvPr/>
        </p:nvSpPr>
        <p:spPr bwMode="auto">
          <a:xfrm>
            <a:off x="57862" y="1332202"/>
            <a:ext cx="4106524" cy="7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09" tIns="43255" rIns="86509" bIns="43255">
            <a:spAutoFit/>
          </a:bodyPr>
          <a:lstStyle>
            <a:lvl1pPr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ru-RU" altLang="ru-RU" sz="1100" i="1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1100" i="1" dirty="0">
                <a:solidFill>
                  <a:srgbClr val="000000"/>
                </a:solidFill>
              </a:rPr>
              <a:t>Доля детей в  возрасте от 1 до 6 лет, получающих дошкольную образовательную услугу  и (или) услугу по их содержанию в организациях различной организационно-правовой формы собственности, в общей численности детей  от 1 до 6 лет, %</a:t>
            </a:r>
          </a:p>
        </p:txBody>
      </p:sp>
      <p:sp>
        <p:nvSpPr>
          <p:cNvPr id="53254" name="Rectangle 5"/>
          <p:cNvSpPr>
            <a:spLocks noChangeArrowheads="1"/>
          </p:cNvSpPr>
          <p:nvPr/>
        </p:nvSpPr>
        <p:spPr bwMode="auto">
          <a:xfrm>
            <a:off x="4302423" y="1483417"/>
            <a:ext cx="5616624" cy="555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4" tIns="49350" rIns="98704" bIns="49350"/>
          <a:lstStyle>
            <a:lvl1pPr indent="411163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endParaRPr lang="ru-RU" altLang="ru-RU" sz="1300" b="1" dirty="0" smtClean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b="1" dirty="0" smtClean="0">
                <a:solidFill>
                  <a:srgbClr val="000000"/>
                </a:solidFill>
                <a:latin typeface="+mj-lt"/>
              </a:rPr>
              <a:t>Дошкольные </a:t>
            </a:r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образовательные услуги и (или) услуги по  содержанию в организациях различной организационно-правовой формы  собственности детям в возрасте от 1 до 6 лет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предоставляются  во всех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муниципальных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образованиях.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Доля детей в возрасте от 1 до 6 лет, получающих дошкольные образовательные услуги, в общей численности детей от одного до шести лет по республике  составила </a:t>
            </a:r>
            <a:r>
              <a:rPr lang="en-US" altLang="ru-RU" sz="13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27,1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%.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6 муниципальных образованиях - «город Буйнакск», «город Дербент», «город Южно-Сухокумск», «город Каспийск», «город Избербаш» и «город Кизляр»  дошкольные  образовательные услуги  получает  более 50% от общего числа детей в возрасте от 1 до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6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лет.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Наименьший удельный вес детей, получающих дошкольные образовательные услуги и (или) услуги по их содержанию,  наблюдаются в 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Акушинский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Новолакский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altLang="ru-RU" sz="1300" dirty="0" err="1" smtClean="0">
                <a:solidFill>
                  <a:srgbClr val="000000"/>
                </a:solidFill>
                <a:latin typeface="+mj-lt"/>
              </a:rPr>
              <a:t>Дахадаевский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район» и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Рутульский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 район» - от  6% до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10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%.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рамках мероприятий по модернизации региональной системы дошкольного образования  в 2013 году с привлечением средств федерального бюджета  в 22 МО осуществлялось строительство 25 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дошкольных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учреждений.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В текущем году на эти цели будет выделено  из федерального  бюджета  </a:t>
            </a:r>
            <a:r>
              <a:rPr lang="ru-RU" altLang="ru-RU" sz="1300">
                <a:solidFill>
                  <a:srgbClr val="000000"/>
                </a:solidFill>
                <a:latin typeface="+mj-lt"/>
                <a:cs typeface="Times New Roman" pitchFamily="18" charset="0"/>
              </a:rPr>
              <a:t>613,2 </a:t>
            </a:r>
            <a:r>
              <a:rPr lang="en-US" altLang="ru-RU" sz="130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млн.руб. 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и из республиканского  - 153,3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млн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, рублей.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За счет указанных средств планируется  строительство 11  дошкольных образовательных учреждений, суммарной мощностью 1260 мест в МО с  наименьшей обеспеченностью </a:t>
            </a:r>
            <a:r>
              <a:rPr lang="ru-RU" altLang="ru-RU" sz="1300">
                <a:solidFill>
                  <a:srgbClr val="000000"/>
                </a:solidFill>
                <a:latin typeface="+mj-lt"/>
                <a:cs typeface="Times New Roman" pitchFamily="18" charset="0"/>
              </a:rPr>
              <a:t>дошкольными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учреждениями.</a:t>
            </a:r>
            <a:endParaRPr lang="ru-RU" altLang="ru-RU" sz="13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latin typeface="+mj-lt"/>
                <a:cs typeface="Times New Roman" pitchFamily="18" charset="0"/>
              </a:rPr>
              <a:t>В целях повышения показателя по охвату детей  дошкольными образовательными  услугами администрациям МО  необходимо </a:t>
            </a:r>
            <a:r>
              <a:rPr lang="ru-RU" altLang="ru-RU" sz="1300" dirty="0" smtClean="0">
                <a:latin typeface="+mj-lt"/>
                <a:cs typeface="Times New Roman" pitchFamily="18" charset="0"/>
              </a:rPr>
              <a:t>принять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меры по развитию альтернативных форм дошкольного образования (групп по присмотру и уходу за детьми, семейных дошкольных групп), открытию дополнительных групп в действующих дошкольных учреждениях </a:t>
            </a:r>
            <a:r>
              <a:rPr lang="ru-RU" altLang="ru-RU" sz="1300">
                <a:latin typeface="+mj-lt"/>
                <a:cs typeface="Times New Roman" pitchFamily="18" charset="0"/>
              </a:rPr>
              <a:t>и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др. </a:t>
            </a:r>
            <a:endParaRPr lang="ru-RU" altLang="ru-RU" sz="1300" dirty="0">
              <a:latin typeface="+mj-lt"/>
              <a:cs typeface="Times New Roman" pitchFamily="18" charset="0"/>
            </a:endParaRPr>
          </a:p>
          <a:p>
            <a:pPr algn="just" eaLnBrk="1" hangingPunct="1"/>
            <a:endParaRPr lang="ru-RU" altLang="ru-RU" sz="1300" dirty="0">
              <a:latin typeface="+mj-lt"/>
              <a:ea typeface="Times New Roman" pitchFamily="18" charset="0"/>
              <a:cs typeface="Calibri" pitchFamily="34" charset="0"/>
            </a:endParaRPr>
          </a:p>
          <a:p>
            <a:pPr algn="just" eaLnBrk="1" hangingPunct="1"/>
            <a:endParaRPr lang="en-US" altLang="ru-RU" sz="13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132221"/>
              </p:ext>
            </p:extLst>
          </p:nvPr>
        </p:nvGraphicFramePr>
        <p:xfrm>
          <a:off x="691084" y="122465"/>
          <a:ext cx="8697792" cy="4069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97792"/>
              </a:tblGrid>
              <a:tr h="406931">
                <a:tc>
                  <a:txBody>
                    <a:bodyPr/>
                    <a:lstStyle/>
                    <a:p>
                      <a:pPr algn="ctr"/>
                      <a:r>
                        <a:rPr lang="ru-RU" sz="2100" b="1" kern="120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2.</a:t>
                      </a:r>
                      <a:r>
                        <a:rPr lang="en-US" sz="2100" b="1" kern="120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ru-RU" sz="2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Дошкольное образование</a:t>
                      </a:r>
                      <a:endParaRPr lang="ru-RU" sz="21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88359" marR="88359" marT="43446" marB="43446"/>
                </a:tc>
              </a:tr>
            </a:tbl>
          </a:graphicData>
        </a:graphic>
      </p:graphicFrame>
      <p:pic>
        <p:nvPicPr>
          <p:cNvPr id="53257" name="Picture 10" descr="D:\ДОКУМЕНТЫ 2014 ГОД\ОЦЕНКА ЭФФЕКТИВНОСТИ ОМСУ\СВОДНЫЙ ДОКЛАД  2014г\Карты\охват д.с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55" y="3336636"/>
            <a:ext cx="3842676" cy="386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47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27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169738"/>
              </p:ext>
            </p:extLst>
          </p:nvPr>
        </p:nvGraphicFramePr>
        <p:xfrm>
          <a:off x="284228" y="1861457"/>
          <a:ext cx="9683213" cy="483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5959" y="576114"/>
            <a:ext cx="10090072" cy="976928"/>
          </a:xfrm>
        </p:spPr>
        <p:txBody>
          <a:bodyPr>
            <a:norm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Доля детей в возрасте 1 - 6 лет, получающих дошкольную образовательную услугу и (или) услугу по их содержанию в муниципальных образовательных учреждениях в общей численности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детей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 возрасте 1 - 6 лет (%)</a:t>
            </a:r>
          </a:p>
        </p:txBody>
      </p:sp>
    </p:spTree>
    <p:extLst>
      <p:ext uri="{BB962C8B-B14F-4D97-AF65-F5344CB8AC3E}">
        <p14:creationId xmlns:p14="http://schemas.microsoft.com/office/powerpoint/2010/main" val="16520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63FA625-C282-4B79-AEB9-6F1E5DB08766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28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427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2959" y="48954"/>
            <a:ext cx="9381957" cy="684864"/>
          </a:xfrm>
        </p:spPr>
        <p:txBody>
          <a:bodyPr lIns="98704" tIns="49350" rIns="98704" bIns="49350">
            <a:normAutofit/>
          </a:bodyPr>
          <a:lstStyle/>
          <a:p>
            <a:pPr algn="ctr" eaLnBrk="1" hangingPunct="1"/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</a:rPr>
              <a:t>Доля детей в возрасте от 1 до 6 лет, стоящих на учете для определения в дошко</a:t>
            </a:r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</a:rPr>
              <a:t>льные муниципальные учреждения в общей численности детей  от 1 до 6 лет</a:t>
            </a:r>
          </a:p>
        </p:txBody>
      </p:sp>
      <p:sp>
        <p:nvSpPr>
          <p:cNvPr id="54276" name="Rectangle 6"/>
          <p:cNvSpPr>
            <a:spLocks noChangeArrowheads="1"/>
          </p:cNvSpPr>
          <p:nvPr/>
        </p:nvSpPr>
        <p:spPr bwMode="auto">
          <a:xfrm>
            <a:off x="539968" y="792138"/>
            <a:ext cx="3270493" cy="54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25" tIns="43263" rIns="86525" bIns="43263" anchor="ctr"/>
          <a:lstStyle>
            <a:lvl1pPr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100" i="1" dirty="0">
                <a:solidFill>
                  <a:srgbClr val="000000"/>
                </a:solidFill>
              </a:rPr>
              <a:t>Доля детей  в возрасте  от 1 до 6 лет, стоящих на учете для определения в дошкольные муниципальные учреждения</a:t>
            </a:r>
          </a:p>
        </p:txBody>
      </p:sp>
      <p:sp>
        <p:nvSpPr>
          <p:cNvPr id="54277" name="Rectangle 5"/>
          <p:cNvSpPr txBox="1">
            <a:spLocks noChangeArrowheads="1"/>
          </p:cNvSpPr>
          <p:nvPr/>
        </p:nvSpPr>
        <p:spPr bwMode="auto">
          <a:xfrm>
            <a:off x="4192432" y="925254"/>
            <a:ext cx="5775517" cy="569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4" tIns="49350" rIns="98704" bIns="49350"/>
          <a:lstStyle>
            <a:lvl1pPr indent="431800" defTabSz="1042988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Clr>
                <a:srgbClr val="4F81BD"/>
              </a:buClr>
              <a:buSzPct val="70000"/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По сравнению с 2012 годом в отчетном году </a:t>
            </a:r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доля детей в возрасте  от 1 до 6 лет, состоящих на учете для определения в дошкольные муниципальные учреждения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в среднем по муниципальным образованиям республики  незначительно снизилась (на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1,2 п.п.)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и составила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30,4%.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buClr>
                <a:srgbClr val="4F81BD"/>
              </a:buClr>
              <a:buSzPct val="70000"/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Доля детей, состоящих на учете для определения в муниципальные дошкольные учреждения,  снизилась в 26 муниципальных образованиях,</a:t>
            </a:r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том числе наибольшее снижение наблюдалось в 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Карабудахкентский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Магарамкентский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Шамильский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«Агульский район» и «город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Буйнакск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».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Снижение показателя в указанных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муниципальных образованиях составило от  40 до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10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п.п.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buClr>
                <a:srgbClr val="4F81BD"/>
              </a:buClr>
              <a:buSzPct val="70000"/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Самое низкое значение доли детей, состоящих на учете для определения в дошкольные муниципальные учреждения, зафиксировано в МО </a:t>
            </a:r>
            <a:r>
              <a:rPr lang="en-US" altLang="ru-RU" sz="13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Ахвахский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- 1,2%,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Тляратинский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- 3,5% ,   «Ботлихский район» -  менее 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3,0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%. 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buClr>
                <a:srgbClr val="4F81BD"/>
              </a:buClr>
              <a:buSzPct val="70000"/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Увеличение показателя по сравнению с 2012 годом наблюдалось в 18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муниципальных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образованиях.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Рост показателя на 5 и более процентных пунктов установлен в 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Гунибский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«город Избербаш» и  «город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Махачкала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».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buClr>
                <a:srgbClr val="4F81BD"/>
              </a:buClr>
              <a:buSzPct val="70000"/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Максимальное значение доли детей, состоящих на учете для определения в дошкольные муниципальные учреждения, зафиксировано  в 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Кумторкалинский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altLang="ru-RU" sz="1300" dirty="0" err="1" smtClean="0">
                <a:solidFill>
                  <a:srgbClr val="000000"/>
                </a:solidFill>
                <a:latin typeface="+mj-lt"/>
              </a:rPr>
              <a:t>Кулинский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район»,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"</a:t>
            </a:r>
            <a:r>
              <a:rPr lang="ru-RU" altLang="ru-RU" sz="1300" dirty="0" err="1" smtClean="0">
                <a:solidFill>
                  <a:srgbClr val="000000"/>
                </a:solidFill>
                <a:latin typeface="+mj-lt"/>
              </a:rPr>
              <a:t>Бежтинский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 участок в  составе </a:t>
            </a:r>
            <a:r>
              <a:rPr lang="ru-RU" altLang="ru-RU" sz="1300" dirty="0" err="1" smtClean="0">
                <a:solidFill>
                  <a:srgbClr val="000000"/>
                </a:solidFill>
                <a:latin typeface="+mj-lt"/>
              </a:rPr>
              <a:t>Цунтинского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 района"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и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Цумадинский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(более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80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%).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buClr>
                <a:srgbClr val="4F81BD"/>
              </a:buClr>
              <a:buSzPct val="70000"/>
            </a:pP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buClr>
                <a:srgbClr val="4F81BD"/>
              </a:buClr>
              <a:buSzPct val="70000"/>
            </a:pPr>
            <a:r>
              <a:rPr lang="ru-RU" altLang="ru-RU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В республике введена в эксплуатацию автоматизированная информационная система «Электронный детский сад», которая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позволяет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упростить планирование загрузки учреждений дошкольного образования, в том числе путем выработки предложений по </a:t>
            </a:r>
            <a:r>
              <a:rPr lang="ru-RU" altLang="ru-RU" sz="1300">
                <a:latin typeface="+mj-lt"/>
                <a:cs typeface="Times New Roman" pitchFamily="18" charset="0"/>
              </a:rPr>
              <a:t>альтернативным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формам.</a:t>
            </a:r>
            <a:endParaRPr lang="ru-RU" altLang="ru-RU" sz="1300" dirty="0">
              <a:solidFill>
                <a:srgbClr val="4E3B30"/>
              </a:solidFill>
              <a:latin typeface="+mj-lt"/>
            </a:endParaRPr>
          </a:p>
          <a:p>
            <a:pPr algn="just" eaLnBrk="1" hangingPunct="1">
              <a:lnSpc>
                <a:spcPct val="80000"/>
              </a:lnSpc>
              <a:spcBef>
                <a:spcPct val="40000"/>
              </a:spcBef>
              <a:buClr>
                <a:srgbClr val="F0A22E"/>
              </a:buClr>
              <a:buSzPct val="70000"/>
            </a:pPr>
            <a:r>
              <a:rPr lang="ru-RU" altLang="ru-RU" sz="1300" dirty="0">
                <a:solidFill>
                  <a:srgbClr val="4E3B30"/>
                </a:solidFill>
                <a:latin typeface="+mj-lt"/>
              </a:rPr>
              <a:t> </a:t>
            </a:r>
          </a:p>
        </p:txBody>
      </p:sp>
      <p:graphicFrame>
        <p:nvGraphicFramePr>
          <p:cNvPr id="54278" name="Объект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3148113"/>
              </p:ext>
            </p:extLst>
          </p:nvPr>
        </p:nvGraphicFramePr>
        <p:xfrm>
          <a:off x="652923" y="1321445"/>
          <a:ext cx="3157538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9" name="Лист" r:id="rId4" imgW="3047910" imgH="1219320" progId="Excel.Sheet.8">
                  <p:embed/>
                </p:oleObj>
              </mc:Choice>
              <mc:Fallback>
                <p:oleObj name="Лист" r:id="rId4" imgW="3047910" imgH="121932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923" y="1321445"/>
                        <a:ext cx="3157538" cy="155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21" name="Picture 105" descr="D:\ДОКУМЕНТЫ 2014 ГОД\ОЦЕНКА ЭФФЕКТИВНОСТИ ОМСУ\СВОДНЫЙ ДОКЛАД  2014г\Карты\очередь дети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3" y="2880370"/>
            <a:ext cx="403244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5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F216C7-5A8B-4624-9103-D61163412011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29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93950" y="240391"/>
            <a:ext cx="9144187" cy="891986"/>
          </a:xfrm>
        </p:spPr>
        <p:txBody>
          <a:bodyPr lIns="98704" tIns="49350" rIns="98704" bIns="49350" rtlCol="0">
            <a:normAutofit/>
          </a:bodyPr>
          <a:lstStyle/>
          <a:p>
            <a:pPr algn="ctr" defTabSz="987769"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Доля  муниципальных дошкольных  образовательных  учреждений, здания которых </a:t>
            </a:r>
            <a:b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находятся в аварийном состоянии или требуют капитального ремонта, </a:t>
            </a:r>
            <a:b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в общем  количестве муниципальных дошкольных  учреждений</a:t>
            </a: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158407" y="1213774"/>
            <a:ext cx="5890405" cy="5760115"/>
          </a:xfrm>
        </p:spPr>
        <p:txBody>
          <a:bodyPr lIns="98704" tIns="49350" rIns="98704" bIns="49350">
            <a:noAutofit/>
          </a:bodyPr>
          <a:lstStyle/>
          <a:p>
            <a:pPr marL="0" indent="0" algn="just">
              <a:lnSpc>
                <a:spcPct val="90000"/>
              </a:lnSpc>
              <a:buNone/>
              <a:tabLst>
                <a:tab pos="0" algn="l"/>
              </a:tabLst>
              <a:defRPr/>
            </a:pPr>
            <a:r>
              <a:rPr lang="ru-RU" sz="1300" dirty="0">
                <a:latin typeface="+mj-lt"/>
              </a:rPr>
              <a:t>	        По сравнению с 2012 годом </a:t>
            </a:r>
            <a:r>
              <a:rPr lang="ru-RU" sz="1300" b="1" dirty="0">
                <a:latin typeface="+mj-lt"/>
              </a:rPr>
              <a:t>доля муниципальных общеобразовательных учреждений, здания которых находятся в аварийном состоянии или требуют капитального ремонта, в общем количестве муниципальных общеобразовательных учреждений</a:t>
            </a:r>
            <a:r>
              <a:rPr lang="ru-RU" sz="1300" dirty="0">
                <a:latin typeface="+mj-lt"/>
              </a:rPr>
              <a:t> в среднем по муниципальным образованиям республики уменьшилась на </a:t>
            </a:r>
            <a:r>
              <a:rPr lang="ru-RU" sz="1300">
                <a:latin typeface="+mj-lt"/>
              </a:rPr>
              <a:t>2,4 </a:t>
            </a:r>
            <a:r>
              <a:rPr lang="ru-RU" sz="1300" smtClean="0">
                <a:latin typeface="+mj-lt"/>
              </a:rPr>
              <a:t>п.п. </a:t>
            </a:r>
            <a:r>
              <a:rPr lang="ru-RU" sz="1300" dirty="0">
                <a:latin typeface="+mj-lt"/>
              </a:rPr>
              <a:t>и составила </a:t>
            </a:r>
            <a:r>
              <a:rPr lang="ru-RU" sz="1300">
                <a:latin typeface="+mj-lt"/>
              </a:rPr>
              <a:t>55,3</a:t>
            </a:r>
            <a:r>
              <a:rPr lang="ru-RU" sz="1300" smtClean="0">
                <a:latin typeface="+mj-lt"/>
              </a:rPr>
              <a:t>%. </a:t>
            </a:r>
            <a:endParaRPr lang="ru-RU" sz="1300" dirty="0">
              <a:latin typeface="+mj-lt"/>
            </a:endParaRPr>
          </a:p>
          <a:p>
            <a:pPr marL="0" indent="389573" algn="just">
              <a:lnSpc>
                <a:spcPct val="90000"/>
              </a:lnSpc>
              <a:spcBef>
                <a:spcPts val="0"/>
              </a:spcBef>
              <a:buNone/>
              <a:tabLst>
                <a:tab pos="0" algn="l"/>
              </a:tabLst>
              <a:defRPr/>
            </a:pPr>
            <a:r>
              <a:rPr lang="ru-RU" sz="1300" dirty="0">
                <a:latin typeface="+mj-lt"/>
              </a:rPr>
              <a:t>Среди МО только в трех отсутствуют дошкольные образовательные  учреждения, требующие  капитального ремонта –  в МО «Новолакский район», «</a:t>
            </a:r>
            <a:r>
              <a:rPr lang="ru-RU" sz="1300" dirty="0" err="1">
                <a:latin typeface="+mj-lt"/>
              </a:rPr>
              <a:t>Кизлярский</a:t>
            </a:r>
            <a:r>
              <a:rPr lang="ru-RU" sz="1300" dirty="0">
                <a:latin typeface="+mj-lt"/>
              </a:rPr>
              <a:t> район» и «город </a:t>
            </a:r>
            <a:r>
              <a:rPr lang="ru-RU" sz="1300">
                <a:latin typeface="+mj-lt"/>
              </a:rPr>
              <a:t>Хасавюрт</a:t>
            </a:r>
            <a:r>
              <a:rPr lang="ru-RU" sz="1300" smtClean="0">
                <a:latin typeface="+mj-lt"/>
              </a:rPr>
              <a:t>». </a:t>
            </a:r>
            <a:r>
              <a:rPr lang="ru-RU" sz="1300" dirty="0">
                <a:latin typeface="+mj-lt"/>
              </a:rPr>
              <a:t>Низкие значения данного показателя установлены  в МО «город Махачкала» (7,8%), «город Дербент» (10%) «</a:t>
            </a:r>
            <a:r>
              <a:rPr lang="ru-RU" sz="1300" dirty="0" err="1">
                <a:latin typeface="+mj-lt"/>
              </a:rPr>
              <a:t>Акушинский</a:t>
            </a:r>
            <a:r>
              <a:rPr lang="ru-RU" sz="1300" dirty="0">
                <a:latin typeface="+mj-lt"/>
              </a:rPr>
              <a:t> район» (16,7%), «город Избербаш» (18,2%), «</a:t>
            </a:r>
            <a:r>
              <a:rPr lang="ru-RU" sz="1300" dirty="0" err="1">
                <a:latin typeface="+mj-lt"/>
              </a:rPr>
              <a:t>Тляратинский</a:t>
            </a:r>
            <a:r>
              <a:rPr lang="ru-RU" sz="1300" dirty="0">
                <a:latin typeface="+mj-lt"/>
              </a:rPr>
              <a:t> район»  (19,2%), «</a:t>
            </a:r>
            <a:r>
              <a:rPr lang="ru-RU" sz="1300" dirty="0" err="1">
                <a:latin typeface="+mj-lt"/>
              </a:rPr>
              <a:t>Кулинский</a:t>
            </a:r>
            <a:r>
              <a:rPr lang="ru-RU" sz="1300" dirty="0">
                <a:latin typeface="+mj-lt"/>
              </a:rPr>
              <a:t> район» (20%),  «</a:t>
            </a:r>
            <a:r>
              <a:rPr lang="ru-RU" sz="1300" dirty="0" err="1">
                <a:latin typeface="+mj-lt"/>
              </a:rPr>
              <a:t>Чародинский</a:t>
            </a:r>
            <a:r>
              <a:rPr lang="ru-RU" sz="1300" dirty="0">
                <a:latin typeface="+mj-lt"/>
              </a:rPr>
              <a:t> район» (21,4%), «</a:t>
            </a:r>
            <a:r>
              <a:rPr lang="ru-RU" sz="1300" dirty="0" err="1">
                <a:latin typeface="+mj-lt"/>
              </a:rPr>
              <a:t>Цунтинский</a:t>
            </a:r>
            <a:r>
              <a:rPr lang="ru-RU" sz="1300" dirty="0">
                <a:latin typeface="+mj-lt"/>
              </a:rPr>
              <a:t> район» (22,2%)  и  «Ботлихский район» (</a:t>
            </a:r>
            <a:r>
              <a:rPr lang="ru-RU" sz="1300">
                <a:latin typeface="+mj-lt"/>
              </a:rPr>
              <a:t>23,1</a:t>
            </a:r>
            <a:r>
              <a:rPr lang="ru-RU" sz="1300" smtClean="0">
                <a:latin typeface="+mj-lt"/>
              </a:rPr>
              <a:t>%).</a:t>
            </a:r>
            <a:endParaRPr lang="ru-RU" sz="1300" dirty="0">
              <a:latin typeface="+mj-lt"/>
            </a:endParaRPr>
          </a:p>
          <a:p>
            <a:pPr marL="0" indent="389573" algn="just">
              <a:lnSpc>
                <a:spcPct val="90000"/>
              </a:lnSpc>
              <a:spcBef>
                <a:spcPts val="0"/>
              </a:spcBef>
              <a:buNone/>
              <a:tabLst>
                <a:tab pos="0" algn="l"/>
              </a:tabLst>
              <a:defRPr/>
            </a:pPr>
            <a:r>
              <a:rPr lang="ru-RU" sz="1300" dirty="0">
                <a:latin typeface="+mj-lt"/>
              </a:rPr>
              <a:t>Доля  дошкольных образовательных учреждений, требующих капитального ремонта уменьшилась в  23 МО, наиболее значительно в МО «город  Дербент» – на </a:t>
            </a:r>
            <a:r>
              <a:rPr lang="ru-RU" sz="1300">
                <a:latin typeface="+mj-lt"/>
              </a:rPr>
              <a:t>53,3 </a:t>
            </a:r>
            <a:r>
              <a:rPr lang="ru-RU" sz="1300" smtClean="0">
                <a:latin typeface="+mj-lt"/>
              </a:rPr>
              <a:t>п.п., </a:t>
            </a:r>
            <a:r>
              <a:rPr lang="ru-RU" sz="1300" dirty="0">
                <a:latin typeface="+mj-lt"/>
              </a:rPr>
              <a:t>«</a:t>
            </a:r>
            <a:r>
              <a:rPr lang="ru-RU" sz="1300" dirty="0" err="1">
                <a:latin typeface="+mj-lt"/>
              </a:rPr>
              <a:t>Унцукульский</a:t>
            </a:r>
            <a:r>
              <a:rPr lang="ru-RU" sz="1300" dirty="0">
                <a:latin typeface="+mj-lt"/>
              </a:rPr>
              <a:t> район», «</a:t>
            </a:r>
            <a:r>
              <a:rPr lang="ru-RU" sz="1300" dirty="0" err="1">
                <a:latin typeface="+mj-lt"/>
              </a:rPr>
              <a:t>Акушинский</a:t>
            </a:r>
            <a:r>
              <a:rPr lang="ru-RU" sz="1300" dirty="0">
                <a:latin typeface="+mj-lt"/>
              </a:rPr>
              <a:t> район» и «</a:t>
            </a:r>
            <a:r>
              <a:rPr lang="ru-RU" sz="1300" dirty="0" err="1">
                <a:latin typeface="+mj-lt"/>
              </a:rPr>
              <a:t>Новолакский</a:t>
            </a:r>
            <a:r>
              <a:rPr lang="ru-RU" sz="1300" dirty="0">
                <a:latin typeface="+mj-lt"/>
              </a:rPr>
              <a:t> район» – на </a:t>
            </a:r>
            <a:r>
              <a:rPr lang="ru-RU" sz="1300">
                <a:latin typeface="+mj-lt"/>
              </a:rPr>
              <a:t>33,3 </a:t>
            </a:r>
            <a:r>
              <a:rPr lang="ru-RU" sz="1300" smtClean="0">
                <a:latin typeface="+mj-lt"/>
              </a:rPr>
              <a:t>п.п.</a:t>
            </a:r>
            <a:endParaRPr lang="ru-RU" sz="1300" dirty="0">
              <a:latin typeface="+mj-lt"/>
            </a:endParaRPr>
          </a:p>
          <a:p>
            <a:pPr marL="0" indent="389573" algn="just">
              <a:lnSpc>
                <a:spcPct val="90000"/>
              </a:lnSpc>
              <a:spcBef>
                <a:spcPts val="0"/>
              </a:spcBef>
              <a:buNone/>
              <a:tabLst>
                <a:tab pos="0" algn="l"/>
              </a:tabLst>
              <a:defRPr/>
            </a:pPr>
            <a:r>
              <a:rPr lang="ru-RU" sz="1300" dirty="0">
                <a:latin typeface="+mj-lt"/>
              </a:rPr>
              <a:t>В 33 МО  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доля муниципальных общеобразовательных учреждений, здания которых находятся в аварийном состоянии или требуют капитального ремонта, в общем их количестве составляет более </a:t>
            </a:r>
            <a:r>
              <a:rPr lang="ru-RU" sz="1300">
                <a:solidFill>
                  <a:prstClr val="black"/>
                </a:solidFill>
                <a:latin typeface="+mj-lt"/>
              </a:rPr>
              <a:t>50</a:t>
            </a:r>
            <a:r>
              <a:rPr lang="ru-RU" sz="1300" smtClean="0">
                <a:solidFill>
                  <a:prstClr val="black"/>
                </a:solidFill>
                <a:latin typeface="+mj-lt"/>
              </a:rPr>
              <a:t>%. 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В </a:t>
            </a:r>
            <a:r>
              <a:rPr lang="ru-RU" sz="1300" dirty="0">
                <a:latin typeface="+mj-lt"/>
              </a:rPr>
              <a:t>МО «</a:t>
            </a:r>
            <a:r>
              <a:rPr lang="ru-RU" sz="1300" dirty="0" err="1">
                <a:latin typeface="+mj-lt"/>
              </a:rPr>
              <a:t>Лакский</a:t>
            </a:r>
            <a:r>
              <a:rPr lang="ru-RU" sz="1300" dirty="0">
                <a:latin typeface="+mj-lt"/>
              </a:rPr>
              <a:t> район», «</a:t>
            </a:r>
            <a:r>
              <a:rPr lang="ru-RU" sz="1300" dirty="0" err="1">
                <a:latin typeface="+mj-lt"/>
              </a:rPr>
              <a:t>Бабаюртовский</a:t>
            </a:r>
            <a:r>
              <a:rPr lang="ru-RU" sz="1300" dirty="0">
                <a:latin typeface="+mj-lt"/>
              </a:rPr>
              <a:t> район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»</a:t>
            </a:r>
            <a:r>
              <a:rPr lang="ru-RU" sz="1300" dirty="0">
                <a:latin typeface="+mj-lt"/>
              </a:rPr>
              <a:t> и </a:t>
            </a:r>
            <a:r>
              <a:rPr lang="ru-RU" sz="1300" dirty="0" smtClean="0">
                <a:latin typeface="+mj-lt"/>
              </a:rPr>
              <a:t>"</a:t>
            </a:r>
            <a:r>
              <a:rPr lang="ru-RU" sz="1300" dirty="0" err="1" smtClean="0">
                <a:latin typeface="+mj-lt"/>
              </a:rPr>
              <a:t>Бежтинский</a:t>
            </a:r>
            <a:r>
              <a:rPr lang="ru-RU" sz="1300" dirty="0" smtClean="0">
                <a:latin typeface="+mj-lt"/>
              </a:rPr>
              <a:t> участок в  составе </a:t>
            </a:r>
            <a:r>
              <a:rPr lang="ru-RU" sz="1300" dirty="0" err="1" smtClean="0">
                <a:latin typeface="+mj-lt"/>
              </a:rPr>
              <a:t>Цунтинского</a:t>
            </a:r>
            <a:r>
              <a:rPr lang="ru-RU" sz="1300" dirty="0" smtClean="0">
                <a:latin typeface="+mj-lt"/>
              </a:rPr>
              <a:t> района" </a:t>
            </a:r>
            <a:r>
              <a:rPr lang="ru-RU" sz="1300" dirty="0">
                <a:latin typeface="+mj-lt"/>
              </a:rPr>
              <a:t>капитального ремонта требуют все  дошкольные   </a:t>
            </a:r>
            <a:r>
              <a:rPr lang="ru-RU" sz="1300">
                <a:latin typeface="+mj-lt"/>
              </a:rPr>
              <a:t>образовательные  </a:t>
            </a:r>
            <a:r>
              <a:rPr lang="ru-RU" sz="1300" smtClean="0">
                <a:latin typeface="+mj-lt"/>
              </a:rPr>
              <a:t>учреждения.</a:t>
            </a:r>
            <a:endParaRPr lang="ru-RU" sz="1300" dirty="0">
              <a:latin typeface="+mj-lt"/>
            </a:endParaRPr>
          </a:p>
          <a:p>
            <a:pPr marL="0" indent="389573" algn="just">
              <a:lnSpc>
                <a:spcPct val="90000"/>
              </a:lnSpc>
              <a:spcBef>
                <a:spcPts val="0"/>
              </a:spcBef>
              <a:buNone/>
              <a:tabLst>
                <a:tab pos="0" algn="l"/>
              </a:tabLst>
              <a:defRPr/>
            </a:pPr>
            <a:r>
              <a:rPr lang="ru-RU" sz="1300" dirty="0">
                <a:latin typeface="+mj-lt"/>
              </a:rPr>
              <a:t>Ухудшение данного показателя отмечено в 13 муниципальных образованиях, наиболее значительное в МО «город Каспийск» (на </a:t>
            </a:r>
            <a:r>
              <a:rPr lang="ru-RU" sz="1300">
                <a:latin typeface="+mj-lt"/>
              </a:rPr>
              <a:t>25 </a:t>
            </a:r>
            <a:r>
              <a:rPr lang="ru-RU" sz="1300" smtClean="0">
                <a:latin typeface="+mj-lt"/>
              </a:rPr>
              <a:t>п.п.), </a:t>
            </a:r>
            <a:r>
              <a:rPr lang="ru-RU" sz="1300" dirty="0">
                <a:latin typeface="+mj-lt"/>
              </a:rPr>
              <a:t>«</a:t>
            </a:r>
            <a:r>
              <a:rPr lang="ru-RU" sz="1300" dirty="0" err="1">
                <a:latin typeface="+mj-lt"/>
              </a:rPr>
              <a:t>Магарамкентский</a:t>
            </a:r>
            <a:r>
              <a:rPr lang="ru-RU" sz="1300" dirty="0">
                <a:latin typeface="+mj-lt"/>
              </a:rPr>
              <a:t> район» (на 15,8 </a:t>
            </a:r>
            <a:r>
              <a:rPr lang="ru-RU" sz="1300" dirty="0" err="1" smtClean="0">
                <a:latin typeface="+mj-lt"/>
              </a:rPr>
              <a:t>п,п</a:t>
            </a:r>
            <a:r>
              <a:rPr lang="ru-RU" sz="1300" dirty="0">
                <a:latin typeface="+mj-lt"/>
              </a:rPr>
              <a:t>) и «</a:t>
            </a:r>
            <a:r>
              <a:rPr lang="ru-RU" sz="1300" dirty="0" err="1">
                <a:latin typeface="+mj-lt"/>
              </a:rPr>
              <a:t>Тляратинский</a:t>
            </a:r>
            <a:r>
              <a:rPr lang="ru-RU" sz="1300" dirty="0">
                <a:latin typeface="+mj-lt"/>
              </a:rPr>
              <a:t> район»  (на </a:t>
            </a:r>
            <a:r>
              <a:rPr lang="ru-RU" sz="1300">
                <a:latin typeface="+mj-lt"/>
              </a:rPr>
              <a:t>15,6 </a:t>
            </a:r>
            <a:r>
              <a:rPr lang="ru-RU" sz="1300" smtClean="0">
                <a:latin typeface="+mj-lt"/>
              </a:rPr>
              <a:t>п.п.).</a:t>
            </a:r>
            <a:endParaRPr lang="ru-RU" sz="1300" dirty="0">
              <a:latin typeface="+mj-lt"/>
            </a:endParaRPr>
          </a:p>
          <a:p>
            <a:pPr marL="0" indent="389573" algn="just">
              <a:lnSpc>
                <a:spcPct val="90000"/>
              </a:lnSpc>
              <a:spcBef>
                <a:spcPts val="0"/>
              </a:spcBef>
              <a:buNone/>
              <a:tabLst>
                <a:tab pos="0" algn="l"/>
              </a:tabLst>
              <a:defRPr/>
            </a:pPr>
            <a:r>
              <a:rPr lang="ru-RU" sz="1300" dirty="0">
                <a:latin typeface="+mj-lt"/>
              </a:rPr>
              <a:t>Основной  причиной   ухудшения показателя в указанных МО является недостаточность   финансовых средств в муниципальных бюджетах и ограниченные возможности поддержки из республиканского бюджета РД для проведения капитального ремонта и  </a:t>
            </a:r>
            <a:r>
              <a:rPr lang="ru-RU" sz="1300">
                <a:latin typeface="+mj-lt"/>
              </a:rPr>
              <a:t>реконструкции </a:t>
            </a:r>
            <a:r>
              <a:rPr lang="ru-RU" sz="1300" smtClean="0">
                <a:latin typeface="+mj-lt"/>
              </a:rPr>
              <a:t>зданий.</a:t>
            </a:r>
            <a:endParaRPr lang="ru-RU" sz="1300" dirty="0">
              <a:latin typeface="+mj-lt"/>
            </a:endParaRPr>
          </a:p>
          <a:p>
            <a:pPr marL="0" indent="389573" algn="just">
              <a:lnSpc>
                <a:spcPct val="90000"/>
              </a:lnSpc>
              <a:buNone/>
              <a:tabLst>
                <a:tab pos="0" algn="l"/>
              </a:tabLst>
              <a:defRPr/>
            </a:pPr>
            <a:endParaRPr lang="ru-RU" sz="1300" dirty="0">
              <a:latin typeface="+mj-lt"/>
            </a:endParaRPr>
          </a:p>
        </p:txBody>
      </p:sp>
      <p:graphicFrame>
        <p:nvGraphicFramePr>
          <p:cNvPr id="55301" name="Object 30"/>
          <p:cNvGraphicFramePr>
            <a:graphicFrameLocks noChangeAspect="1"/>
          </p:cNvGraphicFramePr>
          <p:nvPr/>
        </p:nvGraphicFramePr>
        <p:xfrm>
          <a:off x="644281" y="1200403"/>
          <a:ext cx="3339523" cy="1422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0" name="Лист" r:id="rId3" imgW="2990912" imgH="809730" progId="Excel.Sheet.8">
                  <p:embed/>
                </p:oleObj>
              </mc:Choice>
              <mc:Fallback>
                <p:oleObj name="Лист" r:id="rId3" imgW="2990912" imgH="809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281" y="1200403"/>
                        <a:ext cx="3339523" cy="14226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302" name="Picture 4" descr="D:\ДОКУМЕНТЫ 2014 ГОД\ОЦЕНКА ЭФФЕКТИВНОСТИ ОМСУ\СВОДНЫЙ ДОКЛАД  2014г\Карты\кап ремон садов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7" y="2736354"/>
            <a:ext cx="3966929" cy="411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46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4440" indent="-27093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37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72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0755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42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77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1260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4759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5D25D1-BD52-4479-B7F1-EF8533265A02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3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35199" y="122465"/>
            <a:ext cx="8377186" cy="544264"/>
          </a:xfrm>
        </p:spPr>
        <p:txBody>
          <a:bodyPr tIns="43350"/>
          <a:lstStyle/>
          <a:p>
            <a:pPr eaLnBrk="1" hangingPunct="1"/>
            <a:r>
              <a:rPr lang="ru-RU" altLang="ru-RU" sz="1500" b="1" dirty="0">
                <a:solidFill>
                  <a:schemeClr val="accent1">
                    <a:lumMod val="75000"/>
                  </a:schemeClr>
                </a:solidFill>
              </a:rPr>
              <a:t>СОДЕРЖАНИЕ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2458" y="878549"/>
            <a:ext cx="9299121" cy="5897455"/>
          </a:xfrm>
        </p:spPr>
        <p:txBody>
          <a:bodyPr lIns="86716" tIns="43358" rIns="86716" bIns="43358"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1500" b="1">
                <a:latin typeface="+mj-lt"/>
              </a:rPr>
              <a:t>ВВЕДЕНИЕ</a:t>
            </a:r>
            <a:r>
              <a:rPr lang="ru-RU" altLang="ru-RU" sz="1500" b="1" smtClean="0">
                <a:latin typeface="+mj-lt"/>
              </a:rPr>
              <a:t>……………………………………………………………………………………………………………….…………………………………………..   </a:t>
            </a:r>
            <a:r>
              <a:rPr lang="ru-RU" altLang="ru-RU" sz="1500" b="1" dirty="0">
                <a:latin typeface="+mj-lt"/>
              </a:rPr>
              <a:t>7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500" b="1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ru-RU" sz="1500" b="1" smtClean="0">
                <a:latin typeface="+mj-lt"/>
              </a:rPr>
              <a:t>I</a:t>
            </a:r>
            <a:r>
              <a:rPr lang="ru-RU" altLang="ru-RU" sz="1500" b="1" smtClean="0">
                <a:latin typeface="+mj-lt"/>
              </a:rPr>
              <a:t>.</a:t>
            </a:r>
            <a:r>
              <a:rPr lang="en-US" altLang="ru-RU" sz="1500" b="1" smtClean="0">
                <a:latin typeface="+mj-lt"/>
              </a:rPr>
              <a:t> </a:t>
            </a:r>
            <a:r>
              <a:rPr lang="ru-RU" altLang="ru-RU" sz="1500" b="1" dirty="0">
                <a:latin typeface="+mj-lt"/>
              </a:rPr>
              <a:t>РЕЗУЛЬТАТЫ МОНИТОРИНГА ЭФФЕКТИВНОСТИ ДЕЯТЕЛЬНОСТИ ОРГАНОВ МЕСТНОГО САМОУПРАВЛЕНИЯ ГОРОДСКИХ ОКРУГОВ И МУНИЦИПАЛЬНЫХ </a:t>
            </a:r>
            <a:r>
              <a:rPr lang="ru-RU" altLang="ru-RU" sz="1500" b="1">
                <a:latin typeface="+mj-lt"/>
              </a:rPr>
              <a:t>РАЙОНОВ</a:t>
            </a:r>
            <a:r>
              <a:rPr lang="ru-RU" altLang="ru-RU" sz="1500" b="1" smtClean="0">
                <a:latin typeface="+mj-lt"/>
              </a:rPr>
              <a:t>……………………………..…………………………………………………….    </a:t>
            </a:r>
            <a:r>
              <a:rPr lang="ru-RU" altLang="ru-RU" sz="1500" b="1" dirty="0">
                <a:latin typeface="+mj-lt"/>
              </a:rPr>
              <a:t>9    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500" b="1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500" b="1">
                <a:latin typeface="+mj-lt"/>
              </a:rPr>
              <a:t>      </a:t>
            </a:r>
            <a:r>
              <a:rPr lang="ru-RU" altLang="ru-RU" sz="1500" b="1" smtClean="0">
                <a:latin typeface="+mj-lt"/>
              </a:rPr>
              <a:t>1. </a:t>
            </a:r>
            <a:r>
              <a:rPr lang="ru-RU" altLang="ru-RU" sz="1500" b="1" dirty="0">
                <a:latin typeface="+mj-lt"/>
              </a:rPr>
              <a:t>Экономическое </a:t>
            </a:r>
            <a:r>
              <a:rPr lang="ru-RU" altLang="ru-RU" sz="1500" b="1">
                <a:latin typeface="+mj-lt"/>
              </a:rPr>
              <a:t>развитие</a:t>
            </a:r>
            <a:r>
              <a:rPr lang="ru-RU" altLang="ru-RU" sz="1500" b="1" smtClean="0">
                <a:latin typeface="+mj-lt"/>
              </a:rPr>
              <a:t>…………………………………………………………………………………..…………….……………………….  </a:t>
            </a:r>
            <a:r>
              <a:rPr lang="ru-RU" altLang="ru-RU" sz="1500" b="1" dirty="0" smtClean="0">
                <a:latin typeface="+mj-lt"/>
              </a:rPr>
              <a:t>11</a:t>
            </a:r>
            <a:endParaRPr lang="ru-RU" altLang="ru-RU" sz="1500" b="1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1500" b="1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500" b="1">
                <a:latin typeface="+mj-lt"/>
              </a:rPr>
              <a:t>           </a:t>
            </a:r>
            <a:r>
              <a:rPr lang="ru-RU" altLang="ru-RU" sz="1500" smtClean="0">
                <a:latin typeface="+mj-lt"/>
              </a:rPr>
              <a:t>1.1. </a:t>
            </a:r>
            <a:r>
              <a:rPr lang="ru-RU" altLang="ru-RU" sz="1500" dirty="0">
                <a:latin typeface="+mj-lt"/>
              </a:rPr>
              <a:t>Развитие малого и среднего </a:t>
            </a:r>
            <a:r>
              <a:rPr lang="ru-RU" altLang="ru-RU" sz="1500">
                <a:latin typeface="+mj-lt"/>
              </a:rPr>
              <a:t>предпринимательства</a:t>
            </a:r>
            <a:r>
              <a:rPr lang="ru-RU" altLang="ru-RU" sz="1500" smtClean="0">
                <a:latin typeface="+mj-lt"/>
              </a:rPr>
              <a:t>……………………………………………………………..…………….   </a:t>
            </a:r>
            <a:r>
              <a:rPr lang="ru-RU" altLang="ru-RU" sz="1500" dirty="0" smtClean="0">
                <a:latin typeface="+mj-lt"/>
              </a:rPr>
              <a:t>12</a:t>
            </a:r>
            <a:endParaRPr lang="ru-RU" altLang="ru-RU" sz="1500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500">
                <a:latin typeface="+mj-lt"/>
              </a:rPr>
              <a:t>           </a:t>
            </a:r>
            <a:r>
              <a:rPr lang="ru-RU" altLang="ru-RU" sz="1500" smtClean="0">
                <a:latin typeface="+mj-lt"/>
              </a:rPr>
              <a:t>1.2. </a:t>
            </a:r>
            <a:r>
              <a:rPr lang="ru-RU" altLang="ru-RU" sz="1500" dirty="0">
                <a:latin typeface="+mj-lt"/>
              </a:rPr>
              <a:t>Улучшение инвестиционной </a:t>
            </a:r>
            <a:r>
              <a:rPr lang="ru-RU" altLang="ru-RU" sz="1500">
                <a:latin typeface="+mj-lt"/>
              </a:rPr>
              <a:t>привлекательности</a:t>
            </a:r>
            <a:r>
              <a:rPr lang="ru-RU" altLang="ru-RU" sz="1500" smtClean="0">
                <a:latin typeface="+mj-lt"/>
              </a:rPr>
              <a:t>………………………………………..……………….……………………..   </a:t>
            </a:r>
            <a:r>
              <a:rPr lang="ru-RU" altLang="ru-RU" sz="1500" dirty="0" smtClean="0">
                <a:latin typeface="+mj-lt"/>
              </a:rPr>
              <a:t>15</a:t>
            </a:r>
            <a:endParaRPr lang="ru-RU" altLang="ru-RU" sz="1500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500">
                <a:latin typeface="+mj-lt"/>
              </a:rPr>
              <a:t>           </a:t>
            </a:r>
            <a:r>
              <a:rPr lang="ru-RU" altLang="ru-RU" sz="1500" smtClean="0">
                <a:latin typeface="+mj-lt"/>
              </a:rPr>
              <a:t>1.3.Сельское </a:t>
            </a:r>
            <a:r>
              <a:rPr lang="ru-RU" altLang="ru-RU" sz="1500">
                <a:latin typeface="+mj-lt"/>
              </a:rPr>
              <a:t>хозяйство </a:t>
            </a:r>
            <a:r>
              <a:rPr lang="ru-RU" altLang="ru-RU" sz="1500" smtClean="0">
                <a:latin typeface="+mj-lt"/>
              </a:rPr>
              <a:t>……………………………………………………………………………………………….…………….………………..   </a:t>
            </a:r>
            <a:r>
              <a:rPr lang="ru-RU" altLang="ru-RU" sz="1500" dirty="0" smtClean="0">
                <a:latin typeface="+mj-lt"/>
              </a:rPr>
              <a:t>19</a:t>
            </a:r>
            <a:endParaRPr lang="ru-RU" altLang="ru-RU" sz="1500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500">
                <a:latin typeface="+mj-lt"/>
              </a:rPr>
              <a:t>           </a:t>
            </a:r>
            <a:r>
              <a:rPr lang="ru-RU" altLang="ru-RU" sz="1500" smtClean="0">
                <a:latin typeface="+mj-lt"/>
              </a:rPr>
              <a:t>1.4. </a:t>
            </a:r>
            <a:r>
              <a:rPr lang="ru-RU" altLang="ru-RU" sz="1500" dirty="0">
                <a:latin typeface="+mj-lt"/>
              </a:rPr>
              <a:t>Дорожное хозяйство и </a:t>
            </a:r>
            <a:r>
              <a:rPr lang="ru-RU" altLang="ru-RU" sz="1500">
                <a:latin typeface="+mj-lt"/>
              </a:rPr>
              <a:t>транспорт</a:t>
            </a:r>
            <a:r>
              <a:rPr lang="ru-RU" altLang="ru-RU" sz="1500" smtClean="0">
                <a:latin typeface="+mj-lt"/>
              </a:rPr>
              <a:t>……………………………………………………………………..………………….………………   </a:t>
            </a:r>
            <a:r>
              <a:rPr lang="ru-RU" altLang="ru-RU" sz="1500" dirty="0" smtClean="0">
                <a:latin typeface="+mj-lt"/>
              </a:rPr>
              <a:t>22</a:t>
            </a:r>
            <a:endParaRPr lang="ru-RU" altLang="ru-RU" sz="1500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500">
                <a:latin typeface="+mj-lt"/>
              </a:rPr>
              <a:t>           </a:t>
            </a:r>
            <a:r>
              <a:rPr lang="ru-RU" altLang="ru-RU" sz="1500" smtClean="0">
                <a:latin typeface="+mj-lt"/>
              </a:rPr>
              <a:t>1.5. </a:t>
            </a:r>
            <a:r>
              <a:rPr lang="ru-RU" altLang="ru-RU" sz="1500" dirty="0">
                <a:latin typeface="+mj-lt"/>
              </a:rPr>
              <a:t>Доходы </a:t>
            </a:r>
            <a:r>
              <a:rPr lang="ru-RU" altLang="ru-RU" sz="1500">
                <a:latin typeface="+mj-lt"/>
              </a:rPr>
              <a:t>населения </a:t>
            </a:r>
            <a:r>
              <a:rPr lang="ru-RU" altLang="ru-RU" sz="1500" smtClean="0">
                <a:latin typeface="+mj-lt"/>
              </a:rPr>
              <a:t>…………………………………………………………………………………………..……………………….…………..  </a:t>
            </a:r>
            <a:r>
              <a:rPr lang="ru-RU" altLang="ru-RU" sz="1500" dirty="0" smtClean="0">
                <a:latin typeface="+mj-lt"/>
              </a:rPr>
              <a:t>24</a:t>
            </a:r>
            <a:endParaRPr lang="ru-RU" altLang="ru-RU" sz="1500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1500" b="1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500" b="1">
                <a:latin typeface="+mj-lt"/>
              </a:rPr>
              <a:t>      </a:t>
            </a:r>
            <a:r>
              <a:rPr lang="ru-RU" altLang="ru-RU" sz="1500" b="1" smtClean="0">
                <a:latin typeface="+mj-lt"/>
              </a:rPr>
              <a:t>2. </a:t>
            </a:r>
            <a:r>
              <a:rPr lang="ru-RU" altLang="ru-RU" sz="1500" b="1" dirty="0">
                <a:latin typeface="+mj-lt"/>
              </a:rPr>
              <a:t>Дошкольное </a:t>
            </a:r>
            <a:r>
              <a:rPr lang="ru-RU" altLang="ru-RU" sz="1500" b="1">
                <a:latin typeface="+mj-lt"/>
              </a:rPr>
              <a:t>образование</a:t>
            </a:r>
            <a:r>
              <a:rPr lang="ru-RU" altLang="ru-RU" sz="1500" b="1" smtClean="0">
                <a:latin typeface="+mj-lt"/>
              </a:rPr>
              <a:t>…………………………………………………………………………………..……………………………………. </a:t>
            </a:r>
            <a:r>
              <a:rPr lang="ru-RU" altLang="ru-RU" sz="1500" b="1" dirty="0" smtClean="0">
                <a:latin typeface="+mj-lt"/>
              </a:rPr>
              <a:t>26</a:t>
            </a:r>
            <a:endParaRPr lang="ru-RU" altLang="ru-RU" sz="1500" b="1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500" b="1">
                <a:latin typeface="+mj-lt"/>
              </a:rPr>
              <a:t>      </a:t>
            </a:r>
            <a:r>
              <a:rPr lang="ru-RU" altLang="ru-RU" sz="1500" b="1" smtClean="0">
                <a:latin typeface="+mj-lt"/>
              </a:rPr>
              <a:t>3. </a:t>
            </a:r>
            <a:r>
              <a:rPr lang="ru-RU" altLang="ru-RU" sz="1500" b="1" dirty="0">
                <a:latin typeface="+mj-lt"/>
              </a:rPr>
              <a:t>Общее и дополнительное </a:t>
            </a:r>
            <a:r>
              <a:rPr lang="ru-RU" altLang="ru-RU" sz="1500" b="1">
                <a:latin typeface="+mj-lt"/>
              </a:rPr>
              <a:t>образование</a:t>
            </a:r>
            <a:r>
              <a:rPr lang="ru-RU" altLang="ru-RU" sz="1500" b="1" smtClean="0">
                <a:latin typeface="+mj-lt"/>
              </a:rPr>
              <a:t>……………………………………………………….………………………………………….. </a:t>
            </a:r>
            <a:r>
              <a:rPr lang="ru-RU" altLang="ru-RU" sz="1500" b="1" dirty="0" smtClean="0">
                <a:latin typeface="+mj-lt"/>
              </a:rPr>
              <a:t>30</a:t>
            </a:r>
            <a:endParaRPr lang="ru-RU" altLang="ru-RU" sz="1500" b="1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500" b="1">
                <a:latin typeface="+mj-lt"/>
              </a:rPr>
              <a:t>      </a:t>
            </a:r>
            <a:r>
              <a:rPr lang="ru-RU" altLang="ru-RU" sz="1500" b="1" smtClean="0">
                <a:latin typeface="+mj-lt"/>
              </a:rPr>
              <a:t>4. </a:t>
            </a:r>
            <a:r>
              <a:rPr lang="ru-RU" altLang="ru-RU" sz="1500" b="1" dirty="0">
                <a:latin typeface="+mj-lt"/>
              </a:rPr>
              <a:t>Культура</a:t>
            </a:r>
            <a:r>
              <a:rPr lang="ru-RU" altLang="ru-RU" sz="1500" b="1" dirty="0" smtClean="0">
                <a:latin typeface="+mj-lt"/>
              </a:rPr>
              <a:t>……………………………………………………………………………………………………………………………………………………… 40</a:t>
            </a:r>
            <a:endParaRPr lang="ru-RU" altLang="ru-RU" sz="1500" b="1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500" b="1">
                <a:latin typeface="+mj-lt"/>
              </a:rPr>
              <a:t>      </a:t>
            </a:r>
            <a:r>
              <a:rPr lang="ru-RU" altLang="ru-RU" sz="1500" b="1" smtClean="0">
                <a:latin typeface="+mj-lt"/>
              </a:rPr>
              <a:t>5. </a:t>
            </a:r>
            <a:r>
              <a:rPr lang="ru-RU" altLang="ru-RU" sz="1500" b="1" dirty="0">
                <a:latin typeface="+mj-lt"/>
              </a:rPr>
              <a:t>Физическая культура и </a:t>
            </a:r>
            <a:r>
              <a:rPr lang="ru-RU" altLang="ru-RU" sz="1500" b="1">
                <a:latin typeface="+mj-lt"/>
              </a:rPr>
              <a:t>спорт</a:t>
            </a:r>
            <a:r>
              <a:rPr lang="ru-RU" altLang="ru-RU" sz="1500" b="1" smtClean="0">
                <a:solidFill>
                  <a:srgbClr val="000000"/>
                </a:solidFill>
                <a:latin typeface="+mj-lt"/>
              </a:rPr>
              <a:t>…………………………………………………………………………………………………………………….. </a:t>
            </a:r>
            <a:r>
              <a:rPr lang="ru-RU" altLang="ru-RU" sz="1500" b="1" dirty="0" smtClean="0">
                <a:solidFill>
                  <a:srgbClr val="000000"/>
                </a:solidFill>
                <a:latin typeface="+mj-lt"/>
              </a:rPr>
              <a:t>42</a:t>
            </a:r>
            <a:endParaRPr lang="ru-RU" altLang="ru-RU" sz="1500" b="1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500" b="1">
                <a:latin typeface="+mj-lt"/>
              </a:rPr>
              <a:t>      </a:t>
            </a:r>
            <a:r>
              <a:rPr lang="ru-RU" altLang="ru-RU" sz="1500" b="1" smtClean="0">
                <a:latin typeface="+mj-lt"/>
              </a:rPr>
              <a:t>6. </a:t>
            </a:r>
            <a:r>
              <a:rPr lang="ru-RU" altLang="ru-RU" sz="1500" b="1" dirty="0">
                <a:latin typeface="+mj-lt"/>
              </a:rPr>
              <a:t>Жилищное строительство и обеспечение граждан </a:t>
            </a:r>
            <a:r>
              <a:rPr lang="ru-RU" altLang="ru-RU" sz="1500" b="1">
                <a:latin typeface="+mj-lt"/>
              </a:rPr>
              <a:t>жильем</a:t>
            </a:r>
            <a:r>
              <a:rPr lang="ru-RU" altLang="ru-RU" sz="1500" b="1" smtClean="0">
                <a:latin typeface="+mj-lt"/>
              </a:rPr>
              <a:t>……………………………….…………………………………… </a:t>
            </a:r>
            <a:r>
              <a:rPr lang="ru-RU" altLang="ru-RU" sz="1500" b="1" dirty="0" smtClean="0">
                <a:latin typeface="+mj-lt"/>
              </a:rPr>
              <a:t>44</a:t>
            </a:r>
            <a:endParaRPr lang="ru-RU" altLang="ru-RU" sz="1500" b="1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500" b="1">
                <a:latin typeface="+mj-lt"/>
              </a:rPr>
              <a:t>      </a:t>
            </a:r>
            <a:r>
              <a:rPr lang="ru-RU" altLang="ru-RU" sz="1500" b="1" smtClean="0">
                <a:latin typeface="+mj-lt"/>
              </a:rPr>
              <a:t>7. </a:t>
            </a:r>
            <a:r>
              <a:rPr lang="ru-RU" altLang="ru-RU" sz="1500" b="1" dirty="0">
                <a:latin typeface="+mj-lt"/>
              </a:rPr>
              <a:t>Жилищно-коммунальное </a:t>
            </a:r>
            <a:r>
              <a:rPr lang="ru-RU" altLang="ru-RU" sz="1500" b="1">
                <a:latin typeface="+mj-lt"/>
              </a:rPr>
              <a:t>хозяйство</a:t>
            </a:r>
            <a:r>
              <a:rPr lang="ru-RU" altLang="ru-RU" sz="1500" b="1" smtClean="0">
                <a:latin typeface="+mj-lt"/>
              </a:rPr>
              <a:t>…………………………………………………………………………….………………………….. </a:t>
            </a:r>
            <a:r>
              <a:rPr lang="ru-RU" altLang="ru-RU" sz="1500" b="1" dirty="0" smtClean="0">
                <a:latin typeface="+mj-lt"/>
              </a:rPr>
              <a:t>51</a:t>
            </a:r>
            <a:endParaRPr lang="ru-RU" altLang="ru-RU" sz="1500" b="1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500" b="1">
                <a:latin typeface="+mj-lt"/>
              </a:rPr>
              <a:t>      </a:t>
            </a:r>
            <a:r>
              <a:rPr lang="ru-RU" altLang="ru-RU" sz="1500" b="1" smtClean="0">
                <a:latin typeface="+mj-lt"/>
              </a:rPr>
              <a:t>8.  </a:t>
            </a:r>
            <a:r>
              <a:rPr lang="ru-RU" altLang="ru-RU" sz="1500" b="1" dirty="0">
                <a:latin typeface="+mj-lt"/>
              </a:rPr>
              <a:t>Организация муниципального </a:t>
            </a:r>
            <a:r>
              <a:rPr lang="ru-RU" altLang="ru-RU" sz="1500" b="1">
                <a:latin typeface="+mj-lt"/>
              </a:rPr>
              <a:t>управления</a:t>
            </a:r>
            <a:r>
              <a:rPr lang="ru-RU" altLang="ru-RU" sz="1500" b="1" smtClean="0">
                <a:latin typeface="+mj-lt"/>
              </a:rPr>
              <a:t>…………………………………………………………………………………………….. </a:t>
            </a:r>
            <a:r>
              <a:rPr lang="ru-RU" altLang="ru-RU" sz="1500" b="1" dirty="0" smtClean="0">
                <a:latin typeface="+mj-lt"/>
              </a:rPr>
              <a:t>54</a:t>
            </a:r>
            <a:endParaRPr lang="ru-RU" altLang="ru-RU" sz="1500" b="1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1500" b="1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500" b="1" dirty="0">
                <a:latin typeface="+mj-lt"/>
              </a:rPr>
              <a:t>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ru-RU" sz="1500" b="1" smtClean="0">
                <a:latin typeface="+mj-lt"/>
              </a:rPr>
              <a:t>II</a:t>
            </a:r>
            <a:r>
              <a:rPr lang="ru-RU" altLang="ru-RU" sz="1500" b="1" smtClean="0">
                <a:latin typeface="+mj-lt"/>
              </a:rPr>
              <a:t>. </a:t>
            </a:r>
            <a:r>
              <a:rPr lang="ru-RU" altLang="ru-RU" sz="1500" b="1" dirty="0">
                <a:latin typeface="+mj-lt"/>
              </a:rPr>
              <a:t>ИТОГИ СОЦИОЛОГИЧЕСКИХ ОПРОСОВ </a:t>
            </a:r>
            <a:r>
              <a:rPr lang="ru-RU" altLang="ru-RU" sz="1500" b="1">
                <a:latin typeface="+mj-lt"/>
              </a:rPr>
              <a:t>НАСЕЛЕНИЯ</a:t>
            </a:r>
            <a:r>
              <a:rPr lang="ru-RU" altLang="ru-RU" sz="1500" b="1" smtClean="0">
                <a:latin typeface="+mj-lt"/>
              </a:rPr>
              <a:t>……………………….……………………………………………………….……. </a:t>
            </a:r>
            <a:r>
              <a:rPr lang="ru-RU" altLang="ru-RU" sz="1500" b="1" dirty="0" smtClean="0">
                <a:latin typeface="+mj-lt"/>
              </a:rPr>
              <a:t>58</a:t>
            </a:r>
            <a:endParaRPr lang="en-US" altLang="ru-RU" sz="1500" b="1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1500" b="1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ru-RU" sz="1500" b="1" smtClean="0">
                <a:latin typeface="+mj-lt"/>
              </a:rPr>
              <a:t>III</a:t>
            </a:r>
            <a:r>
              <a:rPr lang="ru-RU" altLang="ru-RU" sz="1500" b="1" smtClean="0">
                <a:latin typeface="+mj-lt"/>
              </a:rPr>
              <a:t>. </a:t>
            </a:r>
            <a:r>
              <a:rPr lang="ru-RU" altLang="ru-RU" sz="1500" b="1" dirty="0" smtClean="0">
                <a:latin typeface="+mj-lt"/>
              </a:rPr>
              <a:t>РЕЗУЛЬТАТЫ </a:t>
            </a:r>
            <a:r>
              <a:rPr lang="ru-RU" altLang="ru-RU" sz="1500" b="1" dirty="0">
                <a:latin typeface="+mj-lt"/>
              </a:rPr>
              <a:t>ОЦЕНКИ ЭФФЕКТИВНОСТИ ДЕЯТЕЛЬНОСТИ ОРГАНОВ МЕСТНОГО САМОУПРАВЛЕНИЯ ГОРОДСКИХ ОКРУГОВ И МУНИЦИПАЛЬНЫХ </a:t>
            </a:r>
            <a:r>
              <a:rPr lang="ru-RU" altLang="ru-RU" sz="1500" b="1">
                <a:latin typeface="+mj-lt"/>
              </a:rPr>
              <a:t>РАЙОНОВ</a:t>
            </a:r>
            <a:r>
              <a:rPr lang="ru-RU" altLang="ru-RU" sz="1500" b="1" smtClean="0">
                <a:latin typeface="+mj-lt"/>
              </a:rPr>
              <a:t>………………………………………………………………………………….… </a:t>
            </a:r>
            <a:r>
              <a:rPr lang="ru-RU" altLang="ru-RU" sz="1500" b="1" dirty="0" smtClean="0">
                <a:latin typeface="+mj-lt"/>
              </a:rPr>
              <a:t>60</a:t>
            </a:r>
            <a:endParaRPr lang="ru-RU" altLang="ru-RU" sz="1500" b="1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1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10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0EF2B8-A177-4966-A382-837EB2F10FF8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30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04567" y="445948"/>
            <a:ext cx="9185604" cy="1097597"/>
          </a:xfrm>
        </p:spPr>
        <p:txBody>
          <a:bodyPr lIns="98704" tIns="49350" rIns="98704" bIns="49350">
            <a:noAutofit/>
          </a:bodyPr>
          <a:lstStyle/>
          <a:p>
            <a:pPr algn="ctr" eaLnBrk="1" hangingPunct="1"/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</a:rPr>
              <a:t>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общеобразовательных учреждений, сдавших единый государственный </a:t>
            </a:r>
            <a:r>
              <a:rPr lang="ru-RU" alt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altLang="ru-RU" sz="1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экзамен </a:t>
            </a:r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</a:rPr>
              <a:t>по данным предметам</a:t>
            </a:r>
          </a:p>
        </p:txBody>
      </p:sp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4332022" y="1748895"/>
            <a:ext cx="5637457" cy="473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4" tIns="49350" rIns="98704" bIns="49350"/>
          <a:lstStyle>
            <a:lvl1pPr indent="411163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2013 году по сравнению  с 2012 годом результаты  сдачи   </a:t>
            </a:r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единого государственного экзамена по русскому языку и математике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по республике</a:t>
            </a:r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незначительно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улучшились.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Доля выпускников, сдавших ЕГЭ по русскому  языку и математике,  по республике   в 2013 году составила 98,6%     (в 2012 году - 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98,4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% ).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10 муниципальных образованиях («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Цумадинский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Гергебильский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Гумбетовский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Лакский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Чародинский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"</a:t>
            </a:r>
            <a:r>
              <a:rPr lang="ru-RU" altLang="ru-RU" sz="1300" dirty="0" err="1" smtClean="0">
                <a:solidFill>
                  <a:srgbClr val="000000"/>
                </a:solidFill>
                <a:latin typeface="+mj-lt"/>
              </a:rPr>
              <a:t>Бежтинский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 участок в  составе </a:t>
            </a:r>
            <a:r>
              <a:rPr lang="ru-RU" altLang="ru-RU" sz="1300" dirty="0" err="1" smtClean="0">
                <a:solidFill>
                  <a:srgbClr val="000000"/>
                </a:solidFill>
                <a:latin typeface="+mj-lt"/>
              </a:rPr>
              <a:t>Цунтинского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 района",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Кулинский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«Агульский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Бабаюртовский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Рутульский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район»)  удельный вес лиц, сдавших единый государственный экзамен по русскому языку и математике, в общей численности выпускников муниципальных общеобразовательных учреждений, участвовавших в едином государственном экзамене по данным предметам, составил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100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%.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остальных муниципальных образованиях, показатель составил от  95% 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и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выше.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По сравнению с 2012 годом улучшения показателя добились в 19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муниципальных образованиях,</a:t>
            </a:r>
            <a:r>
              <a:rPr lang="ru-RU" altLang="ru-RU" sz="13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наиболее существенного -</a:t>
            </a:r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Цунтинский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(на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4,4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п.п.).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остальных МО увеличение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показателя 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незначительное.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Снижение показателя отмечено в 26 муниципальных образованиях в среднем на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0,8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п.п.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Более  значительное снижение допущено в 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Тляратинский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- на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4,8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п.п.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и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Курахский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 район» -  на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2,3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п.п.  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/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spcBef>
                <a:spcPct val="40000"/>
              </a:spcBef>
            </a:pPr>
            <a:endParaRPr lang="ru-RU" altLang="ru-RU" sz="13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328841"/>
              </p:ext>
            </p:extLst>
          </p:nvPr>
        </p:nvGraphicFramePr>
        <p:xfrm>
          <a:off x="691085" y="0"/>
          <a:ext cx="8906417" cy="4069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06417"/>
              </a:tblGrid>
              <a:tr h="406931">
                <a:tc>
                  <a:txBody>
                    <a:bodyPr/>
                    <a:lstStyle/>
                    <a:p>
                      <a:pPr marL="0" algn="ctr" defTabSz="1042504" rtl="0" eaLnBrk="1" latinLnBrk="0" hangingPunct="1"/>
                      <a:r>
                        <a:rPr lang="ru-RU" sz="2100" b="1" kern="120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3. </a:t>
                      </a:r>
                      <a:r>
                        <a:rPr lang="ru-RU" sz="2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Общее и дополнительное образование</a:t>
                      </a:r>
                      <a:endParaRPr lang="ru-RU" sz="21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88358" marR="88358" marT="43446" marB="43446"/>
                </a:tc>
              </a:tr>
            </a:tbl>
          </a:graphicData>
        </a:graphic>
      </p:graphicFrame>
      <p:pic>
        <p:nvPicPr>
          <p:cNvPr id="56327" name="Picture 9" descr="D:\ДОКУМЕНТЫ 2014 ГОД\ОЦЕНКА ЭФФЕКТИВНОСТИ ОМСУ\СВОДНЫЙ ДОКЛАД  2014г\Карты\егэ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7" y="3496892"/>
            <a:ext cx="3896365" cy="370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6328" name="Объект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49808776"/>
              </p:ext>
            </p:extLst>
          </p:nvPr>
        </p:nvGraphicFramePr>
        <p:xfrm>
          <a:off x="644022" y="1710214"/>
          <a:ext cx="3301925" cy="1858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6" name="Лист" r:id="rId4" imgW="3000443" imgH="1323885" progId="Excel.Sheet.8">
                  <p:embed/>
                </p:oleObj>
              </mc:Choice>
              <mc:Fallback>
                <p:oleObj name="Лист" r:id="rId4" imgW="3000443" imgH="1323885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22" y="1710214"/>
                        <a:ext cx="3301925" cy="1858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943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46AD92-CE9C-4344-B4B1-DD9D6DC43F5B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31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734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27406" y="198075"/>
            <a:ext cx="9300654" cy="881403"/>
          </a:xfrm>
        </p:spPr>
        <p:txBody>
          <a:bodyPr lIns="98704" tIns="49350" rIns="98704" bIns="49350">
            <a:noAutofit/>
          </a:bodyPr>
          <a:lstStyle/>
          <a:p>
            <a:pPr algn="ctr" eaLnBrk="1" hangingPunct="1"/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</a:rPr>
              <a:t>Доля выпускников муниципальных общеобразовательных учреждений, </a:t>
            </a:r>
            <a:b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</a:rPr>
              <a:t>не получивших аттестат о среднем (полном) образовании, в общей численности выпускников муниципальных общеобразовательных учреждений</a:t>
            </a:r>
          </a:p>
        </p:txBody>
      </p:sp>
      <p:sp>
        <p:nvSpPr>
          <p:cNvPr id="57348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15548" y="1200408"/>
            <a:ext cx="5451894" cy="5878030"/>
          </a:xfrm>
        </p:spPr>
        <p:txBody>
          <a:bodyPr lIns="98704" tIns="49350" rIns="98704" bIns="49350">
            <a:noAutofit/>
          </a:bodyPr>
          <a:lstStyle/>
          <a:p>
            <a:pPr marL="0" indent="389573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latin typeface="+mj-lt"/>
                <a:cs typeface="Times New Roman" pitchFamily="18" charset="0"/>
              </a:rPr>
              <a:t>По сравнению с 2012 годом в отчетном году </a:t>
            </a:r>
            <a:r>
              <a:rPr lang="ru-RU" altLang="ru-RU" sz="1400" b="1" dirty="0">
                <a:latin typeface="+mj-lt"/>
                <a:cs typeface="Times New Roman" pitchFamily="18" charset="0"/>
              </a:rPr>
              <a:t>доля выпускников не получивших аттестат о среднем (полном) образовании, в общей численности выпускников муниципальных общеобразовательных учреждений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 в среднем по муниципальным образованиям незначительно уменьшилась и составила – 2,3%  (в 2012 году –  </a:t>
            </a:r>
            <a:r>
              <a:rPr lang="ru-RU" altLang="ru-RU" sz="1400">
                <a:latin typeface="+mj-lt"/>
                <a:cs typeface="Times New Roman" pitchFamily="18" charset="0"/>
              </a:rPr>
              <a:t>2,4</a:t>
            </a:r>
            <a:r>
              <a:rPr lang="ru-RU" altLang="ru-RU" sz="1400" smtClean="0">
                <a:latin typeface="+mj-lt"/>
                <a:cs typeface="Times New Roman" pitchFamily="18" charset="0"/>
              </a:rPr>
              <a:t>%).</a:t>
            </a:r>
            <a:endParaRPr lang="ru-RU" altLang="ru-RU" sz="1400" dirty="0">
              <a:latin typeface="+mj-lt"/>
              <a:cs typeface="Times New Roman" pitchFamily="18" charset="0"/>
            </a:endParaRPr>
          </a:p>
          <a:p>
            <a:pPr marL="0" indent="389573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latin typeface="+mj-lt"/>
                <a:cs typeface="Times New Roman" pitchFamily="18" charset="0"/>
              </a:rPr>
              <a:t>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 снизилась в 25 муниципальных образованиях, наиболее значительно в МО «</a:t>
            </a:r>
            <a:r>
              <a:rPr lang="ru-RU" altLang="ru-RU" sz="1400" dirty="0" err="1">
                <a:latin typeface="+mj-lt"/>
                <a:cs typeface="Times New Roman" pitchFamily="18" charset="0"/>
              </a:rPr>
              <a:t>Цунтинский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 район» (на </a:t>
            </a:r>
            <a:r>
              <a:rPr lang="ru-RU" altLang="ru-RU" sz="1400">
                <a:latin typeface="+mj-lt"/>
                <a:cs typeface="Times New Roman" pitchFamily="18" charset="0"/>
              </a:rPr>
              <a:t>5,5 </a:t>
            </a:r>
            <a:r>
              <a:rPr lang="ru-RU" altLang="ru-RU" sz="1400" smtClean="0">
                <a:latin typeface="+mj-lt"/>
                <a:cs typeface="Times New Roman" pitchFamily="18" charset="0"/>
              </a:rPr>
              <a:t>п.п.),  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«</a:t>
            </a:r>
            <a:r>
              <a:rPr lang="ru-RU" altLang="ru-RU" sz="1400" dirty="0" err="1">
                <a:latin typeface="+mj-lt"/>
                <a:cs typeface="Times New Roman" pitchFamily="18" charset="0"/>
              </a:rPr>
              <a:t>Кайтагский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 район» (на </a:t>
            </a:r>
            <a:r>
              <a:rPr lang="ru-RU" altLang="ru-RU" sz="1400">
                <a:latin typeface="+mj-lt"/>
                <a:cs typeface="Times New Roman" pitchFamily="18" charset="0"/>
              </a:rPr>
              <a:t>3,2 </a:t>
            </a:r>
            <a:r>
              <a:rPr lang="ru-RU" altLang="ru-RU" sz="1400" smtClean="0">
                <a:latin typeface="+mj-lt"/>
                <a:cs typeface="Times New Roman" pitchFamily="18" charset="0"/>
              </a:rPr>
              <a:t>п.п.), 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«город Махачкала» (на </a:t>
            </a:r>
            <a:r>
              <a:rPr lang="ru-RU" altLang="ru-RU" sz="1400">
                <a:latin typeface="+mj-lt"/>
                <a:cs typeface="Times New Roman" pitchFamily="18" charset="0"/>
              </a:rPr>
              <a:t>3 </a:t>
            </a:r>
            <a:r>
              <a:rPr lang="ru-RU" altLang="ru-RU" sz="1400" smtClean="0">
                <a:latin typeface="+mj-lt"/>
                <a:cs typeface="Times New Roman" pitchFamily="18" charset="0"/>
              </a:rPr>
              <a:t>п.п.), 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«</a:t>
            </a:r>
            <a:r>
              <a:rPr lang="ru-RU" altLang="ru-RU" sz="1400" dirty="0" err="1">
                <a:latin typeface="+mj-lt"/>
                <a:cs typeface="Times New Roman" pitchFamily="18" charset="0"/>
              </a:rPr>
              <a:t>Гунибский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 район»    (на </a:t>
            </a:r>
            <a:r>
              <a:rPr lang="ru-RU" altLang="ru-RU" sz="1400">
                <a:latin typeface="+mj-lt"/>
                <a:cs typeface="Times New Roman" pitchFamily="18" charset="0"/>
              </a:rPr>
              <a:t>2,4 </a:t>
            </a:r>
            <a:r>
              <a:rPr lang="ru-RU" altLang="ru-RU" sz="1400" smtClean="0">
                <a:latin typeface="+mj-lt"/>
                <a:cs typeface="Times New Roman" pitchFamily="18" charset="0"/>
              </a:rPr>
              <a:t>п.п.) 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и «</a:t>
            </a:r>
            <a:r>
              <a:rPr lang="ru-RU" altLang="ru-RU" sz="1400" dirty="0" err="1">
                <a:latin typeface="+mj-lt"/>
                <a:cs typeface="Times New Roman" pitchFamily="18" charset="0"/>
              </a:rPr>
              <a:t>Каякентский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  район» (на </a:t>
            </a:r>
            <a:r>
              <a:rPr lang="ru-RU" altLang="ru-RU" sz="1400">
                <a:latin typeface="+mj-lt"/>
                <a:cs typeface="Times New Roman" pitchFamily="18" charset="0"/>
              </a:rPr>
              <a:t>2,1 </a:t>
            </a:r>
            <a:r>
              <a:rPr lang="ru-RU" altLang="ru-RU" sz="1400" smtClean="0">
                <a:latin typeface="+mj-lt"/>
                <a:cs typeface="Times New Roman" pitchFamily="18" charset="0"/>
              </a:rPr>
              <a:t>п.п.). </a:t>
            </a:r>
            <a:endParaRPr lang="ru-RU" altLang="ru-RU" sz="1400" dirty="0">
              <a:latin typeface="+mj-lt"/>
              <a:cs typeface="Times New Roman" pitchFamily="18" charset="0"/>
            </a:endParaRPr>
          </a:p>
          <a:p>
            <a:pPr marL="0" indent="389573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latin typeface="+mj-lt"/>
                <a:cs typeface="Times New Roman" pitchFamily="18" charset="0"/>
              </a:rPr>
              <a:t>В МО  «</a:t>
            </a:r>
            <a:r>
              <a:rPr lang="ru-RU" altLang="ru-RU" sz="1400" dirty="0" err="1">
                <a:latin typeface="+mj-lt"/>
                <a:cs typeface="Times New Roman" pitchFamily="18" charset="0"/>
              </a:rPr>
              <a:t>Лакский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 район», «</a:t>
            </a:r>
            <a:r>
              <a:rPr lang="ru-RU" altLang="ru-RU" sz="1400" dirty="0" err="1">
                <a:latin typeface="+mj-lt"/>
                <a:cs typeface="Times New Roman" pitchFamily="18" charset="0"/>
              </a:rPr>
              <a:t>Курахский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 район»,  «</a:t>
            </a:r>
            <a:r>
              <a:rPr lang="ru-RU" altLang="ru-RU" sz="1400" dirty="0" err="1">
                <a:latin typeface="+mj-lt"/>
                <a:cs typeface="Times New Roman" pitchFamily="18" charset="0"/>
              </a:rPr>
              <a:t>Тляратинский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 район», «</a:t>
            </a:r>
            <a:r>
              <a:rPr lang="ru-RU" altLang="ru-RU" sz="1400" dirty="0" err="1">
                <a:latin typeface="+mj-lt"/>
                <a:cs typeface="Times New Roman" pitchFamily="18" charset="0"/>
              </a:rPr>
              <a:t>Кулинский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 район»,    </a:t>
            </a:r>
            <a:r>
              <a:rPr lang="ru-RU" altLang="ru-RU" sz="1400" dirty="0" smtClean="0">
                <a:latin typeface="+mj-lt"/>
                <a:cs typeface="Times New Roman" pitchFamily="18" charset="0"/>
              </a:rPr>
              <a:t>"</a:t>
            </a:r>
            <a:r>
              <a:rPr lang="ru-RU" altLang="ru-RU" sz="1400" dirty="0" err="1" smtClean="0">
                <a:latin typeface="+mj-lt"/>
                <a:cs typeface="Times New Roman" pitchFamily="18" charset="0"/>
              </a:rPr>
              <a:t>Бежтинский</a:t>
            </a:r>
            <a:r>
              <a:rPr lang="ru-RU" altLang="ru-RU" sz="1400" dirty="0" smtClean="0">
                <a:latin typeface="+mj-lt"/>
                <a:cs typeface="Times New Roman" pitchFamily="18" charset="0"/>
              </a:rPr>
              <a:t> участок в  составе </a:t>
            </a:r>
            <a:r>
              <a:rPr lang="ru-RU" altLang="ru-RU" sz="1400" dirty="0" err="1" smtClean="0">
                <a:latin typeface="+mj-lt"/>
                <a:cs typeface="Times New Roman" pitchFamily="18" charset="0"/>
              </a:rPr>
              <a:t>Цунтинского</a:t>
            </a:r>
            <a:r>
              <a:rPr lang="ru-RU" altLang="ru-RU" sz="1400" dirty="0" smtClean="0">
                <a:latin typeface="+mj-lt"/>
                <a:cs typeface="Times New Roman" pitchFamily="18" charset="0"/>
              </a:rPr>
              <a:t> района",  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«Агульский район» и «</a:t>
            </a:r>
            <a:r>
              <a:rPr lang="ru-RU" altLang="ru-RU" sz="1400" dirty="0" err="1">
                <a:latin typeface="+mj-lt"/>
                <a:cs typeface="Times New Roman" pitchFamily="18" charset="0"/>
              </a:rPr>
              <a:t>Гумбетовский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  район» все учащиеся получили аттестат о среднем (полном</a:t>
            </a:r>
            <a:r>
              <a:rPr lang="ru-RU" altLang="ru-RU" sz="1400">
                <a:latin typeface="+mj-lt"/>
                <a:cs typeface="Times New Roman" pitchFamily="18" charset="0"/>
              </a:rPr>
              <a:t>) </a:t>
            </a:r>
            <a:r>
              <a:rPr lang="ru-RU" altLang="ru-RU" sz="1400" smtClean="0">
                <a:latin typeface="+mj-lt"/>
                <a:cs typeface="Times New Roman" pitchFamily="18" charset="0"/>
              </a:rPr>
              <a:t>образовании.</a:t>
            </a:r>
            <a:endParaRPr lang="ru-RU" altLang="ru-RU" sz="1400" dirty="0">
              <a:latin typeface="+mj-lt"/>
              <a:cs typeface="Times New Roman" pitchFamily="18" charset="0"/>
            </a:endParaRPr>
          </a:p>
          <a:p>
            <a:pPr marL="0" indent="389573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latin typeface="+mj-lt"/>
                <a:cs typeface="Times New Roman" pitchFamily="18" charset="0"/>
              </a:rPr>
              <a:t>Наихудшие значения по данному показателю зафиксированы в общеобразовательных  учреждениях МО  «</a:t>
            </a:r>
            <a:r>
              <a:rPr lang="ru-RU" altLang="ru-RU" sz="1400" dirty="0" err="1">
                <a:latin typeface="+mj-lt"/>
                <a:cs typeface="Times New Roman" pitchFamily="18" charset="0"/>
              </a:rPr>
              <a:t>Унцукульский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 район», «</a:t>
            </a:r>
            <a:r>
              <a:rPr lang="ru-RU" altLang="ru-RU" sz="1400" dirty="0" err="1">
                <a:latin typeface="+mj-lt"/>
                <a:cs typeface="Times New Roman" pitchFamily="18" charset="0"/>
              </a:rPr>
              <a:t>Цунтинский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 район», «</a:t>
            </a:r>
            <a:r>
              <a:rPr lang="ru-RU" altLang="ru-RU" sz="1400" dirty="0" err="1">
                <a:latin typeface="+mj-lt"/>
                <a:cs typeface="Times New Roman" pitchFamily="18" charset="0"/>
              </a:rPr>
              <a:t>Докузпаринский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 район» и «</a:t>
            </a:r>
            <a:r>
              <a:rPr lang="ru-RU" altLang="ru-RU" sz="1400" dirty="0" err="1">
                <a:latin typeface="+mj-lt"/>
                <a:cs typeface="Times New Roman" pitchFamily="18" charset="0"/>
              </a:rPr>
              <a:t>Кумторкалинский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  район» (от 8,5  до </a:t>
            </a:r>
            <a:r>
              <a:rPr lang="ru-RU" altLang="ru-RU" sz="1400">
                <a:latin typeface="+mj-lt"/>
                <a:cs typeface="Times New Roman" pitchFamily="18" charset="0"/>
              </a:rPr>
              <a:t>16,9</a:t>
            </a:r>
            <a:r>
              <a:rPr lang="ru-RU" altLang="ru-RU" sz="1400" smtClean="0">
                <a:latin typeface="+mj-lt"/>
                <a:cs typeface="Times New Roman" pitchFamily="18" charset="0"/>
              </a:rPr>
              <a:t>%).</a:t>
            </a:r>
            <a:endParaRPr lang="ru-RU" altLang="ru-RU" sz="14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marL="0" indent="389573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latin typeface="+mj-lt"/>
                <a:cs typeface="Times New Roman" pitchFamily="18" charset="0"/>
              </a:rPr>
              <a:t>Основной проблемой в сфере образования муниципальных районов является  отсутствие  во многих  населенных пунктах дошкольных </a:t>
            </a:r>
            <a:r>
              <a:rPr lang="ru-RU" altLang="ru-RU" sz="1400">
                <a:latin typeface="+mj-lt"/>
                <a:cs typeface="Times New Roman" pitchFamily="18" charset="0"/>
              </a:rPr>
              <a:t>образовательных  </a:t>
            </a:r>
            <a:r>
              <a:rPr lang="ru-RU" altLang="ru-RU" sz="1400" smtClean="0">
                <a:latin typeface="+mj-lt"/>
                <a:cs typeface="Times New Roman" pitchFamily="18" charset="0"/>
              </a:rPr>
              <a:t>учреждений. 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Это создает разные стартовые возможности для обучения в </a:t>
            </a:r>
            <a:r>
              <a:rPr lang="ru-RU" altLang="ru-RU" sz="1400">
                <a:latin typeface="+mj-lt"/>
                <a:cs typeface="Times New Roman" pitchFamily="18" charset="0"/>
              </a:rPr>
              <a:t>начальных </a:t>
            </a:r>
            <a:r>
              <a:rPr lang="ru-RU" altLang="ru-RU" sz="1400" smtClean="0">
                <a:latin typeface="+mj-lt"/>
                <a:cs typeface="Times New Roman" pitchFamily="18" charset="0"/>
              </a:rPr>
              <a:t>классах.</a:t>
            </a:r>
            <a:endParaRPr lang="ru-RU" altLang="ru-RU" sz="1400" dirty="0">
              <a:latin typeface="+mj-lt"/>
              <a:cs typeface="Times New Roman" pitchFamily="18" charset="0"/>
            </a:endParaRP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627407" y="1200410"/>
            <a:ext cx="3270493" cy="75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25" tIns="43263" rIns="86525" bIns="43263" anchor="ctr"/>
          <a:lstStyle>
            <a:lvl1pPr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200" i="1" dirty="0">
                <a:solidFill>
                  <a:srgbClr val="000000"/>
                </a:solidFill>
              </a:rPr>
              <a:t>Доля выпускников общеобразовательных учреждений, не получивших аттестат, в общей численности выпускников  общеобразовательных </a:t>
            </a:r>
            <a:r>
              <a:rPr lang="ru-RU" altLang="ru-RU" sz="1200" i="1" dirty="0" smtClean="0">
                <a:solidFill>
                  <a:srgbClr val="000000"/>
                </a:solidFill>
              </a:rPr>
              <a:t>учреждений, </a:t>
            </a:r>
            <a:r>
              <a:rPr lang="ru-RU" altLang="ru-RU" sz="1200" i="1" dirty="0">
                <a:solidFill>
                  <a:srgbClr val="000000"/>
                </a:solidFill>
              </a:rPr>
              <a:t>%</a:t>
            </a:r>
          </a:p>
        </p:txBody>
      </p:sp>
      <p:graphicFrame>
        <p:nvGraphicFramePr>
          <p:cNvPr id="57350" name="Object 39"/>
          <p:cNvGraphicFramePr>
            <a:graphicFrameLocks noChangeAspect="1"/>
          </p:cNvGraphicFramePr>
          <p:nvPr/>
        </p:nvGraphicFramePr>
        <p:xfrm>
          <a:off x="814556" y="2022845"/>
          <a:ext cx="3190725" cy="1315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9" name="Лист" r:id="rId4" imgW="3305077" imgH="981180" progId="Excel.Sheet.8">
                  <p:embed/>
                </p:oleObj>
              </mc:Choice>
              <mc:Fallback>
                <p:oleObj name="Лист" r:id="rId4" imgW="3305077" imgH="981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556" y="2022845"/>
                        <a:ext cx="3190725" cy="13153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51" name="Picture 13" descr="D:\ДОКУМЕНТЫ 2014 ГОД\ОЦЕНКА ЭФФЕКТИВНОСТИ ОМСУ\СВОДНЫЙ ДОКЛАД  2014г\Карты\атестат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99" y="3312418"/>
            <a:ext cx="3888432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6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32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8689807"/>
              </p:ext>
            </p:extLst>
          </p:nvPr>
        </p:nvGraphicFramePr>
        <p:xfrm>
          <a:off x="691085" y="1710243"/>
          <a:ext cx="9032240" cy="5292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6571" y="727335"/>
            <a:ext cx="8544012" cy="838548"/>
          </a:xfrm>
          <a:prstGeom prst="rect">
            <a:avLst/>
          </a:prstGeom>
          <a:noFill/>
        </p:spPr>
        <p:txBody>
          <a:bodyPr wrap="square" lIns="98916" tIns="49459" rIns="98916" bIns="49459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учреждений (%)</a:t>
            </a:r>
          </a:p>
        </p:txBody>
      </p:sp>
    </p:spTree>
    <p:extLst>
      <p:ext uri="{BB962C8B-B14F-4D97-AF65-F5344CB8AC3E}">
        <p14:creationId xmlns:p14="http://schemas.microsoft.com/office/powerpoint/2010/main" val="223117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715" y="8167"/>
            <a:ext cx="9299121" cy="855698"/>
          </a:xfrm>
        </p:spPr>
        <p:txBody>
          <a:bodyPr tIns="43350">
            <a:normAutofit/>
          </a:bodyPr>
          <a:lstStyle/>
          <a:p>
            <a:pPr algn="ctr" eaLnBrk="1" hangingPunct="1"/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</a:rPr>
              <a:t>Доля  муниципальных общеобразовательных учреждений, </a:t>
            </a:r>
            <a:b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</a:rPr>
              <a:t>соответствующих современным требованиям обучения, в общем количестве</a:t>
            </a:r>
            <a:b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</a:rPr>
              <a:t>муниципальных  общеобразовательных учреждений  </a:t>
            </a:r>
          </a:p>
        </p:txBody>
      </p:sp>
      <p:graphicFrame>
        <p:nvGraphicFramePr>
          <p:cNvPr id="58371" name="Object 39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75156027"/>
              </p:ext>
            </p:extLst>
          </p:nvPr>
        </p:nvGraphicFramePr>
        <p:xfrm>
          <a:off x="918047" y="1734087"/>
          <a:ext cx="2853243" cy="1248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4" name="Лист" r:id="rId3" imgW="3067089" imgH="1362150" progId="Excel.Sheet.8">
                  <p:embed/>
                </p:oleObj>
              </mc:Choice>
              <mc:Fallback>
                <p:oleObj name="Лист" r:id="rId3" imgW="3067089" imgH="136215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047" y="1734087"/>
                        <a:ext cx="2853243" cy="12487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1C9E3F-2C30-402C-BA3F-B0B489263E95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33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0181" name="Rectangle 8"/>
          <p:cNvSpPr>
            <a:spLocks noChangeArrowheads="1"/>
          </p:cNvSpPr>
          <p:nvPr/>
        </p:nvSpPr>
        <p:spPr bwMode="auto">
          <a:xfrm>
            <a:off x="327237" y="1062826"/>
            <a:ext cx="4123397" cy="61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4" tIns="43248" rIns="86494" bIns="43248" anchor="ctr"/>
          <a:lstStyle/>
          <a:p>
            <a:pPr algn="ctr">
              <a:defRPr/>
            </a:pPr>
            <a:r>
              <a:rPr lang="ru-RU" sz="1000" i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Доля  муниципальных общеобразовательных </a:t>
            </a:r>
          </a:p>
          <a:p>
            <a:pPr algn="ctr">
              <a:defRPr/>
            </a:pPr>
            <a:r>
              <a:rPr lang="ru-RU" sz="1000" i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учреждений,  соответствующих современным требованиям </a:t>
            </a:r>
          </a:p>
          <a:p>
            <a:pPr algn="ctr">
              <a:defRPr/>
            </a:pPr>
            <a:r>
              <a:rPr lang="ru-RU" sz="1000" i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обучения, в общем количестве муниципальных</a:t>
            </a:r>
          </a:p>
          <a:p>
            <a:pPr algn="ctr">
              <a:defRPr/>
            </a:pPr>
            <a:r>
              <a:rPr lang="ru-RU" sz="1000" i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 общеобразовательных  учреждений , %</a:t>
            </a:r>
            <a:endParaRPr lang="ru-RU" sz="1000" i="1" dirty="0">
              <a:solidFill>
                <a:srgbClr val="000000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4228383" y="971775"/>
            <a:ext cx="5834679" cy="589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28" tIns="49315" rIns="98628" bIns="49315"/>
          <a:lstStyle>
            <a:lvl1pPr indent="323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Показатель </a:t>
            </a:r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«доля   муниципальных  общеобразовательных  учреждений,  соответствующих современным требованиям обучения, в общем количестве муниципальных общеобразовательных учреждений»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характеризует  степень соответствия образовательных учреждений современным требованиям   организации образовательного процесса и качеству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результатов 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образования. 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/>
            <a:r>
              <a:rPr lang="ru-RU" altLang="ru-RU" sz="1300" dirty="0">
                <a:latin typeface="+mj-lt"/>
              </a:rPr>
              <a:t>Доля муниципальных общеобразовательных учреждений,  соответствующих современным требованиям  обучения, в общем количестве муниципальных общеобразовательных учреждений в среднем по муниципальным образованиям в 2013 </a:t>
            </a:r>
            <a:r>
              <a:rPr lang="ru-RU" altLang="ru-RU" sz="1300" dirty="0" smtClean="0">
                <a:latin typeface="+mj-lt"/>
              </a:rPr>
              <a:t>году,  </a:t>
            </a:r>
            <a:r>
              <a:rPr lang="ru-RU" altLang="ru-RU" sz="1300" dirty="0">
                <a:latin typeface="+mj-lt"/>
              </a:rPr>
              <a:t>составила  38% (в 2012 году – </a:t>
            </a:r>
            <a:r>
              <a:rPr lang="ru-RU" altLang="ru-RU" sz="1300">
                <a:latin typeface="+mj-lt"/>
              </a:rPr>
              <a:t>32,6</a:t>
            </a:r>
            <a:r>
              <a:rPr lang="ru-RU" altLang="ru-RU" sz="1300" smtClean="0">
                <a:latin typeface="+mj-lt"/>
              </a:rPr>
              <a:t>%).</a:t>
            </a:r>
            <a:endParaRPr lang="ru-RU" altLang="ru-RU" sz="1300" dirty="0">
              <a:latin typeface="+mj-lt"/>
            </a:endParaRPr>
          </a:p>
          <a:p>
            <a:pPr algn="just" eaLnBrk="1" hangingPunct="1"/>
            <a:r>
              <a:rPr lang="ru-RU" altLang="ru-RU" sz="1300" dirty="0">
                <a:solidFill>
                  <a:srgbClr val="FF0000"/>
                </a:solidFill>
                <a:latin typeface="+mj-lt"/>
              </a:rPr>
              <a:t>  </a:t>
            </a:r>
            <a:r>
              <a:rPr lang="ru-RU" altLang="ru-RU" sz="1300" dirty="0">
                <a:latin typeface="+mj-lt"/>
              </a:rPr>
              <a:t>В МО «город Избербаш», «город Каспийск», «город  </a:t>
            </a:r>
            <a:r>
              <a:rPr lang="ru-RU" altLang="ru-RU" sz="1300" dirty="0" err="1">
                <a:latin typeface="+mj-lt"/>
              </a:rPr>
              <a:t>Южно</a:t>
            </a:r>
            <a:r>
              <a:rPr lang="ru-RU" altLang="ru-RU" sz="1300" dirty="0">
                <a:latin typeface="+mj-lt"/>
              </a:rPr>
              <a:t> - </a:t>
            </a:r>
            <a:r>
              <a:rPr lang="ru-RU" altLang="ru-RU" sz="1300" dirty="0" err="1">
                <a:latin typeface="+mj-lt"/>
              </a:rPr>
              <a:t>Сухокумск</a:t>
            </a:r>
            <a:r>
              <a:rPr lang="ru-RU" altLang="ru-RU" sz="1300" dirty="0">
                <a:latin typeface="+mj-lt"/>
              </a:rPr>
              <a:t>»,  «</a:t>
            </a:r>
            <a:r>
              <a:rPr lang="ru-RU" altLang="ru-RU" sz="1300" dirty="0" err="1">
                <a:latin typeface="+mj-lt"/>
              </a:rPr>
              <a:t>Кумторкалинский</a:t>
            </a:r>
            <a:r>
              <a:rPr lang="ru-RU" altLang="ru-RU" sz="1300" dirty="0">
                <a:latin typeface="+mj-lt"/>
              </a:rPr>
              <a:t> район» и  «</a:t>
            </a:r>
            <a:r>
              <a:rPr lang="ru-RU" altLang="ru-RU" sz="1300" dirty="0" err="1">
                <a:latin typeface="+mj-lt"/>
              </a:rPr>
              <a:t>Акушинский</a:t>
            </a:r>
            <a:r>
              <a:rPr lang="ru-RU" altLang="ru-RU" sz="1300" dirty="0">
                <a:latin typeface="+mj-lt"/>
              </a:rPr>
              <a:t> район»  все муниципальные общеобразовательные учреждения соответствуют современным </a:t>
            </a:r>
            <a:r>
              <a:rPr lang="ru-RU" altLang="ru-RU" sz="1300">
                <a:latin typeface="+mj-lt"/>
              </a:rPr>
              <a:t>требованиям </a:t>
            </a:r>
            <a:r>
              <a:rPr lang="ru-RU" altLang="ru-RU" sz="1300" smtClean="0">
                <a:latin typeface="+mj-lt"/>
              </a:rPr>
              <a:t>обучения. </a:t>
            </a:r>
            <a:r>
              <a:rPr lang="ru-RU" altLang="ru-RU" sz="1300" dirty="0" smtClean="0">
                <a:latin typeface="+mj-lt"/>
              </a:rPr>
              <a:t>Высокая </a:t>
            </a:r>
            <a:r>
              <a:rPr lang="ru-RU" altLang="ru-RU" sz="1300" dirty="0">
                <a:latin typeface="+mj-lt"/>
              </a:rPr>
              <a:t>доля общеобразовательных  учреждений, соответствующих современным </a:t>
            </a:r>
            <a:r>
              <a:rPr lang="ru-RU" altLang="ru-RU" sz="1300" dirty="0" smtClean="0">
                <a:latin typeface="+mj-lt"/>
              </a:rPr>
              <a:t>требованиям, </a:t>
            </a:r>
            <a:r>
              <a:rPr lang="ru-RU" altLang="ru-RU" sz="1300" dirty="0">
                <a:latin typeface="+mj-lt"/>
              </a:rPr>
              <a:t>отмечается также в  ГО «город  </a:t>
            </a:r>
            <a:r>
              <a:rPr lang="ru-RU" altLang="ru-RU" sz="1300" dirty="0" err="1">
                <a:latin typeface="+mj-lt"/>
              </a:rPr>
              <a:t>Кизилюрт</a:t>
            </a:r>
            <a:r>
              <a:rPr lang="ru-RU" altLang="ru-RU" sz="1300" dirty="0" smtClean="0">
                <a:latin typeface="+mj-lt"/>
              </a:rPr>
              <a:t>», </a:t>
            </a:r>
            <a:r>
              <a:rPr lang="ru-RU" altLang="ru-RU" sz="1300" dirty="0">
                <a:latin typeface="+mj-lt"/>
              </a:rPr>
              <a:t>«город Буйнакск</a:t>
            </a:r>
            <a:r>
              <a:rPr lang="ru-RU" altLang="ru-RU" sz="1300" dirty="0" smtClean="0">
                <a:latin typeface="+mj-lt"/>
              </a:rPr>
              <a:t>»,  МО «</a:t>
            </a:r>
            <a:r>
              <a:rPr lang="ru-RU" altLang="ru-RU" sz="1300" dirty="0" err="1" smtClean="0">
                <a:latin typeface="+mj-lt"/>
              </a:rPr>
              <a:t>Левашинский</a:t>
            </a:r>
            <a:r>
              <a:rPr lang="ru-RU" altLang="ru-RU" sz="1300" dirty="0" smtClean="0">
                <a:latin typeface="+mj-lt"/>
              </a:rPr>
              <a:t> </a:t>
            </a:r>
            <a:r>
              <a:rPr lang="ru-RU" altLang="ru-RU" sz="1300" dirty="0">
                <a:latin typeface="+mj-lt"/>
              </a:rPr>
              <a:t>район», «</a:t>
            </a:r>
            <a:r>
              <a:rPr lang="ru-RU" altLang="ru-RU" sz="1300" dirty="0" err="1">
                <a:latin typeface="+mj-lt"/>
              </a:rPr>
              <a:t>Карабудахкентский</a:t>
            </a:r>
            <a:r>
              <a:rPr lang="ru-RU" altLang="ru-RU" sz="1300" dirty="0">
                <a:latin typeface="+mj-lt"/>
              </a:rPr>
              <a:t> район» </a:t>
            </a:r>
            <a:r>
              <a:rPr lang="ru-RU" altLang="ru-RU" sz="1300" dirty="0" smtClean="0">
                <a:latin typeface="+mj-lt"/>
              </a:rPr>
              <a:t> - </a:t>
            </a:r>
            <a:r>
              <a:rPr lang="ru-RU" altLang="ru-RU" sz="1300" dirty="0">
                <a:latin typeface="+mj-lt"/>
              </a:rPr>
              <a:t>более </a:t>
            </a:r>
            <a:r>
              <a:rPr lang="ru-RU" altLang="ru-RU" sz="1300">
                <a:latin typeface="+mj-lt"/>
              </a:rPr>
              <a:t>90</a:t>
            </a:r>
            <a:r>
              <a:rPr lang="ru-RU" altLang="ru-RU" sz="1300" smtClean="0">
                <a:latin typeface="+mj-lt"/>
              </a:rPr>
              <a:t>%.</a:t>
            </a:r>
            <a:endParaRPr lang="ru-RU" altLang="ru-RU" sz="1300" dirty="0">
              <a:latin typeface="+mj-lt"/>
            </a:endParaRPr>
          </a:p>
          <a:p>
            <a:pPr algn="just" eaLnBrk="1" hangingPunct="1"/>
            <a:r>
              <a:rPr lang="ru-RU" altLang="ru-RU" sz="1300" dirty="0">
                <a:solidFill>
                  <a:srgbClr val="FF0000"/>
                </a:solidFill>
                <a:latin typeface="+mj-lt"/>
              </a:rPr>
              <a:t>  </a:t>
            </a:r>
            <a:r>
              <a:rPr lang="ru-RU" altLang="ru-RU" sz="1300" dirty="0">
                <a:latin typeface="+mj-lt"/>
              </a:rPr>
              <a:t>Низкие  значения показателя  зафиксированы в МО «</a:t>
            </a:r>
            <a:r>
              <a:rPr lang="ru-RU" altLang="ru-RU" sz="1300" dirty="0" err="1">
                <a:latin typeface="+mj-lt"/>
              </a:rPr>
              <a:t>Ахвахский</a:t>
            </a:r>
            <a:r>
              <a:rPr lang="ru-RU" altLang="ru-RU" sz="1300" dirty="0">
                <a:latin typeface="+mj-lt"/>
              </a:rPr>
              <a:t> район», «</a:t>
            </a:r>
            <a:r>
              <a:rPr lang="ru-RU" altLang="ru-RU" sz="1300" dirty="0" err="1">
                <a:latin typeface="+mj-lt"/>
              </a:rPr>
              <a:t>Чародинский</a:t>
            </a:r>
            <a:r>
              <a:rPr lang="ru-RU" altLang="ru-RU" sz="1300" dirty="0">
                <a:latin typeface="+mj-lt"/>
              </a:rPr>
              <a:t> район», «</a:t>
            </a:r>
            <a:r>
              <a:rPr lang="ru-RU" altLang="ru-RU" sz="1300" dirty="0" err="1">
                <a:latin typeface="+mj-lt"/>
              </a:rPr>
              <a:t>Цумадинский</a:t>
            </a:r>
            <a:r>
              <a:rPr lang="ru-RU" altLang="ru-RU" sz="1300" dirty="0">
                <a:latin typeface="+mj-lt"/>
              </a:rPr>
              <a:t>  район», «</a:t>
            </a:r>
            <a:r>
              <a:rPr lang="ru-RU" altLang="ru-RU" sz="1300" dirty="0" err="1">
                <a:latin typeface="+mj-lt"/>
              </a:rPr>
              <a:t>Кулинский</a:t>
            </a:r>
            <a:r>
              <a:rPr lang="ru-RU" altLang="ru-RU" sz="1300" dirty="0">
                <a:latin typeface="+mj-lt"/>
              </a:rPr>
              <a:t> район», «</a:t>
            </a:r>
            <a:r>
              <a:rPr lang="ru-RU" altLang="ru-RU" sz="1300" dirty="0" err="1">
                <a:latin typeface="+mj-lt"/>
              </a:rPr>
              <a:t>Рутульский</a:t>
            </a:r>
            <a:r>
              <a:rPr lang="ru-RU" altLang="ru-RU" sz="1300" dirty="0">
                <a:latin typeface="+mj-lt"/>
              </a:rPr>
              <a:t> район», «</a:t>
            </a:r>
            <a:r>
              <a:rPr lang="ru-RU" altLang="ru-RU" sz="1300" dirty="0" err="1">
                <a:latin typeface="+mj-lt"/>
              </a:rPr>
              <a:t>Хивский</a:t>
            </a:r>
            <a:r>
              <a:rPr lang="ru-RU" altLang="ru-RU" sz="1300" dirty="0">
                <a:latin typeface="+mj-lt"/>
              </a:rPr>
              <a:t> район», «</a:t>
            </a:r>
            <a:r>
              <a:rPr lang="ru-RU" altLang="ru-RU" sz="1300" dirty="0" err="1">
                <a:latin typeface="+mj-lt"/>
              </a:rPr>
              <a:t>Докузпаринский</a:t>
            </a:r>
            <a:r>
              <a:rPr lang="ru-RU" altLang="ru-RU" sz="1300" dirty="0">
                <a:latin typeface="+mj-lt"/>
              </a:rPr>
              <a:t>  район», «</a:t>
            </a:r>
            <a:r>
              <a:rPr lang="ru-RU" altLang="ru-RU" sz="1300" dirty="0" err="1">
                <a:latin typeface="+mj-lt"/>
              </a:rPr>
              <a:t>Шамильский</a:t>
            </a:r>
            <a:r>
              <a:rPr lang="ru-RU" altLang="ru-RU" sz="1300" dirty="0">
                <a:latin typeface="+mj-lt"/>
              </a:rPr>
              <a:t> район», «</a:t>
            </a:r>
            <a:r>
              <a:rPr lang="ru-RU" altLang="ru-RU" sz="1300" dirty="0" err="1">
                <a:latin typeface="+mj-lt"/>
              </a:rPr>
              <a:t>Цунтинский</a:t>
            </a:r>
            <a:r>
              <a:rPr lang="ru-RU" altLang="ru-RU" sz="1300" dirty="0">
                <a:latin typeface="+mj-lt"/>
              </a:rPr>
              <a:t> район», «</a:t>
            </a:r>
            <a:r>
              <a:rPr lang="ru-RU" altLang="ru-RU" sz="1300" dirty="0" err="1">
                <a:latin typeface="+mj-lt"/>
              </a:rPr>
              <a:t>Дахадаевский</a:t>
            </a:r>
            <a:r>
              <a:rPr lang="ru-RU" altLang="ru-RU" sz="1300" dirty="0">
                <a:latin typeface="+mj-lt"/>
              </a:rPr>
              <a:t> район», «</a:t>
            </a:r>
            <a:r>
              <a:rPr lang="ru-RU" altLang="ru-RU" sz="1300" dirty="0" err="1">
                <a:latin typeface="+mj-lt"/>
              </a:rPr>
              <a:t>Кайтагский</a:t>
            </a:r>
            <a:r>
              <a:rPr lang="ru-RU" altLang="ru-RU" sz="1300" dirty="0">
                <a:latin typeface="+mj-lt"/>
              </a:rPr>
              <a:t>  район» и «</a:t>
            </a:r>
            <a:r>
              <a:rPr lang="ru-RU" altLang="ru-RU" sz="1300" dirty="0" err="1">
                <a:latin typeface="+mj-lt"/>
              </a:rPr>
              <a:t>Курахский</a:t>
            </a:r>
            <a:r>
              <a:rPr lang="ru-RU" altLang="ru-RU" sz="1300" dirty="0">
                <a:latin typeface="+mj-lt"/>
              </a:rPr>
              <a:t> район»  (до  </a:t>
            </a:r>
            <a:r>
              <a:rPr lang="ru-RU" altLang="ru-RU" sz="1300">
                <a:latin typeface="+mj-lt"/>
              </a:rPr>
              <a:t>30</a:t>
            </a:r>
            <a:r>
              <a:rPr lang="ru-RU" altLang="ru-RU" sz="1300" smtClean="0">
                <a:latin typeface="+mj-lt"/>
              </a:rPr>
              <a:t>%).</a:t>
            </a:r>
            <a:endParaRPr lang="ru-RU" altLang="ru-RU" sz="1300" dirty="0">
              <a:latin typeface="+mj-lt"/>
            </a:endParaRPr>
          </a:p>
          <a:p>
            <a:pPr algn="just" eaLnBrk="1" hangingPunct="1"/>
            <a:r>
              <a:rPr lang="ru-RU" altLang="ru-RU" sz="1300" dirty="0">
                <a:latin typeface="+mj-lt"/>
              </a:rPr>
              <a:t>  В 15 МО, в основном муниципальных районах горной и  высокогорной зон,   общеобразовательные  учреждения, соответствующие современным требованиям  </a:t>
            </a:r>
            <a:r>
              <a:rPr lang="ru-RU" altLang="ru-RU" sz="1300" dirty="0" smtClean="0">
                <a:latin typeface="+mj-lt"/>
              </a:rPr>
              <a:t>обучения</a:t>
            </a:r>
            <a:r>
              <a:rPr lang="ru-RU" altLang="ru-RU" sz="1300" smtClean="0">
                <a:latin typeface="+mj-lt"/>
              </a:rPr>
              <a:t>, отсутствуют.</a:t>
            </a:r>
            <a:endParaRPr lang="ru-RU" altLang="ru-RU" sz="1300" dirty="0">
              <a:latin typeface="+mj-lt"/>
            </a:endParaRPr>
          </a:p>
          <a:p>
            <a:pPr algn="just"/>
            <a:r>
              <a:rPr lang="ru-RU" altLang="ru-RU" sz="1300" dirty="0">
                <a:latin typeface="+mj-lt"/>
                <a:cs typeface="Times New Roman" pitchFamily="18" charset="0"/>
              </a:rPr>
              <a:t>  Улучшению ситуации   в МО  </a:t>
            </a:r>
            <a:r>
              <a:rPr lang="ru-RU" altLang="ru-RU" sz="1300" dirty="0" smtClean="0">
                <a:latin typeface="+mj-lt"/>
                <a:cs typeface="Times New Roman" pitchFamily="18" charset="0"/>
              </a:rPr>
              <a:t>будет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способствовать   реализация проекта  </a:t>
            </a:r>
            <a:r>
              <a:rPr lang="ru-RU" altLang="ru-RU" sz="1300" dirty="0">
                <a:latin typeface="+mj-lt"/>
              </a:rPr>
              <a:t>«Школа будущего», в рамках одного из приоритетных проектов развития Республики Дагестан  </a:t>
            </a:r>
            <a:r>
              <a:rPr lang="ru-RU" altLang="ru-RU" sz="1300" dirty="0" smtClean="0">
                <a:latin typeface="+mj-lt"/>
              </a:rPr>
              <a:t>«Человеческий </a:t>
            </a:r>
            <a:r>
              <a:rPr lang="ru-RU" altLang="ru-RU" sz="1300" smtClean="0">
                <a:latin typeface="+mj-lt"/>
              </a:rPr>
              <a:t>капитал».</a:t>
            </a:r>
            <a:endParaRPr lang="ru-RU" altLang="ru-RU" sz="1300" dirty="0">
              <a:latin typeface="+mj-lt"/>
            </a:endParaRPr>
          </a:p>
          <a:p>
            <a:pPr algn="just"/>
            <a:r>
              <a:rPr lang="ru-RU" altLang="ru-RU" sz="1300" dirty="0">
                <a:latin typeface="+mj-lt"/>
                <a:cs typeface="Times New Roman" pitchFamily="18" charset="0"/>
              </a:rPr>
              <a:t> 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58375" name="Picture 11" descr="D:\ДОКУМЕНТЫ 2014 ГОД\ОЦЕНКА ЭФФЕКТИВНОСТИ ОМСУ\СВОДНЫЙ ДОКЛАД  2014г\Карты\совр.школы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43" y="2982868"/>
            <a:ext cx="3970987" cy="401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4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E4CC6E8-23B1-4DAF-B8F9-5AEAD719C4C1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34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04688" y="144066"/>
            <a:ext cx="9717608" cy="802788"/>
          </a:xfrm>
        </p:spPr>
        <p:txBody>
          <a:bodyPr lIns="98704" tIns="49350" rIns="98704" bIns="49350" rtlCol="0">
            <a:noAutofit/>
          </a:bodyPr>
          <a:lstStyle/>
          <a:p>
            <a:pPr algn="ctr" defTabSz="987769"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Доля  муниципальных общеобразовательных  учреждений, здания которых  находятся</a:t>
            </a:r>
            <a:b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 в аварийном состоянии или требуют капитального ремонта,  в общем 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количестве</a:t>
            </a:r>
            <a:b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муниципальных  общеобразовательных   учреждений</a:t>
            </a: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374431" y="994557"/>
            <a:ext cx="5733116" cy="5486353"/>
          </a:xfrm>
        </p:spPr>
        <p:txBody>
          <a:bodyPr lIns="98704" tIns="49350" rIns="98704" bIns="49350">
            <a:noAutofit/>
          </a:bodyPr>
          <a:lstStyle/>
          <a:p>
            <a:pPr marL="0" indent="0" algn="just">
              <a:spcBef>
                <a:spcPts val="0"/>
              </a:spcBef>
              <a:buNone/>
              <a:tabLst>
                <a:tab pos="0" algn="l"/>
              </a:tabLst>
              <a:defRPr/>
            </a:pPr>
            <a:r>
              <a:rPr lang="ru-RU" sz="1300" dirty="0">
                <a:latin typeface="+mj-lt"/>
              </a:rPr>
              <a:t>	        По сравнению с 2012 годом </a:t>
            </a:r>
            <a:r>
              <a:rPr lang="ru-RU" sz="1300" b="1" dirty="0">
                <a:latin typeface="+mj-lt"/>
              </a:rPr>
              <a:t>доля муниципальных общеобразовательных учреждений, здания которых находятся в аварийном состоянии или требуют капитального ремонта, в общем количестве муниципальных общеобразовательных учреждений </a:t>
            </a:r>
            <a:r>
              <a:rPr lang="ru-RU" sz="1300" dirty="0">
                <a:latin typeface="+mj-lt"/>
              </a:rPr>
              <a:t>в среднем по муниципальным образованиям республики увеличилась на </a:t>
            </a:r>
            <a:r>
              <a:rPr lang="ru-RU" sz="1300">
                <a:latin typeface="+mj-lt"/>
              </a:rPr>
              <a:t>0,5 </a:t>
            </a:r>
            <a:r>
              <a:rPr lang="ru-RU" sz="1300" smtClean="0">
                <a:latin typeface="+mj-lt"/>
              </a:rPr>
              <a:t>п.п. </a:t>
            </a:r>
            <a:r>
              <a:rPr lang="ru-RU" sz="1300" dirty="0">
                <a:latin typeface="+mj-lt"/>
              </a:rPr>
              <a:t>и составила </a:t>
            </a:r>
            <a:r>
              <a:rPr lang="ru-RU" sz="1300">
                <a:latin typeface="+mj-lt"/>
              </a:rPr>
              <a:t>55,5</a:t>
            </a:r>
            <a:r>
              <a:rPr lang="ru-RU" sz="1300" smtClean="0">
                <a:latin typeface="+mj-lt"/>
              </a:rPr>
              <a:t>%. </a:t>
            </a:r>
            <a:endParaRPr lang="ru-RU" sz="1300" dirty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0" algn="l"/>
              </a:tabLst>
              <a:defRPr/>
            </a:pPr>
            <a:r>
              <a:rPr lang="ru-RU" sz="1300" dirty="0">
                <a:latin typeface="+mj-lt"/>
              </a:rPr>
              <a:t>	        </a:t>
            </a:r>
            <a:r>
              <a:rPr lang="ru-RU" sz="1300" dirty="0" smtClean="0">
                <a:latin typeface="+mj-lt"/>
              </a:rPr>
              <a:t>Наилучшие </a:t>
            </a:r>
            <a:r>
              <a:rPr lang="ru-RU" sz="1300" dirty="0">
                <a:latin typeface="+mj-lt"/>
              </a:rPr>
              <a:t>значения </a:t>
            </a:r>
            <a:r>
              <a:rPr lang="ru-RU" sz="1300" dirty="0" smtClean="0">
                <a:latin typeface="+mj-lt"/>
              </a:rPr>
              <a:t> данного данного </a:t>
            </a:r>
            <a:r>
              <a:rPr lang="ru-RU" sz="1300" dirty="0">
                <a:latin typeface="+mj-lt"/>
              </a:rPr>
              <a:t>показателя установлены в МО «Буйнакский район» (3%), </a:t>
            </a:r>
            <a:r>
              <a:rPr lang="ru-RU" sz="1300" dirty="0" smtClean="0">
                <a:latin typeface="+mj-lt"/>
              </a:rPr>
              <a:t> </a:t>
            </a:r>
            <a:r>
              <a:rPr lang="ru-RU" sz="1300" dirty="0">
                <a:latin typeface="+mj-lt"/>
              </a:rPr>
              <a:t>«город Махачкала» (10,8%) </a:t>
            </a:r>
            <a:r>
              <a:rPr lang="ru-RU" sz="1300" dirty="0" smtClean="0">
                <a:latin typeface="+mj-lt"/>
              </a:rPr>
              <a:t> и  </a:t>
            </a:r>
            <a:r>
              <a:rPr lang="ru-RU" sz="1300" dirty="0">
                <a:latin typeface="+mj-lt"/>
              </a:rPr>
              <a:t>«город Избербаш»  (</a:t>
            </a:r>
            <a:r>
              <a:rPr lang="ru-RU" sz="1300">
                <a:latin typeface="+mj-lt"/>
              </a:rPr>
              <a:t>12,5</a:t>
            </a:r>
            <a:r>
              <a:rPr lang="ru-RU" sz="1300" smtClean="0">
                <a:latin typeface="+mj-lt"/>
              </a:rPr>
              <a:t>%).</a:t>
            </a:r>
            <a:endParaRPr lang="ru-RU" sz="1300" dirty="0">
              <a:latin typeface="+mj-lt"/>
            </a:endParaRPr>
          </a:p>
          <a:p>
            <a:pPr marL="0" indent="389573" algn="just">
              <a:spcBef>
                <a:spcPts val="0"/>
              </a:spcBef>
              <a:buNone/>
              <a:tabLst>
                <a:tab pos="0" algn="l"/>
              </a:tabLst>
              <a:defRPr/>
            </a:pPr>
            <a:r>
              <a:rPr lang="ru-RU" sz="1300" dirty="0">
                <a:latin typeface="+mj-lt"/>
              </a:rPr>
              <a:t>В 29 муниципальных образованиях 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доля муниципальных общеобразовательных учреждений, здания которых находятся в аварийном состоянии или требуют капитального ремонта, в общем их количестве составляет более </a:t>
            </a:r>
            <a:r>
              <a:rPr lang="ru-RU" sz="1300">
                <a:solidFill>
                  <a:prstClr val="black"/>
                </a:solidFill>
                <a:latin typeface="+mj-lt"/>
              </a:rPr>
              <a:t>50</a:t>
            </a:r>
            <a:r>
              <a:rPr lang="ru-RU" sz="1300" smtClean="0">
                <a:solidFill>
                  <a:prstClr val="black"/>
                </a:solidFill>
                <a:latin typeface="+mj-lt"/>
              </a:rPr>
              <a:t>%.</a:t>
            </a:r>
            <a:endParaRPr lang="ru-RU" sz="1300" dirty="0">
              <a:solidFill>
                <a:prstClr val="black"/>
              </a:solidFill>
              <a:latin typeface="+mj-lt"/>
            </a:endParaRPr>
          </a:p>
          <a:p>
            <a:pPr marL="0" indent="389573" algn="just">
              <a:spcBef>
                <a:spcPts val="0"/>
              </a:spcBef>
              <a:buNone/>
              <a:tabLst>
                <a:tab pos="0" algn="l"/>
              </a:tabLst>
              <a:defRPr/>
            </a:pPr>
            <a:r>
              <a:rPr lang="ru-RU" sz="1300" dirty="0">
                <a:solidFill>
                  <a:prstClr val="black"/>
                </a:solidFill>
                <a:latin typeface="+mj-lt"/>
              </a:rPr>
              <a:t>Максимальное значение данного показателя установлено в МО «Магарамкентский район», «</a:t>
            </a:r>
            <a:r>
              <a:rPr lang="ru-RU" sz="1300" dirty="0" err="1">
                <a:solidFill>
                  <a:prstClr val="black"/>
                </a:solidFill>
                <a:latin typeface="+mj-lt"/>
              </a:rPr>
              <a:t>Кизлярский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 район», «</a:t>
            </a:r>
            <a:r>
              <a:rPr lang="ru-RU" sz="1300" dirty="0" err="1">
                <a:solidFill>
                  <a:prstClr val="black"/>
                </a:solidFill>
                <a:latin typeface="+mj-lt"/>
              </a:rPr>
              <a:t>Чародинский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 район» и «город Кизилюрт» – </a:t>
            </a:r>
            <a:r>
              <a:rPr lang="ru-RU" sz="1300">
                <a:solidFill>
                  <a:prstClr val="black"/>
                </a:solidFill>
                <a:latin typeface="+mj-lt"/>
              </a:rPr>
              <a:t>100</a:t>
            </a:r>
            <a:r>
              <a:rPr lang="ru-RU" sz="1300" smtClean="0">
                <a:solidFill>
                  <a:prstClr val="black"/>
                </a:solidFill>
                <a:latin typeface="+mj-lt"/>
              </a:rPr>
              <a:t>%.</a:t>
            </a:r>
            <a:endParaRPr lang="ru-RU" sz="1300" dirty="0">
              <a:latin typeface="+mj-lt"/>
            </a:endParaRPr>
          </a:p>
          <a:p>
            <a:pPr marL="0" indent="389573" algn="just">
              <a:spcBef>
                <a:spcPts val="0"/>
              </a:spcBef>
              <a:buNone/>
              <a:tabLst>
                <a:tab pos="0" algn="l"/>
              </a:tabLst>
              <a:defRPr/>
            </a:pPr>
            <a:r>
              <a:rPr lang="ru-RU" sz="1300" dirty="0">
                <a:latin typeface="+mj-lt"/>
              </a:rPr>
              <a:t>Ухудшение данного показателя отмечено в 20 муниципальных образованиях, наиболее значительное в МО «</a:t>
            </a:r>
            <a:r>
              <a:rPr lang="ru-RU" sz="1300" dirty="0" err="1">
                <a:latin typeface="+mj-lt"/>
              </a:rPr>
              <a:t>Тарумовский</a:t>
            </a:r>
            <a:r>
              <a:rPr lang="ru-RU" sz="1300" dirty="0">
                <a:latin typeface="+mj-lt"/>
              </a:rPr>
              <a:t> район»  (на </a:t>
            </a:r>
            <a:r>
              <a:rPr lang="ru-RU" sz="1300">
                <a:latin typeface="+mj-lt"/>
              </a:rPr>
              <a:t>38,6 </a:t>
            </a:r>
            <a:r>
              <a:rPr lang="ru-RU" sz="1300" smtClean="0">
                <a:latin typeface="+mj-lt"/>
              </a:rPr>
              <a:t>п.п.), </a:t>
            </a:r>
            <a:r>
              <a:rPr lang="ru-RU" sz="1300" dirty="0">
                <a:latin typeface="+mj-lt"/>
              </a:rPr>
              <a:t>«</a:t>
            </a:r>
            <a:r>
              <a:rPr lang="ru-RU" sz="1300" dirty="0" err="1">
                <a:latin typeface="+mj-lt"/>
              </a:rPr>
              <a:t>Чародинский</a:t>
            </a:r>
            <a:r>
              <a:rPr lang="ru-RU" sz="1300" dirty="0">
                <a:latin typeface="+mj-lt"/>
              </a:rPr>
              <a:t> район» (на </a:t>
            </a:r>
            <a:r>
              <a:rPr lang="ru-RU" sz="1300">
                <a:latin typeface="+mj-lt"/>
              </a:rPr>
              <a:t>31,9 </a:t>
            </a:r>
            <a:r>
              <a:rPr lang="ru-RU" sz="1300" smtClean="0">
                <a:latin typeface="+mj-lt"/>
              </a:rPr>
              <a:t>п.п.), </a:t>
            </a:r>
            <a:r>
              <a:rPr lang="ru-RU" sz="1300" dirty="0">
                <a:latin typeface="+mj-lt"/>
              </a:rPr>
              <a:t>«Агульский район» (на </a:t>
            </a:r>
            <a:r>
              <a:rPr lang="ru-RU" sz="1300">
                <a:latin typeface="+mj-lt"/>
              </a:rPr>
              <a:t>31,8 </a:t>
            </a:r>
            <a:r>
              <a:rPr lang="ru-RU" sz="1300" smtClean="0">
                <a:latin typeface="+mj-lt"/>
              </a:rPr>
              <a:t>п.п.), </a:t>
            </a:r>
            <a:r>
              <a:rPr lang="ru-RU" sz="1300" dirty="0">
                <a:latin typeface="+mj-lt"/>
              </a:rPr>
              <a:t>«</a:t>
            </a:r>
            <a:r>
              <a:rPr lang="ru-RU" sz="1300" dirty="0" err="1" smtClean="0">
                <a:latin typeface="+mj-lt"/>
              </a:rPr>
              <a:t>Кизлярский</a:t>
            </a:r>
            <a:r>
              <a:rPr lang="ru-RU" sz="1300" dirty="0" smtClean="0">
                <a:latin typeface="+mj-lt"/>
              </a:rPr>
              <a:t> </a:t>
            </a:r>
            <a:r>
              <a:rPr lang="ru-RU" sz="1300" dirty="0">
                <a:latin typeface="+mj-lt"/>
              </a:rPr>
              <a:t>район»  (на </a:t>
            </a:r>
            <a:r>
              <a:rPr lang="ru-RU" sz="1300">
                <a:latin typeface="+mj-lt"/>
              </a:rPr>
              <a:t>30,9 </a:t>
            </a:r>
            <a:r>
              <a:rPr lang="ru-RU" sz="1300" smtClean="0">
                <a:latin typeface="+mj-lt"/>
              </a:rPr>
              <a:t>п.п.), </a:t>
            </a:r>
            <a:r>
              <a:rPr lang="ru-RU" sz="1300" dirty="0">
                <a:latin typeface="+mj-lt"/>
              </a:rPr>
              <a:t>«</a:t>
            </a:r>
            <a:r>
              <a:rPr lang="ru-RU" sz="1300" dirty="0" err="1">
                <a:latin typeface="+mj-lt"/>
              </a:rPr>
              <a:t>Карабудахкентский</a:t>
            </a:r>
            <a:r>
              <a:rPr lang="ru-RU" sz="1300" dirty="0">
                <a:latin typeface="+mj-lt"/>
              </a:rPr>
              <a:t> район» (на </a:t>
            </a:r>
            <a:r>
              <a:rPr lang="ru-RU" sz="1300">
                <a:latin typeface="+mj-lt"/>
              </a:rPr>
              <a:t>26,5 </a:t>
            </a:r>
            <a:r>
              <a:rPr lang="ru-RU" sz="1300" smtClean="0">
                <a:latin typeface="+mj-lt"/>
              </a:rPr>
              <a:t>п.п.), </a:t>
            </a:r>
            <a:r>
              <a:rPr lang="ru-RU" sz="1300" dirty="0">
                <a:latin typeface="+mj-lt"/>
              </a:rPr>
              <a:t>«</a:t>
            </a:r>
            <a:r>
              <a:rPr lang="ru-RU" sz="1300" dirty="0" err="1">
                <a:latin typeface="+mj-lt"/>
              </a:rPr>
              <a:t>Хунзахский</a:t>
            </a:r>
            <a:r>
              <a:rPr lang="ru-RU" sz="1300" dirty="0">
                <a:latin typeface="+mj-lt"/>
              </a:rPr>
              <a:t> район» (на </a:t>
            </a:r>
            <a:r>
              <a:rPr lang="ru-RU" sz="1300">
                <a:latin typeface="+mj-lt"/>
              </a:rPr>
              <a:t>18,5 </a:t>
            </a:r>
            <a:r>
              <a:rPr lang="ru-RU" sz="1300" smtClean="0">
                <a:latin typeface="+mj-lt"/>
              </a:rPr>
              <a:t>п.п.), </a:t>
            </a:r>
            <a:r>
              <a:rPr lang="ru-RU" sz="1300" dirty="0">
                <a:latin typeface="+mj-lt"/>
              </a:rPr>
              <a:t>«город Буйнакск» (на </a:t>
            </a:r>
            <a:r>
              <a:rPr lang="ru-RU" sz="1300">
                <a:latin typeface="+mj-lt"/>
              </a:rPr>
              <a:t>15,4 </a:t>
            </a:r>
            <a:r>
              <a:rPr lang="ru-RU" sz="1300" smtClean="0">
                <a:latin typeface="+mj-lt"/>
              </a:rPr>
              <a:t>п.п.), </a:t>
            </a:r>
            <a:r>
              <a:rPr lang="ru-RU" sz="1300" dirty="0">
                <a:latin typeface="+mj-lt"/>
              </a:rPr>
              <a:t>«Ботлихский район» (на </a:t>
            </a:r>
            <a:r>
              <a:rPr lang="ru-RU" sz="1300">
                <a:latin typeface="+mj-lt"/>
              </a:rPr>
              <a:t>10,7 </a:t>
            </a:r>
            <a:r>
              <a:rPr lang="ru-RU" sz="1300" smtClean="0">
                <a:latin typeface="+mj-lt"/>
              </a:rPr>
              <a:t>п.п.).</a:t>
            </a:r>
            <a:endParaRPr lang="ru-RU" sz="1300" dirty="0">
              <a:latin typeface="+mj-lt"/>
            </a:endParaRPr>
          </a:p>
          <a:p>
            <a:pPr marL="0" indent="389573" algn="just">
              <a:spcBef>
                <a:spcPts val="0"/>
              </a:spcBef>
              <a:buNone/>
              <a:tabLst>
                <a:tab pos="0" algn="l"/>
              </a:tabLst>
              <a:defRPr/>
            </a:pPr>
            <a:r>
              <a:rPr lang="ru-RU" sz="1300" dirty="0">
                <a:latin typeface="+mj-lt"/>
              </a:rPr>
              <a:t>В МО  </a:t>
            </a:r>
            <a:r>
              <a:rPr lang="ru-RU" sz="1300" dirty="0">
                <a:solidFill>
                  <a:srgbClr val="7030A0"/>
                </a:solidFill>
                <a:latin typeface="+mj-lt"/>
              </a:rPr>
              <a:t>«</a:t>
            </a:r>
            <a:r>
              <a:rPr lang="ru-RU" sz="1300" dirty="0" err="1">
                <a:solidFill>
                  <a:prstClr val="black"/>
                </a:solidFill>
                <a:latin typeface="+mj-lt"/>
              </a:rPr>
              <a:t>Хивский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 район», «</a:t>
            </a:r>
            <a:r>
              <a:rPr lang="ru-RU" sz="1300" dirty="0" err="1">
                <a:solidFill>
                  <a:prstClr val="black"/>
                </a:solidFill>
                <a:latin typeface="+mj-lt"/>
              </a:rPr>
              <a:t>Бабаюртовский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 район», «</a:t>
            </a:r>
            <a:r>
              <a:rPr lang="ru-RU" sz="1300" dirty="0" err="1">
                <a:solidFill>
                  <a:prstClr val="black"/>
                </a:solidFill>
                <a:latin typeface="+mj-lt"/>
              </a:rPr>
              <a:t>Каякентский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 район», «</a:t>
            </a:r>
            <a:r>
              <a:rPr lang="ru-RU" sz="1300" dirty="0" err="1">
                <a:solidFill>
                  <a:prstClr val="black"/>
                </a:solidFill>
                <a:latin typeface="+mj-lt"/>
              </a:rPr>
              <a:t>Кумторкалинский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 район», «</a:t>
            </a:r>
            <a:r>
              <a:rPr lang="ru-RU" sz="1300" dirty="0" err="1">
                <a:solidFill>
                  <a:prstClr val="black"/>
                </a:solidFill>
                <a:latin typeface="+mj-lt"/>
              </a:rPr>
              <a:t>Унцукульский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 район», «</a:t>
            </a:r>
            <a:r>
              <a:rPr lang="ru-RU" sz="1300" dirty="0" err="1">
                <a:solidFill>
                  <a:prstClr val="black"/>
                </a:solidFill>
                <a:latin typeface="+mj-lt"/>
              </a:rPr>
              <a:t>Магарамкентский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 район», «город </a:t>
            </a:r>
            <a:r>
              <a:rPr lang="ru-RU" sz="1300" dirty="0" err="1">
                <a:solidFill>
                  <a:prstClr val="black"/>
                </a:solidFill>
                <a:latin typeface="+mj-lt"/>
              </a:rPr>
              <a:t>Южно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 - </a:t>
            </a:r>
            <a:r>
              <a:rPr lang="ru-RU" sz="1300" dirty="0" err="1">
                <a:solidFill>
                  <a:prstClr val="black"/>
                </a:solidFill>
                <a:latin typeface="+mj-lt"/>
              </a:rPr>
              <a:t>Сухокумск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», «город Кизляр»,  «город </a:t>
            </a:r>
            <a:r>
              <a:rPr lang="ru-RU" sz="1300" dirty="0" err="1">
                <a:solidFill>
                  <a:prstClr val="black"/>
                </a:solidFill>
                <a:latin typeface="+mj-lt"/>
              </a:rPr>
              <a:t>Кизилюрт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» и «город Дербент» значения показателей по сравнению </a:t>
            </a:r>
            <a:r>
              <a:rPr lang="ru-RU" sz="1300" dirty="0">
                <a:latin typeface="+mj-lt"/>
              </a:rPr>
              <a:t>с предшествующим годом </a:t>
            </a:r>
            <a:r>
              <a:rPr lang="ru-RU" sz="1300">
                <a:latin typeface="+mj-lt"/>
              </a:rPr>
              <a:t>не </a:t>
            </a:r>
            <a:r>
              <a:rPr lang="ru-RU" sz="1300" smtClean="0">
                <a:latin typeface="+mj-lt"/>
              </a:rPr>
              <a:t>изменились.</a:t>
            </a:r>
            <a:endParaRPr lang="ru-RU" sz="1300" dirty="0">
              <a:latin typeface="+mj-lt"/>
            </a:endParaRPr>
          </a:p>
          <a:p>
            <a:pPr marL="0" indent="389573" algn="just">
              <a:lnSpc>
                <a:spcPct val="90000"/>
              </a:lnSpc>
              <a:buNone/>
              <a:tabLst>
                <a:tab pos="0" algn="l"/>
              </a:tabLst>
              <a:defRPr/>
            </a:pPr>
            <a:endParaRPr lang="ru-RU" sz="1300" dirty="0">
              <a:latin typeface="+mj-lt"/>
            </a:endParaRPr>
          </a:p>
        </p:txBody>
      </p:sp>
      <p:graphicFrame>
        <p:nvGraphicFramePr>
          <p:cNvPr id="59397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203087"/>
              </p:ext>
            </p:extLst>
          </p:nvPr>
        </p:nvGraphicFramePr>
        <p:xfrm>
          <a:off x="669597" y="1785850"/>
          <a:ext cx="3009712" cy="114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8" name="Лист" r:id="rId3" imgW="3114633" imgH="952560" progId="Excel.Sheet.8">
                  <p:embed/>
                </p:oleObj>
              </mc:Choice>
              <mc:Fallback>
                <p:oleObj name="Лист" r:id="rId3" imgW="3114633" imgH="9525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597" y="1785850"/>
                        <a:ext cx="3009712" cy="114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8" name="Rectangle 8"/>
          <p:cNvSpPr>
            <a:spLocks noChangeArrowheads="1"/>
          </p:cNvSpPr>
          <p:nvPr/>
        </p:nvSpPr>
        <p:spPr bwMode="auto">
          <a:xfrm>
            <a:off x="87081" y="843013"/>
            <a:ext cx="3896731" cy="109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25" tIns="43263" rIns="86525" bIns="43263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100" i="1" dirty="0">
                <a:solidFill>
                  <a:srgbClr val="000000"/>
                </a:solidFill>
              </a:rPr>
              <a:t>Доля  муниципальных общеобразовательных  учреждений, здания которых  находятся в аварийном состоянии или требуют капитального ремонта,  в общем  количестве муниципальных  общеобразовательных   учреждений, %</a:t>
            </a:r>
          </a:p>
        </p:txBody>
      </p:sp>
      <p:pic>
        <p:nvPicPr>
          <p:cNvPr id="59399" name="Picture 4" descr="D:\ДОКУМЕНТЫ 2014 ГОД\ОЦЕНКА ЭФФЕКТИВНОСТИ ОМСУ\СВОДНЫЙ ДОКЛАД  2014г\Карты\школы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88" y="2995584"/>
            <a:ext cx="3725727" cy="398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39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4AADD2-E09D-446F-9962-F4801100F6FF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35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91087" y="238900"/>
            <a:ext cx="9300655" cy="606249"/>
          </a:xfrm>
        </p:spPr>
        <p:txBody>
          <a:bodyPr lIns="98704" tIns="49350" rIns="98704" bIns="49350" rtlCol="0">
            <a:noAutofit/>
          </a:bodyPr>
          <a:lstStyle/>
          <a:p>
            <a:pPr algn="ctr" defTabSz="987769"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Доля детей  первой и второй групп здоровья в общей численности обучающихся </a:t>
            </a:r>
            <a:b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в муниципальных общеобразовательных учреждениях</a:t>
            </a:r>
          </a:p>
        </p:txBody>
      </p:sp>
      <p:sp>
        <p:nvSpPr>
          <p:cNvPr id="60420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014390" y="925253"/>
            <a:ext cx="6022593" cy="5761627"/>
          </a:xfrm>
        </p:spPr>
        <p:txBody>
          <a:bodyPr lIns="98704" tIns="49350" rIns="98704" bIns="49350">
            <a:normAutofit/>
          </a:bodyPr>
          <a:lstStyle/>
          <a:p>
            <a:pPr marL="0" indent="389573" algn="just">
              <a:spcBef>
                <a:spcPct val="0"/>
              </a:spcBef>
              <a:buNone/>
              <a:tabLst>
                <a:tab pos="0" algn="l"/>
              </a:tabLst>
            </a:pPr>
            <a:endParaRPr lang="ru-RU" altLang="ru-RU" sz="1300" dirty="0">
              <a:latin typeface="+mj-lt"/>
            </a:endParaRPr>
          </a:p>
          <a:p>
            <a:pPr marL="0" indent="389573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По  сравнению с 2012 годом в отчетном году </a:t>
            </a:r>
            <a:r>
              <a:rPr lang="ru-RU" altLang="ru-RU" sz="1300" b="1" dirty="0">
                <a:latin typeface="+mj-lt"/>
              </a:rPr>
              <a:t>доля детей первой и второй групп здоровья в общей численности обучающихся в муниципальных общеобразовательных учреждениях</a:t>
            </a:r>
            <a:r>
              <a:rPr lang="ru-RU" altLang="ru-RU" sz="1300" dirty="0">
                <a:latin typeface="+mj-lt"/>
              </a:rPr>
              <a:t> по  муниципальным образованиям в целом  уменьшилась и  составила  76,6%  (в 2012 году  </a:t>
            </a:r>
            <a:r>
              <a:rPr lang="ru-RU" altLang="ru-RU" sz="1300">
                <a:latin typeface="+mj-lt"/>
              </a:rPr>
              <a:t>78,6</a:t>
            </a:r>
            <a:r>
              <a:rPr lang="ru-RU" altLang="ru-RU" sz="1300" smtClean="0">
                <a:latin typeface="+mj-lt"/>
              </a:rPr>
              <a:t>%). </a:t>
            </a:r>
            <a:endParaRPr lang="ru-RU" altLang="ru-RU" sz="1300" dirty="0">
              <a:latin typeface="+mj-lt"/>
            </a:endParaRPr>
          </a:p>
          <a:p>
            <a:pPr marL="0" indent="389573" algn="just">
              <a:spcBef>
                <a:spcPct val="0"/>
              </a:spcBef>
              <a:buNone/>
              <a:tabLst>
                <a:tab pos="0" algn="l"/>
              </a:tabLst>
            </a:pPr>
            <a:endParaRPr lang="ru-RU" altLang="ru-RU" sz="1300" dirty="0">
              <a:latin typeface="+mj-lt"/>
            </a:endParaRPr>
          </a:p>
          <a:p>
            <a:pPr marL="0" indent="389573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Доля детей  первой и  второй групп здоровья в общей численности обучающихся  увеличилась в 14  муниципальных образованиях, наиболее значительно в МО «</a:t>
            </a:r>
            <a:r>
              <a:rPr lang="ru-RU" altLang="ru-RU" sz="1300" dirty="0" err="1">
                <a:latin typeface="+mj-lt"/>
              </a:rPr>
              <a:t>Ахвахский</a:t>
            </a:r>
            <a:r>
              <a:rPr lang="ru-RU" altLang="ru-RU" sz="1300" dirty="0">
                <a:latin typeface="+mj-lt"/>
              </a:rPr>
              <a:t> район»  и  «</a:t>
            </a:r>
            <a:r>
              <a:rPr lang="ru-RU" altLang="ru-RU" sz="1300" dirty="0" err="1">
                <a:latin typeface="+mj-lt"/>
              </a:rPr>
              <a:t>Курахский</a:t>
            </a:r>
            <a:r>
              <a:rPr lang="ru-RU" altLang="ru-RU" sz="1300" dirty="0">
                <a:latin typeface="+mj-lt"/>
              </a:rPr>
              <a:t> </a:t>
            </a:r>
            <a:r>
              <a:rPr lang="ru-RU" altLang="ru-RU" sz="1300">
                <a:latin typeface="+mj-lt"/>
              </a:rPr>
              <a:t>район</a:t>
            </a:r>
            <a:r>
              <a:rPr lang="ru-RU" altLang="ru-RU" sz="1300" smtClean="0">
                <a:latin typeface="+mj-lt"/>
              </a:rPr>
              <a:t>».</a:t>
            </a:r>
            <a:endParaRPr lang="ru-RU" altLang="ru-RU" sz="1300" dirty="0">
              <a:latin typeface="+mj-lt"/>
            </a:endParaRPr>
          </a:p>
          <a:p>
            <a:pPr marL="0" indent="389573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Самый высокий  показатель доли детей  первой и второй групп здоровья детей  школьного возраста  установлен в МО «Ногайский район» -  </a:t>
            </a:r>
            <a:r>
              <a:rPr lang="ru-RU" altLang="ru-RU" sz="1300">
                <a:latin typeface="+mj-lt"/>
              </a:rPr>
              <a:t>79,9</a:t>
            </a:r>
            <a:r>
              <a:rPr lang="ru-RU" altLang="ru-RU" sz="1300" smtClean="0">
                <a:latin typeface="+mj-lt"/>
              </a:rPr>
              <a:t>%.</a:t>
            </a:r>
            <a:endParaRPr lang="ru-RU" altLang="ru-RU" sz="1300" dirty="0">
              <a:latin typeface="+mj-lt"/>
            </a:endParaRPr>
          </a:p>
          <a:p>
            <a:pPr marL="0" indent="389573" algn="just">
              <a:spcBef>
                <a:spcPct val="0"/>
              </a:spcBef>
              <a:buNone/>
              <a:tabLst>
                <a:tab pos="0" algn="l"/>
              </a:tabLst>
            </a:pPr>
            <a:endParaRPr lang="ru-RU" altLang="ru-RU" sz="1300" dirty="0">
              <a:latin typeface="+mj-lt"/>
            </a:endParaRPr>
          </a:p>
          <a:p>
            <a:pPr marL="0" indent="389573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Доля детей первой и второй групп здоровья в общей численности  обучающихся в муниципальных общеобразовательных учреждениях снизилась в 36 муниципальных образованиях, наиболее значительно в МО «</a:t>
            </a:r>
            <a:r>
              <a:rPr lang="ru-RU" altLang="ru-RU" sz="1300" dirty="0" err="1">
                <a:latin typeface="+mj-lt"/>
              </a:rPr>
              <a:t>Тарумовский</a:t>
            </a:r>
            <a:r>
              <a:rPr lang="ru-RU" altLang="ru-RU" sz="1300" dirty="0">
                <a:latin typeface="+mj-lt"/>
              </a:rPr>
              <a:t> район», «</a:t>
            </a:r>
            <a:r>
              <a:rPr lang="ru-RU" altLang="ru-RU" sz="1300" dirty="0" err="1">
                <a:latin typeface="+mj-lt"/>
              </a:rPr>
              <a:t>Ахтынский</a:t>
            </a:r>
            <a:r>
              <a:rPr lang="ru-RU" altLang="ru-RU" sz="1300" dirty="0">
                <a:latin typeface="+mj-lt"/>
              </a:rPr>
              <a:t> район»,  «Ботлихский район», «Табасаранский район» и «город </a:t>
            </a:r>
            <a:r>
              <a:rPr lang="ru-RU" altLang="ru-RU" sz="1300">
                <a:latin typeface="+mj-lt"/>
              </a:rPr>
              <a:t>Хасавюрт</a:t>
            </a:r>
            <a:r>
              <a:rPr lang="ru-RU" altLang="ru-RU" sz="1300" smtClean="0">
                <a:latin typeface="+mj-lt"/>
              </a:rPr>
              <a:t>».</a:t>
            </a:r>
            <a:endParaRPr lang="ru-RU" altLang="ru-RU" sz="1300" dirty="0">
              <a:latin typeface="+mj-lt"/>
            </a:endParaRPr>
          </a:p>
          <a:p>
            <a:pPr marL="0" indent="389573" algn="just">
              <a:spcBef>
                <a:spcPct val="0"/>
              </a:spcBef>
              <a:buNone/>
              <a:tabLst>
                <a:tab pos="0" algn="l"/>
              </a:tabLst>
            </a:pPr>
            <a:endParaRPr lang="ru-RU" altLang="ru-RU" sz="1300" dirty="0">
              <a:latin typeface="+mj-lt"/>
            </a:endParaRPr>
          </a:p>
          <a:p>
            <a:pPr marL="0" indent="389573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Минимальные  значения показателя зафиксированы  в МО  «</a:t>
            </a:r>
            <a:r>
              <a:rPr lang="ru-RU" altLang="ru-RU" sz="1300" dirty="0" err="1">
                <a:latin typeface="+mj-lt"/>
              </a:rPr>
              <a:t>Кулинский</a:t>
            </a:r>
            <a:r>
              <a:rPr lang="ru-RU" altLang="ru-RU" sz="1300" dirty="0">
                <a:latin typeface="+mj-lt"/>
              </a:rPr>
              <a:t> район» -  63,2% и  «</a:t>
            </a:r>
            <a:r>
              <a:rPr lang="ru-RU" altLang="ru-RU" sz="1300" dirty="0" err="1">
                <a:latin typeface="+mj-lt"/>
              </a:rPr>
              <a:t>Ахвахский</a:t>
            </a:r>
            <a:r>
              <a:rPr lang="ru-RU" altLang="ru-RU" sz="1300" dirty="0">
                <a:latin typeface="+mj-lt"/>
              </a:rPr>
              <a:t> район» - </a:t>
            </a:r>
            <a:r>
              <a:rPr lang="ru-RU" altLang="ru-RU" sz="1300">
                <a:latin typeface="+mj-lt"/>
              </a:rPr>
              <a:t>69,4</a:t>
            </a:r>
            <a:r>
              <a:rPr lang="ru-RU" altLang="ru-RU" sz="1300" smtClean="0">
                <a:latin typeface="+mj-lt"/>
              </a:rPr>
              <a:t>%.  </a:t>
            </a:r>
            <a:r>
              <a:rPr lang="ru-RU" altLang="ru-RU" sz="1300" dirty="0">
                <a:latin typeface="+mj-lt"/>
              </a:rPr>
              <a:t>В  остальных 50 МО значения показателя установились от 70 до  </a:t>
            </a:r>
            <a:r>
              <a:rPr lang="ru-RU" altLang="ru-RU" sz="1300">
                <a:latin typeface="+mj-lt"/>
              </a:rPr>
              <a:t>80</a:t>
            </a:r>
            <a:r>
              <a:rPr lang="ru-RU" altLang="ru-RU" sz="1300" smtClean="0">
                <a:latin typeface="+mj-lt"/>
              </a:rPr>
              <a:t>%.</a:t>
            </a:r>
            <a:endParaRPr lang="ru-RU" altLang="ru-RU" sz="1300" dirty="0">
              <a:latin typeface="+mj-lt"/>
            </a:endParaRPr>
          </a:p>
          <a:p>
            <a:pPr marL="0" indent="389573" algn="just">
              <a:spcBef>
                <a:spcPct val="0"/>
              </a:spcBef>
              <a:buNone/>
              <a:tabLst>
                <a:tab pos="0" algn="l"/>
              </a:tabLst>
            </a:pPr>
            <a:endParaRPr lang="ru-RU" altLang="ru-RU" sz="1300" dirty="0">
              <a:latin typeface="+mj-lt"/>
            </a:endParaRPr>
          </a:p>
          <a:p>
            <a:pPr marL="0" indent="389573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В целях  сохранения и укрепления здоровья  школьников администрациям МО необходимо  проводить своевременную диспансеризацию,  </a:t>
            </a:r>
            <a:r>
              <a:rPr lang="ru-RU" altLang="ru-RU" sz="1300" dirty="0" smtClean="0">
                <a:latin typeface="+mj-lt"/>
              </a:rPr>
              <a:t>организовывать </a:t>
            </a:r>
            <a:r>
              <a:rPr lang="ru-RU" altLang="ru-RU" sz="1300" dirty="0">
                <a:latin typeface="+mj-lt"/>
              </a:rPr>
              <a:t>спортивные занятия, в том числе внеурочные, реализовывать профилактические мероприятия, проводить пропаганду здорового образа  жизни, обеспечивать горячим питанием  учащихся  </a:t>
            </a:r>
            <a:r>
              <a:rPr lang="ru-RU" altLang="ru-RU" sz="1300">
                <a:latin typeface="+mj-lt"/>
              </a:rPr>
              <a:t>младших </a:t>
            </a:r>
            <a:r>
              <a:rPr lang="ru-RU" altLang="ru-RU" sz="1300" smtClean="0">
                <a:latin typeface="+mj-lt"/>
              </a:rPr>
              <a:t>классов.</a:t>
            </a:r>
            <a:endParaRPr lang="ru-RU" altLang="ru-RU" sz="1300" dirty="0">
              <a:latin typeface="+mj-lt"/>
            </a:endParaRPr>
          </a:p>
        </p:txBody>
      </p:sp>
      <p:sp>
        <p:nvSpPr>
          <p:cNvPr id="60421" name="Rectangle 6"/>
          <p:cNvSpPr>
            <a:spLocks noChangeArrowheads="1"/>
          </p:cNvSpPr>
          <p:nvPr/>
        </p:nvSpPr>
        <p:spPr bwMode="auto">
          <a:xfrm>
            <a:off x="504688" y="857222"/>
            <a:ext cx="3827334" cy="68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25" tIns="43263" rIns="86525" bIns="43263" anchor="ctr"/>
          <a:lstStyle>
            <a:lvl1pPr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100" i="1" dirty="0">
                <a:solidFill>
                  <a:srgbClr val="000000"/>
                </a:solidFill>
              </a:rPr>
              <a:t>Доля детей первой и второй групп здоровья в общей численности обучающихся в  муниципальных общеобразовательных учреждениях, %</a:t>
            </a:r>
          </a:p>
        </p:txBody>
      </p:sp>
      <p:pic>
        <p:nvPicPr>
          <p:cNvPr id="60422" name="Picture 2" descr="D:\ДОКУМЕНТЫ 2014 ГОД\ОЦЕНКА ЭФФЕКТИВНОСТИ ОМСУ\СВОДНЫЙ ДОКЛАД  2014г\Карты\группы здоровь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" y="2846799"/>
            <a:ext cx="3827334" cy="41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0423" name="Объект 1"/>
          <p:cNvGraphicFramePr>
            <a:graphicFrameLocks noChangeAspect="1"/>
          </p:cNvGraphicFramePr>
          <p:nvPr/>
        </p:nvGraphicFramePr>
        <p:xfrm>
          <a:off x="713312" y="1543590"/>
          <a:ext cx="3156977" cy="1318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0" name="Лист" r:id="rId5" imgW="3266988" imgH="981180" progId="Excel.Sheet.8">
                  <p:embed/>
                </p:oleObj>
              </mc:Choice>
              <mc:Fallback>
                <p:oleObj name="Лист" r:id="rId5" imgW="3266988" imgH="981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312" y="1543590"/>
                        <a:ext cx="3156977" cy="1318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41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8B314E-FA7B-42EA-978A-B103A7E639B7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36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65598" y="122466"/>
            <a:ext cx="9504677" cy="746850"/>
          </a:xfrm>
        </p:spPr>
        <p:txBody>
          <a:bodyPr lIns="98704" tIns="49350" rIns="98704" bIns="49350">
            <a:noAutofit/>
          </a:bodyPr>
          <a:lstStyle/>
          <a:p>
            <a:pPr algn="ctr" eaLnBrk="1" hangingPunct="1"/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</a:rPr>
              <a:t>Доля обучающихся в муниципальных общеобразовательных учреждениях, занимающихся во вторую (третью) смену, в общей численности обучающихся в муниципальных общеобразовательных учреждениях</a:t>
            </a:r>
          </a:p>
        </p:txBody>
      </p:sp>
      <p:sp>
        <p:nvSpPr>
          <p:cNvPr id="65540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983811" y="869312"/>
            <a:ext cx="6192766" cy="5679869"/>
          </a:xfrm>
        </p:spPr>
        <p:txBody>
          <a:bodyPr lIns="98704" tIns="49350" rIns="98704" bIns="49350">
            <a:normAutofit/>
          </a:bodyPr>
          <a:lstStyle/>
          <a:p>
            <a:pPr marL="0" indent="238769" algn="just" defTabSz="866388">
              <a:spcBef>
                <a:spcPct val="0"/>
              </a:spcBef>
              <a:buClr>
                <a:srgbClr val="4F81BD"/>
              </a:buClr>
              <a:buSzPct val="70000"/>
              <a:buNone/>
              <a:defRPr/>
            </a:pPr>
            <a:r>
              <a:rPr lang="ru-RU" sz="1300" dirty="0">
                <a:solidFill>
                  <a:srgbClr val="000000"/>
                </a:solidFill>
                <a:latin typeface="+mj-lt"/>
              </a:rPr>
              <a:t>В 2013 году в целом по республике </a:t>
            </a:r>
            <a:r>
              <a:rPr lang="ru-RU" sz="1300" b="1" dirty="0">
                <a:solidFill>
                  <a:srgbClr val="000000"/>
                </a:solidFill>
                <a:latin typeface="+mj-lt"/>
              </a:rPr>
              <a:t>доля обучающихся  в государственных и муниципальных общеобразовательных учреждениях занимающихся во вторую смену, в общей численности обучающихся 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уменьшилась  на </a:t>
            </a:r>
            <a:r>
              <a:rPr lang="ru-RU" sz="1300">
                <a:solidFill>
                  <a:srgbClr val="000000"/>
                </a:solidFill>
                <a:latin typeface="+mj-lt"/>
              </a:rPr>
              <a:t>3,4  </a:t>
            </a:r>
            <a:r>
              <a:rPr lang="ru-RU" sz="1300" smtClean="0">
                <a:solidFill>
                  <a:srgbClr val="000000"/>
                </a:solidFill>
                <a:latin typeface="+mj-lt"/>
              </a:rPr>
              <a:t>п.п. 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и составила </a:t>
            </a:r>
            <a:r>
              <a:rPr lang="ru-RU" sz="1300">
                <a:solidFill>
                  <a:srgbClr val="000000"/>
                </a:solidFill>
                <a:latin typeface="+mj-lt"/>
              </a:rPr>
              <a:t>26,1</a:t>
            </a:r>
            <a:r>
              <a:rPr lang="ru-RU" sz="1300" smtClean="0">
                <a:solidFill>
                  <a:srgbClr val="000000"/>
                </a:solidFill>
                <a:latin typeface="+mj-lt"/>
              </a:rPr>
              <a:t>%.</a:t>
            </a:r>
            <a:endParaRPr lang="ru-RU" sz="1300" dirty="0">
              <a:solidFill>
                <a:srgbClr val="000000"/>
              </a:solidFill>
              <a:latin typeface="+mj-lt"/>
            </a:endParaRPr>
          </a:p>
          <a:p>
            <a:pPr marL="0" indent="238769" algn="just" defTabSz="866388">
              <a:spcBef>
                <a:spcPct val="0"/>
              </a:spcBef>
              <a:buClr>
                <a:srgbClr val="4F81BD"/>
              </a:buClr>
              <a:buSzPct val="70000"/>
              <a:buNone/>
              <a:defRPr/>
            </a:pPr>
            <a:r>
              <a:rPr lang="ru-RU" sz="1300" dirty="0">
                <a:solidFill>
                  <a:srgbClr val="000000"/>
                </a:solidFill>
                <a:latin typeface="+mj-lt"/>
              </a:rPr>
              <a:t>Доля детей, занимающихся во вторую смену,  снизилась в 36 муниципальных образованиях,</a:t>
            </a:r>
            <a:r>
              <a:rPr lang="ru-RU" sz="13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в том числе наибольшее снижение наблюдалось в МО «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Докузпаринский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Ахтынский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район», </a:t>
            </a:r>
            <a:r>
              <a:rPr lang="ru-RU" sz="1300" dirty="0" smtClean="0">
                <a:solidFill>
                  <a:srgbClr val="000000"/>
                </a:solidFill>
                <a:latin typeface="+mj-lt"/>
              </a:rPr>
              <a:t>"</a:t>
            </a:r>
            <a:r>
              <a:rPr lang="ru-RU" sz="1300" dirty="0" err="1" smtClean="0">
                <a:solidFill>
                  <a:srgbClr val="000000"/>
                </a:solidFill>
                <a:latin typeface="+mj-lt"/>
              </a:rPr>
              <a:t>Бежтинский</a:t>
            </a:r>
            <a:r>
              <a:rPr lang="ru-RU" sz="1300" dirty="0" smtClean="0">
                <a:solidFill>
                  <a:srgbClr val="000000"/>
                </a:solidFill>
                <a:latin typeface="+mj-lt"/>
              </a:rPr>
              <a:t> участок в  составе </a:t>
            </a:r>
            <a:r>
              <a:rPr lang="ru-RU" sz="1300" dirty="0" err="1" smtClean="0">
                <a:solidFill>
                  <a:srgbClr val="000000"/>
                </a:solidFill>
                <a:latin typeface="+mj-lt"/>
              </a:rPr>
              <a:t>Цунтинского</a:t>
            </a:r>
            <a:r>
              <a:rPr lang="ru-RU" sz="1300" dirty="0" smtClean="0">
                <a:solidFill>
                  <a:srgbClr val="000000"/>
                </a:solidFill>
                <a:latin typeface="+mj-lt"/>
              </a:rPr>
              <a:t> района"», 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«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Карабудахкентский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район», «город 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Кизилюрт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», «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Курахский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Цумадинский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район», «город 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Южно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- 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Сухокумск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», «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Каякентский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район»,  «Ботлихский район» и «город </a:t>
            </a:r>
            <a:r>
              <a:rPr lang="ru-RU" sz="1300">
                <a:solidFill>
                  <a:srgbClr val="000000"/>
                </a:solidFill>
                <a:latin typeface="+mj-lt"/>
              </a:rPr>
              <a:t>Кизляр</a:t>
            </a:r>
            <a:r>
              <a:rPr lang="ru-RU" sz="1300" smtClean="0">
                <a:solidFill>
                  <a:srgbClr val="000000"/>
                </a:solidFill>
                <a:latin typeface="+mj-lt"/>
              </a:rPr>
              <a:t>». 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Снижение показателя  в  указанных 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муниципальных  образованиях  составило   от  3 до  </a:t>
            </a:r>
            <a:r>
              <a:rPr lang="ru-RU" sz="1300">
                <a:solidFill>
                  <a:srgbClr val="000000"/>
                </a:solidFill>
                <a:latin typeface="+mj-lt"/>
              </a:rPr>
              <a:t>15,5 </a:t>
            </a:r>
            <a:r>
              <a:rPr lang="ru-RU" sz="1300" smtClean="0">
                <a:solidFill>
                  <a:srgbClr val="000000"/>
                </a:solidFill>
                <a:latin typeface="+mj-lt"/>
              </a:rPr>
              <a:t>п.п.</a:t>
            </a:r>
            <a:endParaRPr lang="ru-RU" sz="1300" dirty="0">
              <a:solidFill>
                <a:srgbClr val="000000"/>
              </a:solidFill>
              <a:latin typeface="+mj-lt"/>
            </a:endParaRPr>
          </a:p>
          <a:p>
            <a:pPr marL="0" indent="238769" algn="just" defTabSz="866388">
              <a:spcBef>
                <a:spcPct val="0"/>
              </a:spcBef>
              <a:buClr>
                <a:srgbClr val="4F81BD"/>
              </a:buClr>
              <a:buSzPct val="70000"/>
              <a:buNone/>
              <a:defRPr/>
            </a:pPr>
            <a:r>
              <a:rPr lang="ru-RU" sz="1300" dirty="0">
                <a:solidFill>
                  <a:srgbClr val="000000"/>
                </a:solidFill>
                <a:latin typeface="+mj-lt"/>
              </a:rPr>
              <a:t>В МО «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Гумбетовский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 район» и «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Чародинский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район»  все учащиеся  муниципальных общеобразовательных учреждений занимаются в первую </a:t>
            </a:r>
            <a:r>
              <a:rPr lang="ru-RU" sz="1300" dirty="0" smtClean="0">
                <a:solidFill>
                  <a:srgbClr val="000000"/>
                </a:solidFill>
                <a:latin typeface="+mj-lt"/>
              </a:rPr>
              <a:t>смену, 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Низкое значение доли детей, занимающихся во вторую смену, зафиксировано в МО «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Хунзахский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район» - 0,8%, «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Гергебильский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район» - </a:t>
            </a:r>
            <a:r>
              <a:rPr lang="ru-RU" sz="1300">
                <a:solidFill>
                  <a:srgbClr val="000000"/>
                </a:solidFill>
                <a:latin typeface="+mj-lt"/>
              </a:rPr>
              <a:t>1,2</a:t>
            </a:r>
            <a:r>
              <a:rPr lang="ru-RU" sz="1300" smtClean="0">
                <a:solidFill>
                  <a:srgbClr val="000000"/>
                </a:solidFill>
                <a:latin typeface="+mj-lt"/>
              </a:rPr>
              <a:t>%.</a:t>
            </a:r>
            <a:endParaRPr lang="ru-RU" sz="1300" dirty="0">
              <a:solidFill>
                <a:srgbClr val="000000"/>
              </a:solidFill>
              <a:latin typeface="+mj-lt"/>
            </a:endParaRPr>
          </a:p>
          <a:p>
            <a:pPr marL="0" indent="238769" algn="just" defTabSz="866388">
              <a:spcBef>
                <a:spcPct val="0"/>
              </a:spcBef>
              <a:buClr>
                <a:srgbClr val="4F81BD"/>
              </a:buClr>
              <a:buSzPct val="70000"/>
              <a:buNone/>
              <a:defRPr/>
            </a:pPr>
            <a:r>
              <a:rPr lang="ru-RU" sz="1300" dirty="0">
                <a:solidFill>
                  <a:srgbClr val="000000"/>
                </a:solidFill>
                <a:latin typeface="+mj-lt"/>
              </a:rPr>
              <a:t>Увеличение показателя по сравнению с 2012 годом наблюдалось в 14 муниципальных образованиях:  «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Гунибский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Дахадаевский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Унцукульский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Тарумовский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Акушинский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район», «город Буйнакск», «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Новолакский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Кайтагский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район», «город Дербент», «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Бабаюртовский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район», «Табасаранский район», «Сулейман-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Стальский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Кумторкалинский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район» и «город  Махачкала» - в среднем на  </a:t>
            </a:r>
            <a:r>
              <a:rPr lang="ru-RU" sz="1300">
                <a:solidFill>
                  <a:srgbClr val="000000"/>
                </a:solidFill>
                <a:latin typeface="+mj-lt"/>
              </a:rPr>
              <a:t>3,2 </a:t>
            </a:r>
            <a:r>
              <a:rPr lang="ru-RU" sz="1300" smtClean="0">
                <a:solidFill>
                  <a:srgbClr val="000000"/>
                </a:solidFill>
                <a:latin typeface="+mj-lt"/>
              </a:rPr>
              <a:t>п.п.</a:t>
            </a:r>
            <a:endParaRPr lang="ru-RU" sz="1300" dirty="0">
              <a:solidFill>
                <a:srgbClr val="000000"/>
              </a:solidFill>
              <a:latin typeface="+mj-lt"/>
            </a:endParaRPr>
          </a:p>
          <a:p>
            <a:pPr marL="0" indent="238769" algn="just" defTabSz="866388">
              <a:spcBef>
                <a:spcPct val="0"/>
              </a:spcBef>
              <a:buClr>
                <a:srgbClr val="4F81BD"/>
              </a:buClr>
              <a:buSzPct val="70000"/>
              <a:buNone/>
              <a:defRPr/>
            </a:pPr>
            <a:r>
              <a:rPr lang="ru-RU" sz="1300" dirty="0">
                <a:solidFill>
                  <a:srgbClr val="000000"/>
                </a:solidFill>
                <a:latin typeface="+mj-lt"/>
              </a:rPr>
              <a:t>Максимальное значение доли детей,  занимающихся во вторую смену,  в общей численности обучающихся зафиксировано  в МО  «Хасавюртовский район» и «город Хасавюрт» (более </a:t>
            </a:r>
            <a:r>
              <a:rPr lang="ru-RU" sz="1300">
                <a:solidFill>
                  <a:srgbClr val="000000"/>
                </a:solidFill>
                <a:latin typeface="+mj-lt"/>
              </a:rPr>
              <a:t>40</a:t>
            </a:r>
            <a:r>
              <a:rPr lang="ru-RU" sz="1300" smtClean="0">
                <a:solidFill>
                  <a:srgbClr val="000000"/>
                </a:solidFill>
                <a:latin typeface="+mj-lt"/>
              </a:rPr>
              <a:t>%).</a:t>
            </a:r>
            <a:endParaRPr lang="ru-RU" sz="1300" dirty="0">
              <a:solidFill>
                <a:srgbClr val="000000"/>
              </a:solidFill>
              <a:latin typeface="+mj-lt"/>
            </a:endParaRPr>
          </a:p>
          <a:p>
            <a:pPr marL="0" indent="238769" algn="just" defTabSz="866388">
              <a:spcBef>
                <a:spcPct val="0"/>
              </a:spcBef>
              <a:buClr>
                <a:srgbClr val="4F81BD"/>
              </a:buClr>
              <a:buSzPct val="70000"/>
              <a:buNone/>
              <a:defRPr/>
            </a:pPr>
            <a:r>
              <a:rPr lang="ru-RU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Снижению  данного показателя будет способствовать  строительство  в муниципальных образованиях  республики школ  в рамках Республиканской </a:t>
            </a:r>
            <a:r>
              <a:rPr lang="ru-RU" sz="1300">
                <a:solidFill>
                  <a:srgbClr val="000000"/>
                </a:solidFill>
                <a:latin typeface="+mj-lt"/>
                <a:cs typeface="Times New Roman" pitchFamily="18" charset="0"/>
              </a:rPr>
              <a:t>инвестиционной </a:t>
            </a:r>
            <a:r>
              <a:rPr lang="ru-RU" sz="130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программы.  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В 2014 году  </a:t>
            </a:r>
            <a:r>
              <a:rPr lang="ru-RU" sz="1300" dirty="0">
                <a:latin typeface="+mj-lt"/>
                <a:cs typeface="Times New Roman" pitchFamily="18" charset="0"/>
              </a:rPr>
              <a:t>в рамках указанной программы предусмотрено  завершение  строительства  </a:t>
            </a:r>
            <a:r>
              <a:rPr lang="ru-RU" sz="1300" smtClean="0">
                <a:latin typeface="+mj-lt"/>
                <a:cs typeface="Times New Roman" pitchFamily="18" charset="0"/>
              </a:rPr>
              <a:t>16  школ.</a:t>
            </a:r>
            <a:endParaRPr lang="ru-RU" sz="1200" dirty="0">
              <a:latin typeface="+mj-lt"/>
              <a:cs typeface="Times New Roman" pitchFamily="18" charset="0"/>
            </a:endParaRPr>
          </a:p>
          <a:p>
            <a:pPr marL="0" indent="409128" algn="just" defTabSz="866388">
              <a:lnSpc>
                <a:spcPct val="80000"/>
              </a:lnSpc>
              <a:buNone/>
              <a:defRPr/>
            </a:pPr>
            <a:endParaRPr lang="ru-RU" sz="1300" dirty="0">
              <a:latin typeface="+mj-lt"/>
            </a:endParaRPr>
          </a:p>
        </p:txBody>
      </p:sp>
      <p:graphicFrame>
        <p:nvGraphicFramePr>
          <p:cNvPr id="61445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762004"/>
              </p:ext>
            </p:extLst>
          </p:nvPr>
        </p:nvGraphicFramePr>
        <p:xfrm>
          <a:off x="643519" y="973001"/>
          <a:ext cx="3270493" cy="1303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3" name="Лист" r:id="rId3" imgW="3209990" imgH="1200150" progId="Excel.Sheet.8">
                  <p:embed/>
                </p:oleObj>
              </mc:Choice>
              <mc:Fallback>
                <p:oleObj name="Лист" r:id="rId3" imgW="3209990" imgH="12001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19" y="973001"/>
                        <a:ext cx="3270493" cy="1303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46" name="Picture 9" descr="D:\ДОКУМЕНТЫ 2014 ГОД\ОЦЕНКА ЭФФЕКТИВНОСТИ ОМСУ\СВОДНЫЙ ДОКЛАД  2014г\Карты\2 смен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71" y="2298003"/>
            <a:ext cx="3965395" cy="461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36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C43880-AA74-44C1-A0ED-78DD4849E009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37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475542" y="872338"/>
            <a:ext cx="3755237" cy="54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79" tIns="43240" rIns="86479" bIns="43240" anchor="ctr"/>
          <a:lstStyle>
            <a:lvl1pPr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042988" eaLnBrk="1" hangingPunct="1">
              <a:lnSpc>
                <a:spcPct val="80000"/>
              </a:lnSpc>
            </a:pPr>
            <a:r>
              <a:rPr lang="ru-RU" altLang="ru-RU" sz="1100" i="1" dirty="0">
                <a:solidFill>
                  <a:srgbClr val="000000"/>
                </a:solidFill>
              </a:rPr>
              <a:t>Расходы  бюджета МО на общее образование в расчете на 1 обучающегося в муниципальных общеобразовательных учреждениях</a:t>
            </a:r>
            <a:r>
              <a:rPr lang="ru-RU" altLang="ru-RU" sz="1100" i="1">
                <a:solidFill>
                  <a:srgbClr val="000000"/>
                </a:solidFill>
              </a:rPr>
              <a:t>, </a:t>
            </a:r>
            <a:r>
              <a:rPr lang="ru-RU" altLang="ru-RU" sz="1100" i="1" smtClean="0">
                <a:solidFill>
                  <a:srgbClr val="000000"/>
                </a:solidFill>
              </a:rPr>
              <a:t>тыс. руб.  </a:t>
            </a:r>
            <a:endParaRPr lang="ru-RU" altLang="ru-RU" sz="1100" i="1" dirty="0">
              <a:solidFill>
                <a:srgbClr val="000000"/>
              </a:solidFill>
            </a:endParaRPr>
          </a:p>
        </p:txBody>
      </p:sp>
      <p:sp>
        <p:nvSpPr>
          <p:cNvPr id="62468" name="Rectangle 6"/>
          <p:cNvSpPr>
            <a:spLocks noChangeArrowheads="1"/>
          </p:cNvSpPr>
          <p:nvPr/>
        </p:nvSpPr>
        <p:spPr bwMode="auto">
          <a:xfrm>
            <a:off x="475543" y="8165"/>
            <a:ext cx="9520016" cy="61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12" tIns="49308" rIns="98612" bIns="49308" anchor="ctr"/>
          <a:lstStyle>
            <a:lvl1pPr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Расходы  бюджета муниципального образования на общее образование в расчете на одного обучающегося в муниципальных общеобразовательных  учреждениях</a:t>
            </a:r>
            <a:endParaRPr lang="ru-RU" altLang="ru-RU" sz="17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2469" name="Text Box 6"/>
          <p:cNvSpPr txBox="1">
            <a:spLocks noChangeArrowheads="1"/>
          </p:cNvSpPr>
          <p:nvPr/>
        </p:nvSpPr>
        <p:spPr bwMode="auto">
          <a:xfrm>
            <a:off x="4401053" y="994793"/>
            <a:ext cx="5484057" cy="540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733" tIns="36865" rIns="73733" bIns="36865"/>
          <a:lstStyle>
            <a:lvl1pPr indent="355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Расходы  бюджетов</a:t>
            </a:r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муниципальных образований </a:t>
            </a:r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на общее образование в расчете на одного обучающегося  в муниципальных общеобразовательных учреждениях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в 2013 году  в среднем  по муниципальным образованиям увеличились  по сравнению с  предшествующим годом на  46,4%     и составили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73,1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тыс.  рублей. 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По сравнению с 2012 годом расходы  бюджетов</a:t>
            </a:r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на общее образование в расчете на одного обучающегося увеличились во всех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МО,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Наибольший рост наблюдался в МО  «Агульский район» - на 73,8%,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"</a:t>
            </a:r>
            <a:r>
              <a:rPr lang="ru-RU" altLang="ru-RU" sz="1300" dirty="0" err="1" smtClean="0">
                <a:solidFill>
                  <a:srgbClr val="000000"/>
                </a:solidFill>
                <a:latin typeface="+mj-lt"/>
              </a:rPr>
              <a:t>Бежтинский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 участок в  составе </a:t>
            </a:r>
            <a:r>
              <a:rPr lang="ru-RU" altLang="ru-RU" sz="1300" dirty="0" err="1" smtClean="0">
                <a:solidFill>
                  <a:srgbClr val="000000"/>
                </a:solidFill>
                <a:latin typeface="+mj-lt"/>
              </a:rPr>
              <a:t>Цунтинского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 района"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– на  68,1%,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Ахтынский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- 66,5%,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Лакский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 район» - на 63,3%,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Гунибский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– на 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62,1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%.</a:t>
            </a:r>
            <a:endParaRPr lang="ru-RU" altLang="ru-RU" sz="1300" dirty="0" smtClean="0">
              <a:solidFill>
                <a:srgbClr val="000000"/>
              </a:solidFill>
              <a:latin typeface="+mj-lt"/>
            </a:endParaRPr>
          </a:p>
          <a:p>
            <a:pPr algn="just" eaLnBrk="1" hangingPunct="1"/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Высокий уровень расходования бюджетных средств на одного обучающегося  отмечен в  МО «Агульский участок» - 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129,7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тыс. руб.,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Лакский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 и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Тляратинский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-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128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тыс. руб.,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Рутульский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-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123,1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тыс. руб.,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"</a:t>
            </a:r>
            <a:r>
              <a:rPr lang="ru-RU" altLang="ru-RU" sz="1300" dirty="0" err="1" smtClean="0">
                <a:solidFill>
                  <a:srgbClr val="000000"/>
                </a:solidFill>
                <a:latin typeface="+mj-lt"/>
              </a:rPr>
              <a:t>Бежтинский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 участок в  составе </a:t>
            </a:r>
            <a:r>
              <a:rPr lang="ru-RU" altLang="ru-RU" sz="1300" dirty="0" err="1" smtClean="0">
                <a:solidFill>
                  <a:srgbClr val="000000"/>
                </a:solidFill>
                <a:latin typeface="+mj-lt"/>
              </a:rPr>
              <a:t>Цунтинского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 района"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122,7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тыс. руб.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и 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Чародинский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-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117,3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тыс. рублей.</a:t>
            </a:r>
            <a:endParaRPr lang="ru-RU" altLang="ru-RU" sz="1300" dirty="0" smtClean="0">
              <a:solidFill>
                <a:srgbClr val="000000"/>
              </a:solidFill>
              <a:latin typeface="+mj-lt"/>
            </a:endParaRPr>
          </a:p>
          <a:p>
            <a:pPr algn="just" eaLnBrk="1" hangingPunct="1"/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Наименьший объем расходов на  одного обучающегося  в 2013 году зафиксирован    среди городских округов -  «город Хасавюрт»  (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30,4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тыс. руб.), 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«город Кизляр»  (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33,2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тыс. руб.),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«город Каспийск»  (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34,9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тыс. руб.),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«город Избербаш» (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35,1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тыс. руб.)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и  среди муниципальных районов –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Кизилюртовский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 район» (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41,6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тыс.руб.), 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Карабудахкентский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 район»  (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45,9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тыс.  руб.),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«Хасавюртовский район» (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47,4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тыс. руб.),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Кизлярский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(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47,7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тыс.руб.)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и 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Новолакский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(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49,9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тыс. руб.).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3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62470" name="Объект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39705839"/>
              </p:ext>
            </p:extLst>
          </p:nvPr>
        </p:nvGraphicFramePr>
        <p:xfrm>
          <a:off x="763934" y="1482101"/>
          <a:ext cx="3178452" cy="1356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0" name="Лист" r:id="rId3" imgW="3067089" imgH="1142910" progId="Excel.Sheet.8">
                  <p:embed/>
                </p:oleObj>
              </mc:Choice>
              <mc:Fallback>
                <p:oleObj name="Лист" r:id="rId3" imgW="3067089" imgH="114291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934" y="1482101"/>
                        <a:ext cx="3178452" cy="1356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471" name="Picture 10" descr="D:\ДОКУМЕНТЫ 2014 ГОД\ОЦЕНКА ЭФФЕКТИВНОСТИ ОМСУ\СВОДНЫЙ ДОКЛАД  2014г\Карты\расходы на образование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42" y="2914831"/>
            <a:ext cx="3755237" cy="397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11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64093" y="122464"/>
            <a:ext cx="9299121" cy="684865"/>
          </a:xfrm>
        </p:spPr>
        <p:txBody>
          <a:bodyPr tIns="43350" rtlCol="0">
            <a:noAutofit/>
          </a:bodyPr>
          <a:lstStyle/>
          <a:p>
            <a:pPr algn="ctr" defTabSz="987769"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Доля детей в возрасте от 5 – 18 лет, получающих услуги по дополнительному  образованию в организациях различной организационно – правовой формы и формы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собственности,</a:t>
            </a:r>
            <a:b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в общей численности детей данной возрастной группы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63491" name="Object 1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52693799"/>
              </p:ext>
            </p:extLst>
          </p:nvPr>
        </p:nvGraphicFramePr>
        <p:xfrm>
          <a:off x="573719" y="1575952"/>
          <a:ext cx="3063402" cy="1344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4" name="Лист" r:id="rId3" imgW="2447945" imgH="1342980" progId="Excel.Sheet.8">
                  <p:embed/>
                </p:oleObj>
              </mc:Choice>
              <mc:Fallback>
                <p:oleObj name="Лист" r:id="rId3" imgW="2447945" imgH="134298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19" y="1575952"/>
                        <a:ext cx="3063402" cy="1344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2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64C651-5055-4B10-9567-F2E563412E4F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38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3493" name="Text Box 16"/>
          <p:cNvSpPr txBox="1">
            <a:spLocks noChangeArrowheads="1"/>
          </p:cNvSpPr>
          <p:nvPr/>
        </p:nvSpPr>
        <p:spPr bwMode="auto">
          <a:xfrm>
            <a:off x="571961" y="958961"/>
            <a:ext cx="3063402" cy="50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09" tIns="43255" rIns="86509" bIns="43255">
            <a:spAutoFit/>
          </a:bodyPr>
          <a:lstStyle>
            <a:lvl1pPr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100" i="1" dirty="0">
                <a:solidFill>
                  <a:srgbClr val="000000"/>
                </a:solidFill>
              </a:rPr>
              <a:t>Удельный вес детей в возрасте 5-18 лет, получающих услуги по дополнительному образованию, %</a:t>
            </a:r>
          </a:p>
        </p:txBody>
      </p:sp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4662463" y="878550"/>
            <a:ext cx="5304982" cy="593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4" tIns="49350" rIns="98704" bIns="49350"/>
          <a:lstStyle>
            <a:lvl1pPr indent="4318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Clr>
                <a:srgbClr val="4F81BD"/>
              </a:buClr>
              <a:buSzPct val="70000"/>
            </a:pPr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Доля детей в возрасте 5-18 лет, получающих услуги по дополнительному образованию в организациях различной организационно-правовой формы, в общей численности  детей данной  возрастной группы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в среднем по муниципальным образованиям в 2013 году по сравнению с 2012 годом уменьшилась и составила 24,4% (в 2012 году –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26,9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%).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buClr>
                <a:srgbClr val="4F81BD"/>
              </a:buClr>
              <a:buSzPct val="70000"/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Наилучшего значения данного показателя добились в МО «город Каспийск» - 65,5%, «город 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Южно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- 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Сухокумск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» - 64,7% и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Унцукульский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-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43,7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%.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buClr>
                <a:srgbClr val="4F81BD"/>
              </a:buClr>
              <a:buSzPct val="70000"/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Доля детей в возрасте 5-18 лет, получающих услуги по дополнительному образованию, в 2013 году по сравнению с 2012 годом увеличилась в 23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муниципальных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образованиях.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buClr>
                <a:srgbClr val="4F81BD"/>
              </a:buClr>
              <a:buSzPct val="70000"/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Наибольшее увеличение наблюдалось в МО «город Каспийск», «город Махачкала», «город  Избербаш» и  «Буйнакский 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район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».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buClr>
                <a:srgbClr val="4F81BD"/>
              </a:buClr>
              <a:buSzPct val="70000"/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Удельный вес детей, получающих  услуги по дополнительному  образованию  менее 10%, отмечен в 6 МО: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Кумторкалинский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Цунтинский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"</a:t>
            </a:r>
            <a:r>
              <a:rPr lang="ru-RU" altLang="ru-RU" sz="1300" dirty="0" err="1" smtClean="0">
                <a:solidFill>
                  <a:srgbClr val="000000"/>
                </a:solidFill>
                <a:latin typeface="+mj-lt"/>
              </a:rPr>
              <a:t>Бежтинский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 участок в  составе </a:t>
            </a:r>
            <a:r>
              <a:rPr lang="ru-RU" altLang="ru-RU" sz="1300" dirty="0" err="1" smtClean="0">
                <a:solidFill>
                  <a:srgbClr val="000000"/>
                </a:solidFill>
                <a:latin typeface="+mj-lt"/>
              </a:rPr>
              <a:t>Цунтинского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 района",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«город Махачкала»,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Дахадаевский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Сергокалинский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 и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Левашинский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район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». 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buClr>
                <a:srgbClr val="4F81BD"/>
              </a:buClr>
              <a:buSzPct val="70000"/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Снижение допущено в 28 муниципальных образованиях, наиболее значительно - в МО «город 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Кизилюрт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» и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Сергокалинский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район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».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buClr>
                <a:srgbClr val="4F81BD"/>
              </a:buClr>
              <a:buSzPct val="70000"/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Система дополнительного образования   в МО  испытывает острый дефицит в современном оборудовании и инвентаре, учебных пособиях, компьютерной технике,  что препятствует реализации современных программ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дополнительного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образования.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Кроме того, низкий уровень заработной платы   педагогов не позволяет привлекать талантливых  специалистов в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данную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сферу.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3495" name="Picture 12" descr="D:\ДОКУМЕНТЫ 2014 ГОД\ОЦЕНКА ЭФФЕКТИВНОСТИ ОМСУ\СВОДНЫЙ ДОКЛАД  2014г\Карты\доп образование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99" y="2913104"/>
            <a:ext cx="3966929" cy="412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5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990984" y="6817523"/>
            <a:ext cx="861086" cy="3833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BF77E3-C38C-4830-8398-90667EB6579D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39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5500" y="424900"/>
            <a:ext cx="9882042" cy="651566"/>
          </a:xfrm>
        </p:spPr>
        <p:txBody>
          <a:bodyPr tIns="43350" rtlCol="0">
            <a:noAutofit/>
          </a:bodyPr>
          <a:lstStyle/>
          <a:p>
            <a:pPr algn="ctr" defTabSz="987769">
              <a:defRPr/>
            </a:pPr>
            <a:r>
              <a:rPr lang="ru-RU" sz="1700" b="1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7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700" b="1" i="1" dirty="0">
                <a:solidFill>
                  <a:schemeClr val="accent1">
                    <a:lumMod val="75000"/>
                  </a:schemeClr>
                </a:solidFill>
              </a:rPr>
              <a:t>Уровень фактической обеспеченности учреждениями культуры </a:t>
            </a:r>
            <a:br>
              <a:rPr lang="ru-RU" sz="17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700" b="1" i="1" dirty="0">
                <a:solidFill>
                  <a:schemeClr val="accent1">
                    <a:lumMod val="75000"/>
                  </a:schemeClr>
                </a:solidFill>
              </a:rPr>
              <a:t>от нормативной потребности</a:t>
            </a:r>
            <a:endParaRPr lang="ru-RU" sz="1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516" name="Rectangle 8"/>
          <p:cNvSpPr>
            <a:spLocks noChangeArrowheads="1"/>
          </p:cNvSpPr>
          <p:nvPr/>
        </p:nvSpPr>
        <p:spPr bwMode="auto">
          <a:xfrm>
            <a:off x="678029" y="1132377"/>
            <a:ext cx="2922275" cy="50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25" tIns="43263" rIns="86525" bIns="43263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100" i="1" dirty="0">
                <a:solidFill>
                  <a:srgbClr val="000000"/>
                </a:solidFill>
              </a:rPr>
              <a:t>Уровень фактической обеспеченности клубами и учреждениями клубного типа от нормативной потребности, %</a:t>
            </a:r>
          </a:p>
        </p:txBody>
      </p:sp>
      <p:sp>
        <p:nvSpPr>
          <p:cNvPr id="64517" name="Rectangle 18"/>
          <p:cNvSpPr>
            <a:spLocks noChangeArrowheads="1"/>
          </p:cNvSpPr>
          <p:nvPr/>
        </p:nvSpPr>
        <p:spPr bwMode="auto">
          <a:xfrm>
            <a:off x="3742101" y="1063134"/>
            <a:ext cx="6332359" cy="59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67" tIns="49331" rIns="98667" bIns="49331"/>
          <a:lstStyle>
            <a:lvl1pPr indent="36195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Уровень обеспеченности </a:t>
            </a:r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клубами и учреждениями клубного типа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  в среднем по муниципальным образованиям республики в 2013 году составил 66,0% от нормативного значения  ( на уровне в 2012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года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). 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11 муниципальных образованиях  обеспеченность клубами и учреждениями клубного типа соответствует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нормативному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значению.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Обеспеченность клубами по сравнению с предыдущим годом  увеличилась в 3 МО, в том числе наибольшее увеличение достигнуто  в 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Кизлярский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 район» на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1,2 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п.п.  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Наименьший уровень обеспеченности  клубами  наблюдается в 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Кизилюртовский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«город 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Кизилюрт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», «город Махачкала»,  «город Дербент» (менее 20% от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норматива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).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Значение показателя уменьшилось в 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5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МО.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Наиболее значительное снижение отмечается в МО «Ботлихский район» - на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2,6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п.п.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и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Тарумовский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 район» - на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2,1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п.п. 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altLang="ru-RU" sz="1300" dirty="0">
                <a:latin typeface="+mj-lt"/>
              </a:rPr>
              <a:t>Обеспеченность </a:t>
            </a:r>
            <a:r>
              <a:rPr lang="ru-RU" altLang="ru-RU" sz="1300" b="1" dirty="0">
                <a:latin typeface="+mj-lt"/>
              </a:rPr>
              <a:t>библиотеками </a:t>
            </a:r>
            <a:r>
              <a:rPr lang="ru-RU" altLang="ru-RU" sz="1300" dirty="0">
                <a:latin typeface="+mj-lt"/>
              </a:rPr>
              <a:t>в среднем по  муниципальным образованиям республики в 2013 году составила  45,6% от нормативного значения (в  2012 году – </a:t>
            </a:r>
            <a:r>
              <a:rPr lang="ru-RU" altLang="ru-RU" sz="1300">
                <a:latin typeface="+mj-lt"/>
              </a:rPr>
              <a:t>43,8</a:t>
            </a:r>
            <a:r>
              <a:rPr lang="ru-RU" altLang="ru-RU" sz="1300" smtClean="0">
                <a:latin typeface="+mj-lt"/>
              </a:rPr>
              <a:t>%). </a:t>
            </a:r>
            <a:r>
              <a:rPr lang="ru-RU" altLang="ru-RU" sz="1300" dirty="0">
                <a:latin typeface="+mj-lt"/>
              </a:rPr>
              <a:t>В 5 МО значение показателя соответствует нормативу - 100%: «город </a:t>
            </a:r>
            <a:r>
              <a:rPr lang="ru-RU" altLang="ru-RU" sz="1300" dirty="0" err="1">
                <a:latin typeface="+mj-lt"/>
              </a:rPr>
              <a:t>Кизилюрт</a:t>
            </a:r>
            <a:r>
              <a:rPr lang="ru-RU" altLang="ru-RU" sz="1300" dirty="0">
                <a:latin typeface="+mj-lt"/>
              </a:rPr>
              <a:t>», «город Дагестанские Огни», «город Буйнакск», «город Кизляр» и «</a:t>
            </a:r>
            <a:r>
              <a:rPr lang="ru-RU" altLang="ru-RU" sz="1300" dirty="0" err="1">
                <a:latin typeface="+mj-lt"/>
              </a:rPr>
              <a:t>Чародинский</a:t>
            </a:r>
            <a:r>
              <a:rPr lang="ru-RU" altLang="ru-RU" sz="1300" dirty="0">
                <a:latin typeface="+mj-lt"/>
              </a:rPr>
              <a:t> </a:t>
            </a:r>
            <a:r>
              <a:rPr lang="ru-RU" altLang="ru-RU" sz="1300">
                <a:latin typeface="+mj-lt"/>
              </a:rPr>
              <a:t>район</a:t>
            </a:r>
            <a:r>
              <a:rPr lang="ru-RU" altLang="ru-RU" sz="1300" smtClean="0">
                <a:latin typeface="+mj-lt"/>
              </a:rPr>
              <a:t>». </a:t>
            </a:r>
            <a:r>
              <a:rPr lang="ru-RU" altLang="ru-RU" sz="1300" dirty="0">
                <a:latin typeface="+mj-lt"/>
              </a:rPr>
              <a:t>Максимальный уровень обеспеченности библиотеками зафиксирован в МО </a:t>
            </a:r>
            <a:r>
              <a:rPr lang="ru-RU" altLang="ru-RU" sz="1300" dirty="0" smtClean="0">
                <a:latin typeface="+mj-lt"/>
              </a:rPr>
              <a:t>"</a:t>
            </a:r>
            <a:r>
              <a:rPr lang="ru-RU" altLang="ru-RU" sz="1300" dirty="0" err="1" smtClean="0">
                <a:latin typeface="+mj-lt"/>
              </a:rPr>
              <a:t>Бежтинский</a:t>
            </a:r>
            <a:r>
              <a:rPr lang="ru-RU" altLang="ru-RU" sz="1300" dirty="0" smtClean="0">
                <a:latin typeface="+mj-lt"/>
              </a:rPr>
              <a:t> участок в  составе </a:t>
            </a:r>
            <a:r>
              <a:rPr lang="ru-RU" altLang="ru-RU" sz="1300" dirty="0" err="1" smtClean="0">
                <a:latin typeface="+mj-lt"/>
              </a:rPr>
              <a:t>Цунтинского</a:t>
            </a:r>
            <a:r>
              <a:rPr lang="ru-RU" altLang="ru-RU" sz="1300" dirty="0" smtClean="0">
                <a:latin typeface="+mj-lt"/>
              </a:rPr>
              <a:t> района"  </a:t>
            </a:r>
            <a:r>
              <a:rPr lang="ru-RU" altLang="ru-RU" sz="1300" dirty="0">
                <a:latin typeface="+mj-lt"/>
              </a:rPr>
              <a:t>- 85% от </a:t>
            </a:r>
            <a:r>
              <a:rPr lang="ru-RU" altLang="ru-RU" sz="1300">
                <a:latin typeface="+mj-lt"/>
              </a:rPr>
              <a:t>нормативного </a:t>
            </a:r>
            <a:r>
              <a:rPr lang="ru-RU" altLang="ru-RU" sz="1300" smtClean="0">
                <a:latin typeface="+mj-lt"/>
              </a:rPr>
              <a:t>значения. </a:t>
            </a:r>
            <a:r>
              <a:rPr lang="ru-RU" altLang="ru-RU" sz="1300" dirty="0">
                <a:latin typeface="+mj-lt"/>
              </a:rPr>
              <a:t>Значительно отстают от нормативной обеспеченности библиотеками  показатели  в МО «</a:t>
            </a:r>
            <a:r>
              <a:rPr lang="ru-RU" altLang="ru-RU" sz="1300" dirty="0" err="1">
                <a:latin typeface="+mj-lt"/>
              </a:rPr>
              <a:t>Кизилюртовский</a:t>
            </a:r>
            <a:r>
              <a:rPr lang="ru-RU" altLang="ru-RU" sz="1300" dirty="0">
                <a:latin typeface="+mj-lt"/>
              </a:rPr>
              <a:t> район», «</a:t>
            </a:r>
            <a:r>
              <a:rPr lang="ru-RU" altLang="ru-RU" sz="1300" dirty="0" err="1">
                <a:latin typeface="+mj-lt"/>
              </a:rPr>
              <a:t>Карабудахкентский</a:t>
            </a:r>
            <a:r>
              <a:rPr lang="ru-RU" altLang="ru-RU" sz="1300" dirty="0">
                <a:latin typeface="+mj-lt"/>
              </a:rPr>
              <a:t> район», «</a:t>
            </a:r>
            <a:r>
              <a:rPr lang="ru-RU" altLang="ru-RU" sz="1300" dirty="0" err="1">
                <a:latin typeface="+mj-lt"/>
              </a:rPr>
              <a:t>Кумторкалинский</a:t>
            </a:r>
            <a:r>
              <a:rPr lang="ru-RU" altLang="ru-RU" sz="1300" dirty="0">
                <a:latin typeface="+mj-lt"/>
              </a:rPr>
              <a:t>  район», «</a:t>
            </a:r>
            <a:r>
              <a:rPr lang="ru-RU" altLang="ru-RU" sz="1300" dirty="0" err="1">
                <a:latin typeface="+mj-lt"/>
              </a:rPr>
              <a:t>Казбековский</a:t>
            </a:r>
            <a:r>
              <a:rPr lang="ru-RU" altLang="ru-RU" sz="1300" dirty="0">
                <a:latin typeface="+mj-lt"/>
              </a:rPr>
              <a:t> район» и  «</a:t>
            </a:r>
            <a:r>
              <a:rPr lang="ru-RU" altLang="ru-RU" sz="1300" dirty="0" err="1">
                <a:latin typeface="+mj-lt"/>
              </a:rPr>
              <a:t>Каякентский</a:t>
            </a:r>
            <a:r>
              <a:rPr lang="ru-RU" altLang="ru-RU" sz="1300" dirty="0">
                <a:latin typeface="+mj-lt"/>
              </a:rPr>
              <a:t> район», где обеспеченность составила менее 15% от </a:t>
            </a:r>
            <a:r>
              <a:rPr lang="ru-RU" altLang="ru-RU" sz="1300">
                <a:latin typeface="+mj-lt"/>
              </a:rPr>
              <a:t>нормативного </a:t>
            </a:r>
            <a:r>
              <a:rPr lang="ru-RU" altLang="ru-RU" sz="1300" smtClean="0">
                <a:latin typeface="+mj-lt"/>
              </a:rPr>
              <a:t>значения.</a:t>
            </a:r>
            <a:endParaRPr lang="ru-RU" altLang="ru-RU" sz="1300" dirty="0">
              <a:latin typeface="+mj-lt"/>
            </a:endParaRPr>
          </a:p>
          <a:p>
            <a:pPr algn="just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Обеспеченность </a:t>
            </a:r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парками культуры и отдыха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5 МО соответствует нормативному значению – 100%: МО «город Дагестанские Огни», «город Кизляр», «город Буйнакск», «город Каспийск», «город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Избербаш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».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Значение показателя увеличилось по сравнению с предыдущим годом в 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Ахтынский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Тляратинский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- более чем на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5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п.п.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большинстве МО  показатель остался на уровне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предшествующего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года.</a:t>
            </a:r>
            <a:endParaRPr lang="en-US" altLang="ru-RU" sz="13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64518" name="Объект 1"/>
          <p:cNvGraphicFramePr>
            <a:graphicFrameLocks noChangeAspect="1"/>
          </p:cNvGraphicFramePr>
          <p:nvPr/>
        </p:nvGraphicFramePr>
        <p:xfrm>
          <a:off x="365100" y="1632794"/>
          <a:ext cx="3399350" cy="1363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6" name="Лист" r:id="rId3" imgW="3047910" imgH="990630" progId="Excel.Sheet.8">
                  <p:embed/>
                </p:oleObj>
              </mc:Choice>
              <mc:Fallback>
                <p:oleObj name="Лист" r:id="rId3" imgW="3047910" imgH="9906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00" y="1632794"/>
                        <a:ext cx="3399350" cy="13636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399501"/>
              </p:ext>
            </p:extLst>
          </p:nvPr>
        </p:nvGraphicFramePr>
        <p:xfrm>
          <a:off x="678030" y="19597"/>
          <a:ext cx="8906417" cy="406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06417"/>
              </a:tblGrid>
              <a:tr h="406978">
                <a:tc>
                  <a:txBody>
                    <a:bodyPr/>
                    <a:lstStyle/>
                    <a:p>
                      <a:pPr marL="0" algn="ctr" defTabSz="1042504" rtl="0" eaLnBrk="1" latinLnBrk="0" hangingPunct="1"/>
                      <a:r>
                        <a:rPr lang="ru-RU" sz="2100" b="1" kern="120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4. </a:t>
                      </a:r>
                      <a:r>
                        <a:rPr lang="ru-RU" sz="2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Культура</a:t>
                      </a:r>
                      <a:endParaRPr lang="ru-RU" sz="21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88358" marR="88358" marT="43469" marB="43469"/>
                </a:tc>
              </a:tr>
            </a:tbl>
          </a:graphicData>
        </a:graphic>
      </p:graphicFrame>
      <p:pic>
        <p:nvPicPr>
          <p:cNvPr id="64521" name="Picture 14" descr="D:\ДОКУМЕНТЫ 2014 ГОД\ОЦЕНКА ЭФФЕКТИВНОСТИ ОМСУ\СВОДНЫЙ ДОКЛАД  2014г\Карты\клубы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00" y="2982871"/>
            <a:ext cx="3618710" cy="390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5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953128"/>
              </p:ext>
            </p:extLst>
          </p:nvPr>
        </p:nvGraphicFramePr>
        <p:xfrm>
          <a:off x="17499" y="535193"/>
          <a:ext cx="10298041" cy="313562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057617"/>
                <a:gridCol w="2622471"/>
                <a:gridCol w="4617953"/>
              </a:tblGrid>
              <a:tr h="664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Наименование</a:t>
                      </a:r>
                      <a:br>
                        <a:rPr lang="ru-RU" sz="1100" b="1" dirty="0">
                          <a:latin typeface="+mj-lt"/>
                        </a:rPr>
                      </a:br>
                      <a:r>
                        <a:rPr lang="ru-RU" sz="1100" b="1" dirty="0">
                          <a:latin typeface="+mj-lt"/>
                        </a:rPr>
                        <a:t>городского округа</a:t>
                      </a:r>
                      <a:endParaRPr lang="ru-RU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Среднегодовая численность постоянного населения в отчетном году</a:t>
                      </a:r>
                      <a:r>
                        <a:rPr lang="ru-RU" sz="1100" b="1">
                          <a:latin typeface="+mj-lt"/>
                        </a:rPr>
                        <a:t>, </a:t>
                      </a:r>
                      <a:r>
                        <a:rPr lang="ru-RU" sz="1100" b="1" smtClean="0">
                          <a:latin typeface="+mj-lt"/>
                        </a:rPr>
                        <a:t>тыс.чел.</a:t>
                      </a:r>
                      <a:endParaRPr lang="ru-RU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Информация</a:t>
                      </a:r>
                      <a:br>
                        <a:rPr lang="ru-RU" sz="1100" b="1" dirty="0">
                          <a:latin typeface="+mj-lt"/>
                        </a:rPr>
                      </a:br>
                      <a:r>
                        <a:rPr lang="ru-RU" sz="1100" b="1" dirty="0">
                          <a:latin typeface="+mj-lt"/>
                        </a:rPr>
                        <a:t>о размещении доклада главы в сети </a:t>
                      </a:r>
                      <a:r>
                        <a:rPr lang="ru-RU" sz="1100" b="1" dirty="0" smtClean="0">
                          <a:latin typeface="+mj-lt"/>
                        </a:rPr>
                        <a:t>Интернет</a:t>
                      </a:r>
                      <a:r>
                        <a:rPr lang="ru-RU" sz="1100" b="1" dirty="0">
                          <a:latin typeface="+mj-lt"/>
                        </a:rPr>
                        <a:t/>
                      </a:r>
                      <a:br>
                        <a:rPr lang="ru-RU" sz="1100" b="1" dirty="0">
                          <a:latin typeface="+mj-lt"/>
                        </a:rPr>
                      </a:br>
                      <a:r>
                        <a:rPr lang="ru-RU" sz="1100" b="1" dirty="0">
                          <a:latin typeface="+mj-lt"/>
                        </a:rPr>
                        <a:t>(адрес официального сайта </a:t>
                      </a:r>
                      <a:r>
                        <a:rPr lang="ru-RU" sz="1100" b="1" dirty="0" smtClean="0">
                          <a:latin typeface="+mj-lt"/>
                        </a:rPr>
                        <a:t> городского округа)</a:t>
                      </a:r>
                      <a:endParaRPr lang="ru-RU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</a:tr>
              <a:tr h="247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Буйнакск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+mj-lt"/>
                        </a:rPr>
                        <a:t>62,</a:t>
                      </a:r>
                      <a:r>
                        <a:rPr lang="ru-RU" sz="1000" dirty="0" smtClean="0">
                          <a:latin typeface="+mj-lt"/>
                        </a:rPr>
                        <a:t>9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 dirty="0" smtClean="0">
                          <a:latin typeface="+mj-lt"/>
                          <a:hlinkClick r:id="rId2"/>
                        </a:rPr>
                        <a:t>www,buynaksk05,ru</a:t>
                      </a:r>
                      <a:endParaRPr lang="ru-RU" sz="1000" dirty="0">
                        <a:latin typeface="+mj-lt"/>
                        <a:ea typeface="Times New Roman"/>
                      </a:endParaRPr>
                    </a:p>
                  </a:txBody>
                  <a:tcPr marL="64456" marR="64456" marT="31762" marB="31762" anchor="ctr"/>
                </a:tc>
              </a:tr>
              <a:tr h="247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Дагестанские Огни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28,1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</a:pPr>
                      <a:r>
                        <a:rPr kumimoji="0" lang="ru-RU" sz="1000" kern="1200" dirty="0" smtClean="0">
                          <a:latin typeface="+mj-lt"/>
                        </a:rPr>
                        <a:t> </a:t>
                      </a:r>
                      <a:r>
                        <a:rPr kumimoji="0" lang="en-US" sz="1000" kern="1200" dirty="0" smtClean="0">
                          <a:latin typeface="+mj-lt"/>
                          <a:hlinkClick r:id="rId3"/>
                        </a:rPr>
                        <a:t>www,</a:t>
                      </a:r>
                      <a:r>
                        <a:rPr kumimoji="0" lang="ru-RU" sz="1000" kern="1200" dirty="0" err="1" smtClean="0">
                          <a:latin typeface="+mj-lt"/>
                          <a:hlinkClick r:id="rId3"/>
                        </a:rPr>
                        <a:t>дагогни,рф</a:t>
                      </a:r>
                      <a:r>
                        <a:rPr kumimoji="0" lang="ru-RU" sz="1000" kern="1200" baseline="0" dirty="0" smtClean="0">
                          <a:latin typeface="+mj-lt"/>
                        </a:rPr>
                        <a:t> 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64456" marR="64456" marT="31762" marB="31762" anchor="ctr"/>
                </a:tc>
              </a:tr>
              <a:tr h="247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j-lt"/>
                        </a:rPr>
                        <a:t>Дербент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120,1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000" kern="1200" dirty="0" err="1" smtClean="0">
                          <a:latin typeface="+mj-lt"/>
                          <a:hlinkClick r:id="rId4"/>
                        </a:rPr>
                        <a:t>www,derbent,ru</a:t>
                      </a:r>
                      <a:endParaRPr kumimoji="0" lang="en-US" sz="1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456" marR="64456" marT="31762" marB="31762" anchor="ctr"/>
                </a:tc>
              </a:tr>
              <a:tr h="247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j-lt"/>
                        </a:rPr>
                        <a:t>Избербаш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56,2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000" u="sng" kern="1200" dirty="0" err="1" smtClean="0">
                          <a:latin typeface="+mj-lt"/>
                          <a:hlinkClick r:id="rId5"/>
                        </a:rPr>
                        <a:t>www,mo-izberbash,ru</a:t>
                      </a:r>
                      <a:endParaRPr lang="ru-RU" sz="1000" dirty="0">
                        <a:latin typeface="+mj-lt"/>
                        <a:ea typeface="Times New Roman"/>
                      </a:endParaRPr>
                    </a:p>
                  </a:txBody>
                  <a:tcPr marL="64456" marR="64456" marT="31762" marB="31762" anchor="ctr"/>
                </a:tc>
              </a:tr>
              <a:tr h="247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j-lt"/>
                        </a:rPr>
                        <a:t>Каспийск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104,1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 dirty="0" err="1" smtClean="0">
                          <a:latin typeface="+mj-lt"/>
                          <a:hlinkClick r:id="rId6"/>
                        </a:rPr>
                        <a:t>www,kaspiysk,org</a:t>
                      </a:r>
                      <a:r>
                        <a:rPr lang="en-US" sz="1000" dirty="0" smtClean="0">
                          <a:latin typeface="+mj-lt"/>
                        </a:rPr>
                        <a:t> </a:t>
                      </a:r>
                      <a:endParaRPr lang="en-US" sz="1000" baseline="0" dirty="0" smtClean="0">
                        <a:latin typeface="+mj-lt"/>
                        <a:ea typeface="Times New Roman"/>
                      </a:endParaRPr>
                    </a:p>
                  </a:txBody>
                  <a:tcPr marL="64456" marR="64456" marT="31762" marB="31762" anchor="ctr"/>
                </a:tc>
              </a:tr>
              <a:tr h="247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+mj-lt"/>
                        </a:rPr>
                        <a:t>Кизилюрт</a:t>
                      </a:r>
                      <a:r>
                        <a:rPr lang="ru-RU" sz="1000" dirty="0">
                          <a:latin typeface="+mj-lt"/>
                        </a:rPr>
                        <a:t> 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44,5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000" u="sng" kern="1200" dirty="0" err="1" smtClean="0">
                          <a:latin typeface="+mj-lt"/>
                          <a:hlinkClick r:id="rId7"/>
                        </a:rPr>
                        <a:t>www,mo-kizilyurt,ru</a:t>
                      </a:r>
                      <a:endParaRPr lang="ru-RU" sz="1000" dirty="0">
                        <a:latin typeface="+mj-lt"/>
                        <a:ea typeface="Times New Roman"/>
                      </a:endParaRPr>
                    </a:p>
                  </a:txBody>
                  <a:tcPr marL="64456" marR="64456" marT="31762" marB="31762" anchor="ctr"/>
                </a:tc>
              </a:tr>
              <a:tr h="247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+mj-lt"/>
                        </a:rPr>
                        <a:t>Кизляр</a:t>
                      </a:r>
                      <a:endParaRPr lang="ru-RU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50,8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000" u="sng" kern="1200" dirty="0" err="1" smtClean="0">
                          <a:latin typeface="+mj-lt"/>
                          <a:hlinkClick r:id="rId8"/>
                        </a:rPr>
                        <a:t>www,kizlyar-gorod,ru</a:t>
                      </a:r>
                      <a:endParaRPr lang="ru-RU" sz="1000" dirty="0">
                        <a:latin typeface="+mj-lt"/>
                        <a:ea typeface="Times New Roman"/>
                      </a:endParaRPr>
                    </a:p>
                  </a:txBody>
                  <a:tcPr marL="64456" marR="64456" marT="31762" marB="31762" anchor="ctr"/>
                </a:tc>
              </a:tr>
              <a:tr h="247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+mj-lt"/>
                        </a:rPr>
                        <a:t>Махачкала</a:t>
                      </a:r>
                      <a:endParaRPr lang="ru-RU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704,3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000" u="sng" kern="1200" dirty="0" err="1" smtClean="0">
                          <a:latin typeface="+mj-lt"/>
                          <a:hlinkClick r:id="rId9"/>
                        </a:rPr>
                        <a:t>www,mkala,ru</a:t>
                      </a:r>
                      <a:endParaRPr lang="ru-RU" sz="1000" dirty="0">
                        <a:latin typeface="+mj-lt"/>
                        <a:ea typeface="Times New Roman"/>
                      </a:endParaRPr>
                    </a:p>
                  </a:txBody>
                  <a:tcPr marL="64456" marR="64456" marT="31762" marB="31762" anchor="ctr"/>
                </a:tc>
              </a:tr>
              <a:tr h="247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+mj-lt"/>
                        </a:rPr>
                        <a:t>Хасавюрт</a:t>
                      </a:r>
                      <a:endParaRPr lang="ru-RU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134,6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000" u="sng" kern="1200" dirty="0" err="1" smtClean="0">
                          <a:latin typeface="+mj-lt"/>
                          <a:hlinkClick r:id="rId10"/>
                        </a:rPr>
                        <a:t>www,xacavurt,ru</a:t>
                      </a:r>
                      <a:endParaRPr lang="ru-RU" sz="1000" dirty="0">
                        <a:latin typeface="+mj-lt"/>
                        <a:ea typeface="Times New Roman"/>
                      </a:endParaRPr>
                    </a:p>
                  </a:txBody>
                  <a:tcPr marL="64456" marR="64456" marT="31762" marB="31762" anchor="ctr"/>
                </a:tc>
              </a:tr>
              <a:tr h="247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+mj-lt"/>
                        </a:rPr>
                        <a:t>Южно-Сухокумск</a:t>
                      </a:r>
                      <a:endParaRPr lang="ru-RU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10,2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000" u="sng" kern="1200" dirty="0" err="1" smtClean="0">
                          <a:latin typeface="+mj-lt"/>
                          <a:hlinkClick r:id="rId11"/>
                        </a:rPr>
                        <a:t>www,yuzhnosuhokumsk,ru</a:t>
                      </a:r>
                      <a:endParaRPr lang="ru-RU" sz="1000" dirty="0">
                        <a:latin typeface="+mj-lt"/>
                        <a:ea typeface="Times New Roman"/>
                      </a:endParaRPr>
                    </a:p>
                  </a:txBody>
                  <a:tcPr marL="64456" marR="64456" marT="31762" marB="31762"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692720"/>
              </p:ext>
            </p:extLst>
          </p:nvPr>
        </p:nvGraphicFramePr>
        <p:xfrm>
          <a:off x="-1" y="3734970"/>
          <a:ext cx="10333039" cy="346129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079080"/>
                <a:gridCol w="2644092"/>
                <a:gridCol w="1669952"/>
                <a:gridCol w="2939915"/>
              </a:tblGrid>
              <a:tr h="824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Наименование </a:t>
                      </a:r>
                      <a:r>
                        <a:rPr lang="ru-RU" sz="1100" b="1" dirty="0" smtClean="0">
                          <a:latin typeface="+mj-lt"/>
                        </a:rPr>
                        <a:t>муниципального района</a:t>
                      </a:r>
                      <a:r>
                        <a:rPr lang="ru-RU" sz="1100" b="1" baseline="0" dirty="0" smtClean="0">
                          <a:latin typeface="+mj-lt"/>
                        </a:rPr>
                        <a:t> </a:t>
                      </a:r>
                      <a:r>
                        <a:rPr lang="ru-RU" sz="1100" b="1" dirty="0" smtClean="0">
                          <a:latin typeface="+mj-lt"/>
                        </a:rPr>
                        <a:t>равнинной</a:t>
                      </a:r>
                      <a:r>
                        <a:rPr lang="ru-RU" sz="1100" b="1" baseline="0" dirty="0" smtClean="0">
                          <a:latin typeface="+mj-lt"/>
                        </a:rPr>
                        <a:t> зоны</a:t>
                      </a:r>
                      <a:endParaRPr lang="ru-RU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Среднегодовая численность постоянного населения в отчетном году</a:t>
                      </a:r>
                      <a:r>
                        <a:rPr lang="ru-RU" sz="1100" b="1">
                          <a:latin typeface="+mj-lt"/>
                        </a:rPr>
                        <a:t>, </a:t>
                      </a:r>
                      <a:r>
                        <a:rPr lang="ru-RU" sz="1100" b="1" smtClean="0">
                          <a:latin typeface="+mj-lt"/>
                        </a:rPr>
                        <a:t>тыс.чел.</a:t>
                      </a:r>
                      <a:endParaRPr lang="ru-RU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Административный центр муниципального района</a:t>
                      </a:r>
                      <a:endParaRPr lang="ru-RU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latin typeface="+mj-lt"/>
                        </a:rPr>
                        <a:t>Информация</a:t>
                      </a:r>
                      <a:br>
                        <a:rPr lang="ru-RU" sz="1100" b="1" kern="1200" dirty="0">
                          <a:latin typeface="+mj-lt"/>
                        </a:rPr>
                      </a:br>
                      <a:r>
                        <a:rPr lang="ru-RU" sz="1100" b="1" kern="1200" dirty="0">
                          <a:latin typeface="+mj-lt"/>
                        </a:rPr>
                        <a:t>о размещении доклада главы в сети «Интернет» </a:t>
                      </a:r>
                      <a:r>
                        <a:rPr lang="ru-RU" sz="1100" b="1" kern="1200" dirty="0" smtClean="0">
                          <a:latin typeface="+mj-lt"/>
                        </a:rPr>
                        <a:t> (</a:t>
                      </a:r>
                      <a:r>
                        <a:rPr lang="ru-RU" sz="1100" b="1" kern="1200" dirty="0">
                          <a:latin typeface="+mj-lt"/>
                        </a:rPr>
                        <a:t>адрес официального сайта муниципального </a:t>
                      </a:r>
                      <a:r>
                        <a:rPr lang="ru-RU" sz="1100" b="1" kern="1200" dirty="0" smtClean="0">
                          <a:latin typeface="+mj-lt"/>
                        </a:rPr>
                        <a:t>района)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456" marR="64456" marT="31762" marB="31762"/>
                </a:tc>
              </a:tr>
              <a:tr h="234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+mj-lt"/>
                        </a:rPr>
                        <a:t>Бабаюртовский</a:t>
                      </a:r>
                      <a:r>
                        <a:rPr lang="ru-RU" sz="1000" dirty="0">
                          <a:latin typeface="+mj-lt"/>
                        </a:rPr>
                        <a:t> район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+mj-lt"/>
                        </a:rPr>
                        <a:t>46,</a:t>
                      </a:r>
                      <a:r>
                        <a:rPr lang="ru-RU" sz="1000" dirty="0" smtClean="0">
                          <a:latin typeface="+mj-lt"/>
                        </a:rPr>
                        <a:t>8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latin typeface="+mj-lt"/>
                        </a:rPr>
                        <a:t>с.Бабаюрт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000" dirty="0" err="1" smtClean="0">
                          <a:latin typeface="+mj-lt"/>
                          <a:hlinkClick r:id="rId12"/>
                        </a:rPr>
                        <a:t>www,babaurt,ru</a:t>
                      </a:r>
                      <a:endParaRPr lang="ru-RU" sz="10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/>
                </a:tc>
              </a:tr>
              <a:tr h="234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j-lt"/>
                        </a:rPr>
                        <a:t>Дербентский район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101,3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latin typeface="+mj-lt"/>
                        </a:rPr>
                        <a:t>г. </a:t>
                      </a:r>
                      <a:r>
                        <a:rPr lang="ru-RU" sz="1000" dirty="0">
                          <a:latin typeface="+mj-lt"/>
                        </a:rPr>
                        <a:t>Дербент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000" dirty="0" smtClean="0">
                          <a:latin typeface="+mj-lt"/>
                          <a:hlinkClick r:id="rId13"/>
                        </a:rPr>
                        <a:t>www,derbentrayon,zs9,ru</a:t>
                      </a:r>
                      <a:endParaRPr lang="ru-RU" sz="10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/>
                </a:tc>
              </a:tr>
              <a:tr h="234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+mj-lt"/>
                        </a:rPr>
                        <a:t>Карабудахкентский</a:t>
                      </a:r>
                      <a:r>
                        <a:rPr lang="ru-RU" sz="1000" dirty="0">
                          <a:latin typeface="+mj-lt"/>
                        </a:rPr>
                        <a:t> район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76,8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latin typeface="+mj-lt"/>
                        </a:rPr>
                        <a:t>с. </a:t>
                      </a:r>
                      <a:r>
                        <a:rPr lang="ru-RU" sz="1000" dirty="0">
                          <a:latin typeface="+mj-lt"/>
                        </a:rPr>
                        <a:t>Карабудахкент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kumimoji="0" lang="ru-RU" sz="1000" u="sng" kern="1200" dirty="0" err="1" smtClean="0">
                          <a:latin typeface="+mj-lt"/>
                          <a:hlinkClick r:id="rId14"/>
                        </a:rPr>
                        <a:t>www,bekenez,ru</a:t>
                      </a:r>
                      <a:endParaRPr lang="ru-RU" sz="10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/>
                </a:tc>
              </a:tr>
              <a:tr h="234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+mj-lt"/>
                        </a:rPr>
                        <a:t>Каякентский</a:t>
                      </a:r>
                      <a:r>
                        <a:rPr lang="ru-RU" sz="1000" dirty="0">
                          <a:latin typeface="+mj-lt"/>
                        </a:rPr>
                        <a:t> район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53,9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latin typeface="+mj-lt"/>
                        </a:rPr>
                        <a:t>с.Новокаякент 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kumimoji="0" lang="ru-RU" sz="1000" kern="1200" dirty="0" err="1" smtClean="0">
                          <a:latin typeface="+mj-lt"/>
                          <a:hlinkClick r:id="rId15"/>
                        </a:rPr>
                        <a:t>www,kayakent,ru</a:t>
                      </a:r>
                      <a:endParaRPr lang="ru-RU" sz="10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/>
                </a:tc>
              </a:tr>
              <a:tr h="234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+mj-lt"/>
                        </a:rPr>
                        <a:t>Кизилюртовский район</a:t>
                      </a:r>
                      <a:endParaRPr lang="ru-RU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65,8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latin typeface="+mj-lt"/>
                        </a:rPr>
                        <a:t>г.Кизилюрт 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000" dirty="0" err="1" smtClean="0">
                          <a:latin typeface="+mj-lt"/>
                          <a:hlinkClick r:id="rId16"/>
                        </a:rPr>
                        <a:t>www,kizilyurt-rn,ru</a:t>
                      </a:r>
                      <a:endParaRPr lang="ru-RU" sz="10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/>
                </a:tc>
              </a:tr>
              <a:tr h="234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+mj-lt"/>
                        </a:rPr>
                        <a:t>Кизлярский район</a:t>
                      </a:r>
                      <a:endParaRPr lang="ru-RU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69,5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latin typeface="+mj-lt"/>
                        </a:rPr>
                        <a:t>г. </a:t>
                      </a:r>
                      <a:r>
                        <a:rPr lang="ru-RU" sz="1000" dirty="0">
                          <a:latin typeface="+mj-lt"/>
                        </a:rPr>
                        <a:t>Кизляр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000" dirty="0" err="1" smtClean="0">
                          <a:latin typeface="+mj-lt"/>
                          <a:hlinkClick r:id="rId17"/>
                        </a:rPr>
                        <a:t>www,kizlyar-rayon,ru</a:t>
                      </a:r>
                      <a:endParaRPr lang="ru-RU" sz="10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/>
                </a:tc>
              </a:tr>
              <a:tr h="234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+mj-lt"/>
                        </a:rPr>
                        <a:t>Кумторкалинский район</a:t>
                      </a:r>
                      <a:endParaRPr lang="ru-RU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25,7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latin typeface="+mj-lt"/>
                        </a:rPr>
                        <a:t>с. </a:t>
                      </a:r>
                      <a:r>
                        <a:rPr lang="ru-RU" sz="1000" dirty="0" err="1">
                          <a:latin typeface="+mj-lt"/>
                        </a:rPr>
                        <a:t>Коркмаскала</a:t>
                      </a:r>
                      <a:r>
                        <a:rPr lang="ru-RU" sz="1000" dirty="0">
                          <a:latin typeface="+mj-lt"/>
                        </a:rPr>
                        <a:t> 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kumimoji="0" lang="ru-RU" sz="1000" kern="1200" dirty="0" err="1" smtClean="0">
                          <a:latin typeface="+mj-lt"/>
                          <a:hlinkClick r:id="rId18"/>
                        </a:rPr>
                        <a:t>www,kumtorkala,ru</a:t>
                      </a:r>
                      <a:endParaRPr lang="ru-RU" sz="10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/>
                </a:tc>
              </a:tr>
              <a:tr h="234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+mj-lt"/>
                        </a:rPr>
                        <a:t>Магарамкентский район</a:t>
                      </a:r>
                      <a:endParaRPr lang="ru-RU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62,1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latin typeface="+mj-lt"/>
                        </a:rPr>
                        <a:t>с. </a:t>
                      </a:r>
                      <a:r>
                        <a:rPr lang="ru-RU" sz="1000" dirty="0" err="1">
                          <a:latin typeface="+mj-lt"/>
                        </a:rPr>
                        <a:t>Магарамкент</a:t>
                      </a:r>
                      <a:r>
                        <a:rPr lang="ru-RU" sz="1000" dirty="0">
                          <a:latin typeface="+mj-lt"/>
                        </a:rPr>
                        <a:t> 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kumimoji="0" lang="ru-RU" sz="1000" kern="1200" dirty="0" err="1" smtClean="0">
                          <a:latin typeface="+mj-lt"/>
                          <a:hlinkClick r:id="rId19"/>
                        </a:rPr>
                        <a:t>www,magaramkent,com</a:t>
                      </a:r>
                      <a:endParaRPr lang="ru-RU" sz="10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/>
                </a:tc>
              </a:tr>
              <a:tr h="234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+mj-lt"/>
                        </a:rPr>
                        <a:t>Ногайский район</a:t>
                      </a:r>
                      <a:endParaRPr lang="ru-RU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20,8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latin typeface="+mj-lt"/>
                        </a:rPr>
                        <a:t>с. </a:t>
                      </a:r>
                      <a:r>
                        <a:rPr lang="ru-RU" sz="1000" dirty="0">
                          <a:latin typeface="+mj-lt"/>
                        </a:rPr>
                        <a:t>Терекли-Мектеб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000" dirty="0" err="1" smtClean="0">
                          <a:latin typeface="+mj-lt"/>
                          <a:hlinkClick r:id="rId20"/>
                        </a:rPr>
                        <a:t>www,nogajskij_rajon</a:t>
                      </a:r>
                      <a:r>
                        <a:rPr lang="en-US" sz="1000" dirty="0" smtClean="0">
                          <a:latin typeface="+mj-lt"/>
                          <a:hlinkClick r:id="rId20"/>
                        </a:rPr>
                        <a:t>/31</a:t>
                      </a:r>
                      <a:endParaRPr lang="ru-RU" sz="10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/>
                </a:tc>
              </a:tr>
              <a:tr h="234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+mj-lt"/>
                        </a:rPr>
                        <a:t>Тарумовский</a:t>
                      </a:r>
                      <a:r>
                        <a:rPr lang="ru-RU" sz="1000" dirty="0">
                          <a:latin typeface="+mj-lt"/>
                        </a:rPr>
                        <a:t> район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32,1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latin typeface="+mj-lt"/>
                        </a:rPr>
                        <a:t>с.Тарумовка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kumimoji="0" lang="ru-RU" sz="1000" kern="1200" dirty="0" err="1" smtClean="0">
                          <a:latin typeface="+mj-lt"/>
                          <a:hlinkClick r:id="rId21"/>
                        </a:rPr>
                        <a:t>www,tarumovka,ru</a:t>
                      </a:r>
                      <a:endParaRPr lang="ru-RU" sz="10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/>
                </a:tc>
              </a:tr>
              <a:tr h="2190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j-lt"/>
                        </a:rPr>
                        <a:t>Хасавюртовский район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146,0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latin typeface="+mj-lt"/>
                        </a:rPr>
                        <a:t>г. </a:t>
                      </a:r>
                      <a:r>
                        <a:rPr lang="ru-RU" sz="1000" dirty="0">
                          <a:latin typeface="+mj-lt"/>
                        </a:rPr>
                        <a:t>Хасавюрт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000" dirty="0" err="1" smtClean="0">
                          <a:latin typeface="+mj-lt"/>
                          <a:hlinkClick r:id="rId22"/>
                        </a:rPr>
                        <a:t>www,khasrayon,ru</a:t>
                      </a:r>
                      <a:endParaRPr lang="ru-RU" sz="10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/>
                </a:tc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28344" y="0"/>
            <a:ext cx="9115040" cy="535191"/>
          </a:xfrm>
          <a:prstGeom prst="rect">
            <a:avLst/>
          </a:prstGeom>
        </p:spPr>
        <p:txBody>
          <a:bodyPr lIns="86655" tIns="43327" rIns="86655" bIns="43327"/>
          <a:lstStyle/>
          <a:p>
            <a:pPr algn="ctr">
              <a:defRPr/>
            </a:pPr>
            <a:r>
              <a:rPr lang="ru-RU" sz="1700" b="1" i="1" kern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Общая информация о городских округах и муниципальных районах</a:t>
            </a:r>
            <a:br>
              <a:rPr lang="ru-RU" sz="1700" b="1" i="1" kern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700" b="1" i="1" kern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Республики Дагестан</a:t>
            </a:r>
          </a:p>
        </p:txBody>
      </p:sp>
      <p:sp>
        <p:nvSpPr>
          <p:cNvPr id="3277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4440" indent="-27093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37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72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0755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42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77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1260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4759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D4B5ED0-9B86-4823-A7BB-4280F6CEF49E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4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791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63EB68-4643-4E75-A033-636BDFFC72FF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40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4149" y="103065"/>
            <a:ext cx="9102768" cy="822442"/>
          </a:xfrm>
        </p:spPr>
        <p:txBody>
          <a:bodyPr lIns="98704" tIns="49350" rIns="98704" bIns="49350">
            <a:noAutofit/>
          </a:bodyPr>
          <a:lstStyle/>
          <a:p>
            <a:pPr algn="ctr" eaLnBrk="1" hangingPunct="1"/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</a:rPr>
              <a:t>Доля муниципальных учреждений культуры, здания которых находятся в аварийном состоянии или требуют капитального ремонт, в общем количестве  </a:t>
            </a:r>
            <a:r>
              <a:rPr lang="ru-RU" alt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муниципальных</a:t>
            </a:r>
            <a:br>
              <a:rPr lang="ru-RU" altLang="ru-RU" sz="1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</a:rPr>
              <a:t>учреждений культуры</a:t>
            </a:r>
          </a:p>
        </p:txBody>
      </p:sp>
      <p:sp>
        <p:nvSpPr>
          <p:cNvPr id="65540" name="Rectangle 7"/>
          <p:cNvSpPr>
            <a:spLocks noChangeArrowheads="1"/>
          </p:cNvSpPr>
          <p:nvPr/>
        </p:nvSpPr>
        <p:spPr bwMode="auto">
          <a:xfrm>
            <a:off x="395780" y="1132379"/>
            <a:ext cx="3588032" cy="82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25" tIns="43263" rIns="86525" bIns="43263" anchor="ctr"/>
          <a:lstStyle>
            <a:lvl1pPr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ru-RU" altLang="ru-RU" sz="1100" i="1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1100" i="1" dirty="0">
                <a:solidFill>
                  <a:srgbClr val="000000"/>
                </a:solidFill>
              </a:rPr>
              <a:t>Доля муниципальных учреждений культуры, здания которых находятся в аварийном состоянии или требуют капитального ремонт, в общем количестве муниципальных учреждений культуры, %</a:t>
            </a:r>
          </a:p>
          <a:p>
            <a:pPr algn="ctr" eaLnBrk="1" hangingPunct="1">
              <a:lnSpc>
                <a:spcPct val="80000"/>
              </a:lnSpc>
            </a:pPr>
            <a:endParaRPr lang="ru-RU" altLang="ru-RU" sz="1100" i="1" dirty="0">
              <a:solidFill>
                <a:srgbClr val="000000"/>
              </a:solidFill>
            </a:endParaRPr>
          </a:p>
        </p:txBody>
      </p:sp>
      <p:graphicFrame>
        <p:nvGraphicFramePr>
          <p:cNvPr id="65541" name="Object 8"/>
          <p:cNvGraphicFramePr>
            <a:graphicFrameLocks noChangeAspect="1"/>
          </p:cNvGraphicFramePr>
          <p:nvPr/>
        </p:nvGraphicFramePr>
        <p:xfrm>
          <a:off x="535375" y="1956329"/>
          <a:ext cx="3308842" cy="1398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2" name="Лист" r:id="rId3" imgW="3057635" imgH="1324080" progId="Excel.Sheet.8">
                  <p:embed/>
                </p:oleObj>
              </mc:Choice>
              <mc:Fallback>
                <p:oleObj name="Лист" r:id="rId3" imgW="3057635" imgH="13240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75" y="1956329"/>
                        <a:ext cx="3308842" cy="1398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2" name="Rectangle 3"/>
          <p:cNvSpPr txBox="1">
            <a:spLocks noChangeArrowheads="1"/>
          </p:cNvSpPr>
          <p:nvPr/>
        </p:nvSpPr>
        <p:spPr bwMode="auto">
          <a:xfrm>
            <a:off x="4158406" y="925979"/>
            <a:ext cx="5958541" cy="576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4" tIns="49350" rIns="98704" bIns="49350"/>
          <a:lstStyle>
            <a:lvl1pPr indent="4508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Clr>
                <a:schemeClr val="accent1"/>
              </a:buClr>
              <a:buSzPct val="70000"/>
            </a:pPr>
            <a:r>
              <a:rPr lang="ru-RU" altLang="ru-RU" sz="1400" dirty="0">
                <a:latin typeface="+mj-lt"/>
              </a:rPr>
              <a:t>В 2013 году </a:t>
            </a:r>
            <a:r>
              <a:rPr lang="ru-RU" altLang="ru-RU" sz="1400" b="1" dirty="0">
                <a:latin typeface="+mj-lt"/>
              </a:rPr>
              <a:t>доля муниципальных учреждений культуры, здания которых находятся в аварийном состоянии или требуют капитального ремонта, в общем количестве муниципальных учреждений культуры  в среднем</a:t>
            </a:r>
            <a:r>
              <a:rPr lang="ru-RU" altLang="ru-RU" sz="1400" dirty="0">
                <a:latin typeface="+mj-lt"/>
              </a:rPr>
              <a:t> по муниципальным образованиям увеличилась на </a:t>
            </a:r>
            <a:r>
              <a:rPr lang="ru-RU" altLang="ru-RU" sz="1400">
                <a:latin typeface="+mj-lt"/>
              </a:rPr>
              <a:t>5,3 </a:t>
            </a:r>
            <a:r>
              <a:rPr lang="ru-RU" altLang="ru-RU" sz="1400" smtClean="0">
                <a:latin typeface="+mj-lt"/>
              </a:rPr>
              <a:t>п.п. </a:t>
            </a:r>
            <a:r>
              <a:rPr lang="ru-RU" altLang="ru-RU" sz="1400" dirty="0">
                <a:latin typeface="+mj-lt"/>
              </a:rPr>
              <a:t>и составила </a:t>
            </a:r>
            <a:r>
              <a:rPr lang="ru-RU" altLang="ru-RU" sz="1400">
                <a:latin typeface="+mj-lt"/>
              </a:rPr>
              <a:t>41,3</a:t>
            </a:r>
            <a:r>
              <a:rPr lang="ru-RU" altLang="ru-RU" sz="1400" smtClean="0">
                <a:latin typeface="+mj-lt"/>
              </a:rPr>
              <a:t>%.</a:t>
            </a:r>
            <a:endParaRPr lang="ru-RU" altLang="ru-RU" sz="1400" dirty="0">
              <a:latin typeface="+mj-lt"/>
            </a:endParaRPr>
          </a:p>
          <a:p>
            <a:pPr algn="just" eaLnBrk="1" hangingPunct="1">
              <a:buClr>
                <a:schemeClr val="accent1"/>
              </a:buClr>
              <a:buSzPct val="70000"/>
            </a:pPr>
            <a:r>
              <a:rPr lang="ru-RU" altLang="ru-RU" sz="1400" dirty="0">
                <a:latin typeface="+mj-lt"/>
              </a:rPr>
              <a:t>В МО «город Дербент», «город Каспийск», «город </a:t>
            </a:r>
            <a:r>
              <a:rPr lang="ru-RU" altLang="ru-RU" sz="1400" dirty="0" err="1">
                <a:latin typeface="+mj-lt"/>
              </a:rPr>
              <a:t>Южно</a:t>
            </a:r>
            <a:r>
              <a:rPr lang="ru-RU" altLang="ru-RU" sz="1400" dirty="0">
                <a:latin typeface="+mj-lt"/>
              </a:rPr>
              <a:t> - </a:t>
            </a:r>
            <a:r>
              <a:rPr lang="ru-RU" altLang="ru-RU" sz="1400" dirty="0" err="1">
                <a:latin typeface="+mj-lt"/>
              </a:rPr>
              <a:t>Сухокумск</a:t>
            </a:r>
            <a:r>
              <a:rPr lang="ru-RU" altLang="ru-RU" sz="1400" dirty="0">
                <a:latin typeface="+mj-lt"/>
              </a:rPr>
              <a:t>», «город Хасавюрт»,  «</a:t>
            </a:r>
            <a:r>
              <a:rPr lang="ru-RU" altLang="ru-RU" sz="1400" dirty="0" err="1">
                <a:latin typeface="+mj-lt"/>
              </a:rPr>
              <a:t>Новолакский</a:t>
            </a:r>
            <a:r>
              <a:rPr lang="ru-RU" altLang="ru-RU" sz="1400" dirty="0">
                <a:latin typeface="+mj-lt"/>
              </a:rPr>
              <a:t> район», «</a:t>
            </a:r>
            <a:r>
              <a:rPr lang="ru-RU" altLang="ru-RU" sz="1400" dirty="0" err="1">
                <a:latin typeface="+mj-lt"/>
              </a:rPr>
              <a:t>Тляратинский</a:t>
            </a:r>
            <a:r>
              <a:rPr lang="ru-RU" altLang="ru-RU" sz="1400" dirty="0">
                <a:latin typeface="+mj-lt"/>
              </a:rPr>
              <a:t> район» и «</a:t>
            </a:r>
            <a:r>
              <a:rPr lang="ru-RU" altLang="ru-RU" sz="1400" dirty="0" err="1">
                <a:latin typeface="+mj-lt"/>
              </a:rPr>
              <a:t>Кумторкалинский</a:t>
            </a:r>
            <a:r>
              <a:rPr lang="ru-RU" altLang="ru-RU" sz="1400" dirty="0">
                <a:latin typeface="+mj-lt"/>
              </a:rPr>
              <a:t> район»  здания учреждений культуры, требующих  капитального </a:t>
            </a:r>
            <a:r>
              <a:rPr lang="ru-RU" altLang="ru-RU" sz="1400">
                <a:latin typeface="+mj-lt"/>
              </a:rPr>
              <a:t>ремонта </a:t>
            </a:r>
            <a:r>
              <a:rPr lang="ru-RU" altLang="ru-RU" sz="1400" smtClean="0">
                <a:latin typeface="+mj-lt"/>
              </a:rPr>
              <a:t>отсутствуют. 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Доля муниципальных учреждений культуры, здания которых находятся в аварийном состоянии или требуют капитального ремонта </a:t>
            </a:r>
            <a:r>
              <a:rPr lang="ru-RU" altLang="ru-RU" sz="1400" dirty="0">
                <a:latin typeface="+mj-lt"/>
              </a:rPr>
              <a:t>ниже среднего значения  наблюдалась  в 27  </a:t>
            </a:r>
            <a:r>
              <a:rPr lang="ru-RU" altLang="ru-RU" sz="1400">
                <a:latin typeface="+mj-lt"/>
              </a:rPr>
              <a:t>муниципальных </a:t>
            </a:r>
            <a:r>
              <a:rPr lang="ru-RU" altLang="ru-RU" sz="1400" smtClean="0">
                <a:latin typeface="+mj-lt"/>
              </a:rPr>
              <a:t>образованиях. </a:t>
            </a:r>
            <a:r>
              <a:rPr lang="ru-RU" altLang="ru-RU" sz="1400" dirty="0">
                <a:latin typeface="+mj-lt"/>
              </a:rPr>
              <a:t>Самые </a:t>
            </a:r>
            <a:r>
              <a:rPr lang="ru-RU" altLang="ru-RU" sz="1400" dirty="0" smtClean="0">
                <a:latin typeface="+mj-lt"/>
              </a:rPr>
              <a:t>лучшие  </a:t>
            </a:r>
            <a:r>
              <a:rPr lang="ru-RU" altLang="ru-RU" sz="1400" dirty="0">
                <a:latin typeface="+mj-lt"/>
              </a:rPr>
              <a:t>значения показателя установились   в МО «</a:t>
            </a:r>
            <a:r>
              <a:rPr lang="ru-RU" altLang="ru-RU" sz="1400" dirty="0" err="1">
                <a:latin typeface="+mj-lt"/>
              </a:rPr>
              <a:t>Бабаюртовский</a:t>
            </a:r>
            <a:r>
              <a:rPr lang="ru-RU" altLang="ru-RU" sz="1400" dirty="0">
                <a:latin typeface="+mj-lt"/>
              </a:rPr>
              <a:t> район» (5%), «Дербентский район» (6%), «</a:t>
            </a:r>
            <a:r>
              <a:rPr lang="ru-RU" altLang="ru-RU" sz="1400" dirty="0" err="1">
                <a:latin typeface="+mj-lt"/>
              </a:rPr>
              <a:t>Кулинский</a:t>
            </a:r>
            <a:r>
              <a:rPr lang="ru-RU" altLang="ru-RU" sz="1400" dirty="0">
                <a:latin typeface="+mj-lt"/>
              </a:rPr>
              <a:t> район», «</a:t>
            </a:r>
            <a:r>
              <a:rPr lang="ru-RU" altLang="ru-RU" sz="1400" dirty="0" err="1">
                <a:latin typeface="+mj-lt"/>
              </a:rPr>
              <a:t>Тарумовский</a:t>
            </a:r>
            <a:r>
              <a:rPr lang="ru-RU" altLang="ru-RU" sz="1400" dirty="0">
                <a:latin typeface="+mj-lt"/>
              </a:rPr>
              <a:t> район» и «</a:t>
            </a:r>
            <a:r>
              <a:rPr lang="ru-RU" altLang="ru-RU" sz="1400" dirty="0" err="1">
                <a:latin typeface="+mj-lt"/>
              </a:rPr>
              <a:t>Унцукульский</a:t>
            </a:r>
            <a:r>
              <a:rPr lang="ru-RU" altLang="ru-RU" sz="1400" dirty="0">
                <a:latin typeface="+mj-lt"/>
              </a:rPr>
              <a:t> район» (</a:t>
            </a:r>
            <a:r>
              <a:rPr lang="ru-RU" altLang="ru-RU" sz="1400">
                <a:latin typeface="+mj-lt"/>
              </a:rPr>
              <a:t>10</a:t>
            </a:r>
            <a:r>
              <a:rPr lang="ru-RU" altLang="ru-RU" sz="1400" smtClean="0">
                <a:latin typeface="+mj-lt"/>
              </a:rPr>
              <a:t>%).</a:t>
            </a:r>
            <a:endParaRPr lang="ru-RU" altLang="ru-RU" sz="1400" dirty="0">
              <a:latin typeface="+mj-lt"/>
            </a:endParaRPr>
          </a:p>
          <a:p>
            <a:pPr algn="just" eaLnBrk="1" hangingPunct="1">
              <a:buClr>
                <a:schemeClr val="accent1"/>
              </a:buClr>
              <a:buSzPct val="70000"/>
            </a:pPr>
            <a:r>
              <a:rPr lang="ru-RU" altLang="ru-RU" sz="1400" dirty="0">
                <a:latin typeface="+mj-lt"/>
              </a:rPr>
              <a:t>По сравнению с 2012 годом данный показатель улучшился в 7 </a:t>
            </a:r>
            <a:r>
              <a:rPr lang="ru-RU" altLang="ru-RU" sz="1400">
                <a:latin typeface="+mj-lt"/>
              </a:rPr>
              <a:t>муниципальных </a:t>
            </a:r>
            <a:r>
              <a:rPr lang="ru-RU" altLang="ru-RU" sz="1400" smtClean="0">
                <a:latin typeface="+mj-lt"/>
              </a:rPr>
              <a:t>образованиях. </a:t>
            </a:r>
            <a:r>
              <a:rPr lang="ru-RU" altLang="ru-RU" sz="1400" dirty="0">
                <a:latin typeface="+mj-lt"/>
              </a:rPr>
              <a:t>Наибольшего улучшения добились в МО «город Избербаш» на </a:t>
            </a:r>
            <a:r>
              <a:rPr lang="ru-RU" altLang="ru-RU" sz="1400">
                <a:latin typeface="+mj-lt"/>
              </a:rPr>
              <a:t>33 </a:t>
            </a:r>
            <a:r>
              <a:rPr lang="ru-RU" altLang="ru-RU" sz="1400" smtClean="0">
                <a:latin typeface="+mj-lt"/>
              </a:rPr>
              <a:t>п.п. </a:t>
            </a:r>
            <a:r>
              <a:rPr lang="ru-RU" altLang="ru-RU" sz="1400" dirty="0">
                <a:latin typeface="+mj-lt"/>
              </a:rPr>
              <a:t>и «город Каспийск» на 16 </a:t>
            </a:r>
            <a:r>
              <a:rPr lang="ru-RU" altLang="ru-RU" sz="1400">
                <a:latin typeface="+mj-lt"/>
              </a:rPr>
              <a:t>процентных </a:t>
            </a:r>
            <a:r>
              <a:rPr lang="ru-RU" altLang="ru-RU" sz="1400" smtClean="0">
                <a:latin typeface="+mj-lt"/>
              </a:rPr>
              <a:t>пункта.</a:t>
            </a:r>
            <a:endParaRPr lang="ru-RU" altLang="ru-RU" sz="1400" dirty="0">
              <a:latin typeface="+mj-lt"/>
            </a:endParaRPr>
          </a:p>
          <a:p>
            <a:pPr algn="just" eaLnBrk="1" hangingPunct="1">
              <a:buClr>
                <a:schemeClr val="accent1"/>
              </a:buClr>
              <a:buSzPct val="70000"/>
            </a:pPr>
            <a:r>
              <a:rPr lang="ru-RU" altLang="ru-RU" sz="1400" dirty="0">
                <a:latin typeface="+mj-lt"/>
              </a:rPr>
              <a:t>В муниципальных образованиях «город Дагестанские Огни» и «</a:t>
            </a:r>
            <a:r>
              <a:rPr lang="ru-RU" altLang="ru-RU" sz="1400" dirty="0" err="1">
                <a:latin typeface="+mj-lt"/>
              </a:rPr>
              <a:t>Курахский</a:t>
            </a:r>
            <a:r>
              <a:rPr lang="ru-RU" altLang="ru-RU" sz="1400" dirty="0">
                <a:latin typeface="+mj-lt"/>
              </a:rPr>
              <a:t> район» зафиксировано максимальное значение 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доли муниципальных учреждений культуры, здания которых находятся в аварийном состоянии или требуют </a:t>
            </a:r>
            <a:r>
              <a:rPr lang="ru-RU" altLang="ru-RU" sz="1400">
                <a:solidFill>
                  <a:srgbClr val="000000"/>
                </a:solidFill>
                <a:latin typeface="+mj-lt"/>
              </a:rPr>
              <a:t>капитального </a:t>
            </a:r>
            <a:r>
              <a:rPr lang="ru-RU" altLang="ru-RU" sz="1400" smtClean="0">
                <a:solidFill>
                  <a:srgbClr val="000000"/>
                </a:solidFill>
                <a:latin typeface="+mj-lt"/>
              </a:rPr>
              <a:t>ремонта.</a:t>
            </a:r>
            <a:endParaRPr lang="ru-RU" altLang="ru-RU" sz="1400" dirty="0">
              <a:latin typeface="+mj-lt"/>
            </a:endParaRPr>
          </a:p>
          <a:p>
            <a:pPr algn="just" eaLnBrk="1" hangingPunct="1">
              <a:buClr>
                <a:schemeClr val="accent1"/>
              </a:buClr>
              <a:buSzPct val="70000"/>
            </a:pPr>
            <a:r>
              <a:rPr lang="ru-RU" altLang="ru-RU" sz="1400" dirty="0">
                <a:latin typeface="+mj-lt"/>
              </a:rPr>
              <a:t> В 20 МО наблюдается ухудшение данного показателя, наиболее значительно в МО </a:t>
            </a:r>
            <a:r>
              <a:rPr lang="ru-RU" altLang="ru-RU" sz="1400" dirty="0" smtClean="0">
                <a:latin typeface="+mj-lt"/>
              </a:rPr>
              <a:t>  </a:t>
            </a:r>
            <a:r>
              <a:rPr lang="ru-RU" altLang="ru-RU" sz="1400" dirty="0">
                <a:latin typeface="+mj-lt"/>
              </a:rPr>
              <a:t>«Агульский район»  - на </a:t>
            </a:r>
            <a:r>
              <a:rPr lang="ru-RU" altLang="ru-RU" sz="1400">
                <a:latin typeface="+mj-lt"/>
              </a:rPr>
              <a:t>47 </a:t>
            </a:r>
            <a:r>
              <a:rPr lang="ru-RU" altLang="ru-RU" sz="1400" smtClean="0">
                <a:latin typeface="+mj-lt"/>
              </a:rPr>
              <a:t>п.п.,   </a:t>
            </a:r>
            <a:r>
              <a:rPr lang="ru-RU" altLang="ru-RU" sz="1400" dirty="0">
                <a:latin typeface="+mj-lt"/>
              </a:rPr>
              <a:t>«</a:t>
            </a:r>
            <a:r>
              <a:rPr lang="ru-RU" altLang="ru-RU" sz="1400" dirty="0" err="1">
                <a:latin typeface="+mj-lt"/>
              </a:rPr>
              <a:t>Кайтагский</a:t>
            </a:r>
            <a:r>
              <a:rPr lang="ru-RU" altLang="ru-RU" sz="1400" dirty="0">
                <a:latin typeface="+mj-lt"/>
              </a:rPr>
              <a:t> район»  - на </a:t>
            </a:r>
            <a:r>
              <a:rPr lang="ru-RU" altLang="ru-RU" sz="1400">
                <a:latin typeface="+mj-lt"/>
              </a:rPr>
              <a:t>35 </a:t>
            </a:r>
            <a:r>
              <a:rPr lang="ru-RU" altLang="ru-RU" sz="1400" smtClean="0">
                <a:latin typeface="+mj-lt"/>
              </a:rPr>
              <a:t>п.п. </a:t>
            </a:r>
            <a:r>
              <a:rPr lang="ru-RU" altLang="ru-RU" sz="1400" dirty="0">
                <a:latin typeface="+mj-lt"/>
              </a:rPr>
              <a:t>и «</a:t>
            </a:r>
            <a:r>
              <a:rPr lang="ru-RU" altLang="ru-RU" sz="1400" dirty="0" err="1">
                <a:latin typeface="+mj-lt"/>
              </a:rPr>
              <a:t>Чародинский</a:t>
            </a:r>
            <a:r>
              <a:rPr lang="ru-RU" altLang="ru-RU" sz="1400" dirty="0">
                <a:latin typeface="+mj-lt"/>
              </a:rPr>
              <a:t> район» -  на 34 </a:t>
            </a:r>
            <a:r>
              <a:rPr lang="ru-RU" altLang="ru-RU" sz="1400">
                <a:latin typeface="+mj-lt"/>
              </a:rPr>
              <a:t>процентных </a:t>
            </a:r>
            <a:r>
              <a:rPr lang="ru-RU" altLang="ru-RU" sz="1400" smtClean="0">
                <a:latin typeface="+mj-lt"/>
              </a:rPr>
              <a:t>пункта.</a:t>
            </a:r>
            <a:endParaRPr lang="ru-RU" altLang="ru-RU" sz="1400" dirty="0">
              <a:latin typeface="+mj-lt"/>
            </a:endParaRPr>
          </a:p>
        </p:txBody>
      </p:sp>
      <p:pic>
        <p:nvPicPr>
          <p:cNvPr id="65543" name="Picture 12" descr="D:\ДОКУМЕНТЫ 2014 ГОД\ОЦЕНКА ЭФФЕКТИВНОСТИ ОМСУ\СВОДНЫЙ ДОКЛАД  2014г\Карты\здания культуры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0" y="3258026"/>
            <a:ext cx="3588032" cy="356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16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3797E7-50C2-4785-91A4-38862DA2A27E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41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264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35661" y="144066"/>
            <a:ext cx="9381957" cy="850725"/>
          </a:xfrm>
        </p:spPr>
        <p:txBody>
          <a:bodyPr lIns="98704" tIns="49350" rIns="98704" bIns="49350" rtlCol="0">
            <a:normAutofit/>
          </a:bodyPr>
          <a:lstStyle/>
          <a:p>
            <a:pPr algn="ctr" defTabSz="987769"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Доля объектов культурного наследия, находящихся в муниципальной собственности и требующих консервации или реставрации, в общем количестве 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объектов 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культурного наследия</a:t>
            </a:r>
          </a:p>
        </p:txBody>
      </p:sp>
      <p:sp>
        <p:nvSpPr>
          <p:cNvPr id="66564" name="Rectangle 6"/>
          <p:cNvSpPr>
            <a:spLocks noChangeArrowheads="1"/>
          </p:cNvSpPr>
          <p:nvPr/>
        </p:nvSpPr>
        <p:spPr bwMode="auto">
          <a:xfrm>
            <a:off x="523097" y="822444"/>
            <a:ext cx="3479116" cy="109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25" tIns="43263" rIns="86525" bIns="43263" anchor="ctr"/>
          <a:lstStyle>
            <a:lvl1pPr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100" i="1" dirty="0">
                <a:solidFill>
                  <a:srgbClr val="000000"/>
                </a:solidFill>
              </a:rPr>
              <a:t>Доля объектов культурного наследия, находящихся в муниципальной собственности и требующих консервации или реставрации, в общем количестве  объектов  культурного наследия,%</a:t>
            </a:r>
          </a:p>
        </p:txBody>
      </p:sp>
      <p:sp>
        <p:nvSpPr>
          <p:cNvPr id="66565" name="Rectangle 5"/>
          <p:cNvSpPr txBox="1">
            <a:spLocks noChangeArrowheads="1"/>
          </p:cNvSpPr>
          <p:nvPr/>
        </p:nvSpPr>
        <p:spPr bwMode="auto">
          <a:xfrm>
            <a:off x="4302423" y="1029766"/>
            <a:ext cx="5665524" cy="589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4" tIns="49350" rIns="98704" bIns="49350"/>
          <a:lstStyle>
            <a:lvl1pPr indent="45720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В 2013 году </a:t>
            </a:r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доля объектов культурного наследия, находящихся в муниципальной собственности и требующих консервации или реставрации, в общем количестве  объектов  культурного наследия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среднем по муниципальным образованиям республики составила 28,8% (в 2012 году –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28,7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%). 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17 муниципальных образованиях объекты культурного наследия, находящихся в муниципальной собственности и требующих консервации или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реставрации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отсутствуют.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В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10 МО доля объектов культурного наследия, находящихся в муниципальной собственности и требующих консервации, в общем их количестве объектов культурного наследия составляет более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50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%. 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Наименьшая доля объектов  культурного наследия, требующих консервации или реставрации  установлена  в 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Бабаюртовский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«Ногайский район», «город Буйнакск»,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Курахский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и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Докузпаринский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район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».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Значение показателя  в указанных муниципальных образованиях составило  менее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10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%. 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Ухудшение данного показателя отмечено в 9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муниципальных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образованиях.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Наибольшая доля объектов культурного наследия, находящихся в муниципальной собственности и требующих консервации или реставрации  сложились в 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Кайтагский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(99%),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Каякентский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 район» и 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Ахтынский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(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91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%). 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/>
            <a:r>
              <a:rPr lang="ru-RU" altLang="ru-RU" sz="1300" dirty="0">
                <a:latin typeface="+mj-lt"/>
              </a:rPr>
              <a:t>Высокие значения показателя объясняются  отсутствием средств у  муниципальных образований на </a:t>
            </a:r>
            <a:r>
              <a:rPr lang="ru-RU" altLang="ru-RU" sz="1300">
                <a:latin typeface="+mj-lt"/>
              </a:rPr>
              <a:t>их </a:t>
            </a:r>
            <a:r>
              <a:rPr lang="ru-RU" altLang="ru-RU" sz="1300" smtClean="0">
                <a:latin typeface="+mj-lt"/>
              </a:rPr>
              <a:t>реставрацию.</a:t>
            </a:r>
            <a:endParaRPr lang="ru-RU" altLang="ru-RU" sz="1300" dirty="0">
              <a:latin typeface="+mj-lt"/>
            </a:endParaRPr>
          </a:p>
          <a:p>
            <a:pPr algn="just" eaLnBrk="1" hangingPunct="1"/>
            <a:r>
              <a:rPr lang="ru-RU" altLang="ru-RU" sz="1300" dirty="0">
                <a:latin typeface="+mj-lt"/>
              </a:rPr>
              <a:t>В целях сохранения   объектов культурного наследия   администрациям муниципальных образований  необходимо проводить работу по выявлению и учету объектов, представляющих собой ценность с точки зрения истории, археологии, архитектуры,  искусства,  эстетики</a:t>
            </a:r>
            <a:r>
              <a:rPr lang="ru-RU" altLang="ru-RU" sz="1300">
                <a:latin typeface="+mj-lt"/>
              </a:rPr>
              <a:t>, </a:t>
            </a:r>
            <a:r>
              <a:rPr lang="ru-RU" altLang="ru-RU" sz="1300" smtClean="0">
                <a:latin typeface="+mj-lt"/>
              </a:rPr>
              <a:t>этнологии. </a:t>
            </a:r>
            <a:endParaRPr lang="ru-RU" altLang="ru-RU" sz="1300" dirty="0">
              <a:latin typeface="+mj-lt"/>
            </a:endParaRPr>
          </a:p>
          <a:p>
            <a:pPr algn="just" eaLnBrk="1" hangingPunct="1">
              <a:buClr>
                <a:srgbClr val="F0A22E"/>
              </a:buClr>
              <a:buSzPct val="70000"/>
            </a:pPr>
            <a:endParaRPr lang="ru-RU" altLang="ru-RU" sz="1300" dirty="0">
              <a:solidFill>
                <a:srgbClr val="4E3B30"/>
              </a:solidFill>
              <a:latin typeface="+mj-lt"/>
            </a:endParaRPr>
          </a:p>
        </p:txBody>
      </p:sp>
      <p:graphicFrame>
        <p:nvGraphicFramePr>
          <p:cNvPr id="66566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202056"/>
              </p:ext>
            </p:extLst>
          </p:nvPr>
        </p:nvGraphicFramePr>
        <p:xfrm>
          <a:off x="594427" y="1806653"/>
          <a:ext cx="3336455" cy="1313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4" name="Лист" r:id="rId4" imgW="3067089" imgH="1142910" progId="Excel.Sheet.8">
                  <p:embed/>
                </p:oleObj>
              </mc:Choice>
              <mc:Fallback>
                <p:oleObj name="Лист" r:id="rId4" imgW="3067089" imgH="114291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427" y="1806653"/>
                        <a:ext cx="3336455" cy="1313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567" name="Picture 10" descr="D:\ДОКУМЕНТЫ 2014 ГОД\ОЦЕНКА ЭФФЕКТИВНОСТИ ОМСУ\СВОДНЫЙ ДОКЛАД  2014г\Карты\культурное наследие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88" y="3073344"/>
            <a:ext cx="3689275" cy="388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2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49969A-7668-46B6-94D6-611B4F1E2215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42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72458" y="721151"/>
            <a:ext cx="9102768" cy="341676"/>
          </a:xfrm>
        </p:spPr>
        <p:txBody>
          <a:bodyPr lIns="98704" tIns="49350" rIns="98704" bIns="49350">
            <a:noAutofit/>
          </a:bodyPr>
          <a:lstStyle/>
          <a:p>
            <a:pPr eaLnBrk="1" hangingPunct="1"/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</a:rPr>
              <a:t>Доля населения, систематически занимающегося физической культурой и спортом</a:t>
            </a:r>
          </a:p>
        </p:txBody>
      </p:sp>
      <p:sp>
        <p:nvSpPr>
          <p:cNvPr id="67588" name="Rectangle 7"/>
          <p:cNvSpPr>
            <a:spLocks noChangeArrowheads="1"/>
          </p:cNvSpPr>
          <p:nvPr/>
        </p:nvSpPr>
        <p:spPr bwMode="auto">
          <a:xfrm>
            <a:off x="506230" y="1136910"/>
            <a:ext cx="3408552" cy="48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25" tIns="43263" rIns="86525" bIns="43263" anchor="ctr"/>
          <a:lstStyle>
            <a:lvl1pPr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100" i="1" dirty="0">
                <a:solidFill>
                  <a:srgbClr val="000000"/>
                </a:solidFill>
              </a:rPr>
              <a:t>Доля населения, систематически занимающегося физической культурой и спортом, %</a:t>
            </a:r>
          </a:p>
        </p:txBody>
      </p:sp>
      <p:graphicFrame>
        <p:nvGraphicFramePr>
          <p:cNvPr id="67589" name="Object 8"/>
          <p:cNvGraphicFramePr>
            <a:graphicFrameLocks noChangeAspect="1"/>
          </p:cNvGraphicFramePr>
          <p:nvPr/>
        </p:nvGraphicFramePr>
        <p:xfrm>
          <a:off x="506223" y="1679659"/>
          <a:ext cx="3170783" cy="1436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8" name="Лист" r:id="rId4" imgW="3047910" imgH="1438290" progId="Excel.Sheet.8">
                  <p:embed/>
                </p:oleObj>
              </mc:Choice>
              <mc:Fallback>
                <p:oleObj name="Лист" r:id="rId4" imgW="3047910" imgH="143829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223" y="1679659"/>
                        <a:ext cx="3170783" cy="14362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0" name="Rectangle 3"/>
          <p:cNvSpPr txBox="1">
            <a:spLocks noChangeArrowheads="1"/>
          </p:cNvSpPr>
          <p:nvPr/>
        </p:nvSpPr>
        <p:spPr bwMode="auto">
          <a:xfrm>
            <a:off x="4086398" y="1136908"/>
            <a:ext cx="5881555" cy="591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4" tIns="49350" rIns="98704" bIns="49350"/>
          <a:lstStyle>
            <a:lvl1pPr indent="4508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Clr>
                <a:schemeClr val="accent1"/>
              </a:buClr>
              <a:buSzPct val="70000"/>
            </a:pPr>
            <a:r>
              <a:rPr lang="ru-RU" altLang="ru-RU" sz="1300" dirty="0">
                <a:latin typeface="+mj-lt"/>
              </a:rPr>
              <a:t>В 2013 году </a:t>
            </a:r>
            <a:r>
              <a:rPr lang="ru-RU" altLang="ru-RU" sz="1300" b="1" dirty="0">
                <a:latin typeface="+mj-lt"/>
              </a:rPr>
              <a:t>доля населения, систематически занимающегося физической культурой и спортом</a:t>
            </a:r>
            <a:r>
              <a:rPr lang="ru-RU" altLang="ru-RU" sz="1300" dirty="0">
                <a:latin typeface="+mj-lt"/>
              </a:rPr>
              <a:t>, в целом  по республике  увеличилась и составила  13,2%  (в   2012 году  – </a:t>
            </a:r>
            <a:r>
              <a:rPr lang="ru-RU" altLang="ru-RU" sz="1300">
                <a:latin typeface="+mj-lt"/>
              </a:rPr>
              <a:t>9,6</a:t>
            </a:r>
            <a:r>
              <a:rPr lang="ru-RU" altLang="ru-RU" sz="1300" smtClean="0">
                <a:latin typeface="+mj-lt"/>
              </a:rPr>
              <a:t>%).</a:t>
            </a:r>
            <a:endParaRPr lang="ru-RU" altLang="ru-RU" sz="1300" dirty="0">
              <a:latin typeface="+mj-lt"/>
            </a:endParaRPr>
          </a:p>
          <a:p>
            <a:pPr algn="just" eaLnBrk="1" hangingPunct="1">
              <a:buClr>
                <a:schemeClr val="accent1"/>
              </a:buClr>
              <a:buSzPct val="70000"/>
            </a:pPr>
            <a:r>
              <a:rPr lang="ru-RU" altLang="ru-RU" sz="1300" dirty="0">
                <a:latin typeface="+mj-lt"/>
              </a:rPr>
              <a:t>Доля населения, систематически занимающегося физической культурой и спортом, выше среднереспубликанского уровня наблюдалась  в 14  </a:t>
            </a:r>
            <a:r>
              <a:rPr lang="ru-RU" altLang="ru-RU" sz="1300">
                <a:latin typeface="+mj-lt"/>
              </a:rPr>
              <a:t>муниципальных </a:t>
            </a:r>
            <a:r>
              <a:rPr lang="ru-RU" altLang="ru-RU" sz="1300" smtClean="0">
                <a:latin typeface="+mj-lt"/>
              </a:rPr>
              <a:t>образованиях. </a:t>
            </a:r>
            <a:endParaRPr lang="ru-RU" altLang="ru-RU" sz="1300" dirty="0">
              <a:latin typeface="+mj-lt"/>
            </a:endParaRPr>
          </a:p>
          <a:p>
            <a:pPr algn="just" eaLnBrk="1" hangingPunct="1">
              <a:buClr>
                <a:schemeClr val="accent1"/>
              </a:buClr>
              <a:buSzPct val="70000"/>
            </a:pPr>
            <a:r>
              <a:rPr lang="ru-RU" altLang="ru-RU" sz="1300" dirty="0">
                <a:latin typeface="+mj-lt"/>
              </a:rPr>
              <a:t>Наилучшие результаты по данному показателю  отмечены в МО «город Хасавюрт» - 20%, «город Махачкала» - 17,2%,  «</a:t>
            </a:r>
            <a:r>
              <a:rPr lang="ru-RU" altLang="ru-RU" sz="1300" dirty="0" err="1">
                <a:latin typeface="+mj-lt"/>
              </a:rPr>
              <a:t>Кулинский</a:t>
            </a:r>
            <a:r>
              <a:rPr lang="ru-RU" altLang="ru-RU" sz="1300" dirty="0">
                <a:latin typeface="+mj-lt"/>
              </a:rPr>
              <a:t>  район» -  16,2%,  «</a:t>
            </a:r>
            <a:r>
              <a:rPr lang="ru-RU" altLang="ru-RU" sz="1300" dirty="0" err="1">
                <a:latin typeface="+mj-lt"/>
              </a:rPr>
              <a:t>Левашинский</a:t>
            </a:r>
            <a:r>
              <a:rPr lang="ru-RU" altLang="ru-RU" sz="1300" dirty="0">
                <a:latin typeface="+mj-lt"/>
              </a:rPr>
              <a:t> район» - 16,1%, «</a:t>
            </a:r>
            <a:r>
              <a:rPr lang="ru-RU" altLang="ru-RU" sz="1300" dirty="0" err="1">
                <a:latin typeface="+mj-lt"/>
              </a:rPr>
              <a:t>Унцукульский</a:t>
            </a:r>
            <a:r>
              <a:rPr lang="ru-RU" altLang="ru-RU" sz="1300" dirty="0">
                <a:latin typeface="+mj-lt"/>
              </a:rPr>
              <a:t> район»  - 15,3</a:t>
            </a:r>
            <a:r>
              <a:rPr lang="ru-RU" altLang="ru-RU" sz="1300" dirty="0" smtClean="0">
                <a:latin typeface="+mj-lt"/>
              </a:rPr>
              <a:t>% и </a:t>
            </a:r>
            <a:r>
              <a:rPr lang="ru-RU" altLang="ru-RU" sz="1300" dirty="0">
                <a:latin typeface="+mj-lt"/>
              </a:rPr>
              <a:t>«</a:t>
            </a:r>
            <a:r>
              <a:rPr lang="ru-RU" altLang="ru-RU" sz="1300" dirty="0" err="1">
                <a:latin typeface="+mj-lt"/>
              </a:rPr>
              <a:t>Лакский</a:t>
            </a:r>
            <a:r>
              <a:rPr lang="ru-RU" altLang="ru-RU" sz="1300" dirty="0">
                <a:latin typeface="+mj-lt"/>
              </a:rPr>
              <a:t> район»  - </a:t>
            </a:r>
            <a:r>
              <a:rPr lang="ru-RU" altLang="ru-RU" sz="1300">
                <a:latin typeface="+mj-lt"/>
              </a:rPr>
              <a:t>15,2</a:t>
            </a:r>
            <a:r>
              <a:rPr lang="ru-RU" altLang="ru-RU" sz="1300" smtClean="0">
                <a:latin typeface="+mj-lt"/>
              </a:rPr>
              <a:t>%.</a:t>
            </a:r>
            <a:endParaRPr lang="ru-RU" altLang="ru-RU" sz="1300" dirty="0">
              <a:latin typeface="+mj-lt"/>
            </a:endParaRPr>
          </a:p>
          <a:p>
            <a:pPr algn="just" eaLnBrk="1" hangingPunct="1">
              <a:buClr>
                <a:schemeClr val="accent1"/>
              </a:buClr>
              <a:buSzPct val="70000"/>
            </a:pPr>
            <a:r>
              <a:rPr lang="ru-RU" altLang="ru-RU" sz="1300" dirty="0">
                <a:latin typeface="+mj-lt"/>
              </a:rPr>
              <a:t>По сравнению с 2012  годом показатель улучшен    во всех муниципальных образованиях, наибольшего улучшения добились  МО 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Кулинский</a:t>
            </a:r>
            <a:r>
              <a:rPr lang="ru-RU" altLang="ru-RU" sz="1300" dirty="0">
                <a:latin typeface="+mj-lt"/>
              </a:rPr>
              <a:t>  район» - на       </a:t>
            </a:r>
            <a:r>
              <a:rPr lang="ru-RU" altLang="ru-RU" sz="1300">
                <a:latin typeface="+mj-lt"/>
              </a:rPr>
              <a:t>8,2 </a:t>
            </a:r>
            <a:r>
              <a:rPr lang="ru-RU" altLang="ru-RU" sz="1300" smtClean="0">
                <a:latin typeface="+mj-lt"/>
              </a:rPr>
              <a:t>п.п., </a:t>
            </a:r>
            <a:r>
              <a:rPr lang="ru-RU" altLang="ru-RU" sz="1300" dirty="0">
                <a:latin typeface="+mj-lt"/>
              </a:rPr>
              <a:t>«</a:t>
            </a:r>
            <a:r>
              <a:rPr lang="ru-RU" altLang="ru-RU" sz="1300" dirty="0" err="1">
                <a:latin typeface="+mj-lt"/>
              </a:rPr>
              <a:t>Гунибский</a:t>
            </a:r>
            <a:r>
              <a:rPr lang="ru-RU" altLang="ru-RU" sz="1300" dirty="0">
                <a:latin typeface="+mj-lt"/>
              </a:rPr>
              <a:t> район» - на </a:t>
            </a:r>
            <a:r>
              <a:rPr lang="ru-RU" altLang="ru-RU" sz="1300">
                <a:latin typeface="+mj-lt"/>
              </a:rPr>
              <a:t>6,3 </a:t>
            </a:r>
            <a:r>
              <a:rPr lang="ru-RU" altLang="ru-RU" sz="1300" smtClean="0">
                <a:latin typeface="+mj-lt"/>
              </a:rPr>
              <a:t>п.п.,   </a:t>
            </a:r>
            <a:r>
              <a:rPr lang="ru-RU" altLang="ru-RU" sz="1300" dirty="0">
                <a:latin typeface="+mj-lt"/>
              </a:rPr>
              <a:t>«</a:t>
            </a:r>
            <a:r>
              <a:rPr lang="ru-RU" altLang="ru-RU" sz="1300" dirty="0" err="1">
                <a:latin typeface="+mj-lt"/>
              </a:rPr>
              <a:t>Гергебильский</a:t>
            </a:r>
            <a:r>
              <a:rPr lang="ru-RU" altLang="ru-RU" sz="1300" dirty="0">
                <a:latin typeface="+mj-lt"/>
              </a:rPr>
              <a:t> район» - на  </a:t>
            </a:r>
            <a:r>
              <a:rPr lang="ru-RU" altLang="ru-RU" sz="1300">
                <a:latin typeface="+mj-lt"/>
              </a:rPr>
              <a:t>6,2 </a:t>
            </a:r>
            <a:r>
              <a:rPr lang="ru-RU" altLang="ru-RU" sz="1300" smtClean="0">
                <a:latin typeface="+mj-lt"/>
              </a:rPr>
              <a:t>п.п., </a:t>
            </a:r>
            <a:r>
              <a:rPr lang="ru-RU" altLang="ru-RU" sz="1300" dirty="0">
                <a:latin typeface="+mj-lt"/>
              </a:rPr>
              <a:t>«</a:t>
            </a:r>
            <a:r>
              <a:rPr lang="ru-RU" altLang="ru-RU" sz="1300" dirty="0" err="1">
                <a:latin typeface="+mj-lt"/>
              </a:rPr>
              <a:t>Акушинский</a:t>
            </a:r>
            <a:r>
              <a:rPr lang="ru-RU" altLang="ru-RU" sz="1300" dirty="0">
                <a:latin typeface="+mj-lt"/>
              </a:rPr>
              <a:t> район» - на </a:t>
            </a:r>
            <a:r>
              <a:rPr lang="ru-RU" altLang="ru-RU" sz="1300">
                <a:latin typeface="+mj-lt"/>
              </a:rPr>
              <a:t>5,8 </a:t>
            </a:r>
            <a:r>
              <a:rPr lang="ru-RU" altLang="ru-RU" sz="1300" smtClean="0">
                <a:latin typeface="+mj-lt"/>
              </a:rPr>
              <a:t>п.п. </a:t>
            </a:r>
            <a:r>
              <a:rPr lang="ru-RU" altLang="ru-RU" sz="1300" dirty="0">
                <a:latin typeface="+mj-lt"/>
              </a:rPr>
              <a:t>и  «</a:t>
            </a:r>
            <a:r>
              <a:rPr lang="ru-RU" altLang="ru-RU" sz="1300" dirty="0" err="1">
                <a:latin typeface="+mj-lt"/>
              </a:rPr>
              <a:t>Лакский</a:t>
            </a:r>
            <a:r>
              <a:rPr lang="ru-RU" altLang="ru-RU" sz="1300" dirty="0">
                <a:latin typeface="+mj-lt"/>
              </a:rPr>
              <a:t> район» -  на </a:t>
            </a:r>
            <a:r>
              <a:rPr lang="ru-RU" altLang="ru-RU" sz="1300">
                <a:latin typeface="+mj-lt"/>
              </a:rPr>
              <a:t>5,6  </a:t>
            </a:r>
            <a:r>
              <a:rPr lang="ru-RU" altLang="ru-RU" sz="1300" smtClean="0">
                <a:latin typeface="+mj-lt"/>
              </a:rPr>
              <a:t>п,п.</a:t>
            </a:r>
            <a:endParaRPr lang="ru-RU" altLang="ru-RU" sz="1300" dirty="0">
              <a:latin typeface="+mj-lt"/>
            </a:endParaRPr>
          </a:p>
          <a:p>
            <a:pPr algn="just" eaLnBrk="1" hangingPunct="1">
              <a:buClr>
                <a:schemeClr val="accent1"/>
              </a:buClr>
              <a:buSzPct val="70000"/>
            </a:pPr>
            <a:r>
              <a:rPr lang="ru-RU" altLang="ru-RU" sz="1300" dirty="0">
                <a:latin typeface="+mj-lt"/>
              </a:rPr>
              <a:t>В наименьшей степени  доля населения, систематически занимающегося  физической культурой и спортом, по сравнению с   2012 годом увеличилась в  МО  «</a:t>
            </a:r>
            <a:r>
              <a:rPr lang="ru-RU" altLang="ru-RU" sz="1300" dirty="0" err="1">
                <a:latin typeface="+mj-lt"/>
              </a:rPr>
              <a:t>Рутульский</a:t>
            </a:r>
            <a:r>
              <a:rPr lang="ru-RU" altLang="ru-RU" sz="1300" dirty="0">
                <a:latin typeface="+mj-lt"/>
              </a:rPr>
              <a:t> район» – на </a:t>
            </a:r>
            <a:r>
              <a:rPr lang="ru-RU" altLang="ru-RU" sz="1300">
                <a:latin typeface="+mj-lt"/>
              </a:rPr>
              <a:t>0,5 </a:t>
            </a:r>
            <a:r>
              <a:rPr lang="ru-RU" altLang="ru-RU" sz="1300" smtClean="0">
                <a:latin typeface="+mj-lt"/>
              </a:rPr>
              <a:t>п.п.,  </a:t>
            </a:r>
            <a:r>
              <a:rPr lang="ru-RU" altLang="ru-RU" sz="1300" dirty="0">
                <a:latin typeface="+mj-lt"/>
              </a:rPr>
              <a:t>«</a:t>
            </a:r>
            <a:r>
              <a:rPr lang="ru-RU" altLang="ru-RU" sz="1300" dirty="0" err="1">
                <a:latin typeface="+mj-lt"/>
              </a:rPr>
              <a:t>Карабудахкентский</a:t>
            </a:r>
            <a:r>
              <a:rPr lang="ru-RU" altLang="ru-RU" sz="1300" dirty="0">
                <a:latin typeface="+mj-lt"/>
              </a:rPr>
              <a:t> район» - на </a:t>
            </a:r>
            <a:r>
              <a:rPr lang="ru-RU" altLang="ru-RU" sz="1300">
                <a:latin typeface="+mj-lt"/>
              </a:rPr>
              <a:t>0,7 </a:t>
            </a:r>
            <a:r>
              <a:rPr lang="ru-RU" altLang="ru-RU" sz="1300" smtClean="0">
                <a:latin typeface="+mj-lt"/>
              </a:rPr>
              <a:t>п.п., </a:t>
            </a:r>
            <a:r>
              <a:rPr lang="ru-RU" altLang="ru-RU" sz="1300" dirty="0">
                <a:latin typeface="+mj-lt"/>
              </a:rPr>
              <a:t>«город Дербент» - на </a:t>
            </a:r>
            <a:r>
              <a:rPr lang="ru-RU" altLang="ru-RU" sz="1300">
                <a:latin typeface="+mj-lt"/>
              </a:rPr>
              <a:t>0,8 </a:t>
            </a:r>
            <a:r>
              <a:rPr lang="ru-RU" altLang="ru-RU" sz="1300" smtClean="0">
                <a:latin typeface="+mj-lt"/>
              </a:rPr>
              <a:t>п.п., </a:t>
            </a:r>
            <a:r>
              <a:rPr lang="ru-RU" altLang="ru-RU" sz="1300" dirty="0">
                <a:latin typeface="+mj-lt"/>
              </a:rPr>
              <a:t>«</a:t>
            </a:r>
            <a:r>
              <a:rPr lang="ru-RU" altLang="ru-RU" sz="1300" dirty="0" err="1">
                <a:latin typeface="+mj-lt"/>
              </a:rPr>
              <a:t>Докузпаринский</a:t>
            </a:r>
            <a:r>
              <a:rPr lang="ru-RU" altLang="ru-RU" sz="1300" dirty="0">
                <a:latin typeface="+mj-lt"/>
              </a:rPr>
              <a:t> район» – на </a:t>
            </a:r>
            <a:r>
              <a:rPr lang="ru-RU" altLang="ru-RU" sz="1300">
                <a:latin typeface="+mj-lt"/>
              </a:rPr>
              <a:t>0,9 </a:t>
            </a:r>
            <a:r>
              <a:rPr lang="ru-RU" altLang="ru-RU" sz="1300" smtClean="0">
                <a:latin typeface="+mj-lt"/>
              </a:rPr>
              <a:t>п.п.,   </a:t>
            </a:r>
            <a:r>
              <a:rPr lang="ru-RU" altLang="ru-RU" sz="1300" dirty="0">
                <a:latin typeface="+mj-lt"/>
              </a:rPr>
              <a:t>«</a:t>
            </a:r>
            <a:r>
              <a:rPr lang="ru-RU" altLang="ru-RU" sz="1300" dirty="0" err="1">
                <a:latin typeface="+mj-lt"/>
              </a:rPr>
              <a:t>Гумбетовский</a:t>
            </a:r>
            <a:r>
              <a:rPr lang="ru-RU" altLang="ru-RU" sz="1300" dirty="0">
                <a:latin typeface="+mj-lt"/>
              </a:rPr>
              <a:t> район» - на </a:t>
            </a:r>
            <a:r>
              <a:rPr lang="ru-RU" altLang="ru-RU" sz="1300">
                <a:latin typeface="+mj-lt"/>
              </a:rPr>
              <a:t>1,1  </a:t>
            </a:r>
            <a:r>
              <a:rPr lang="ru-RU" altLang="ru-RU" sz="1300" smtClean="0">
                <a:latin typeface="+mj-lt"/>
              </a:rPr>
              <a:t>п.п., </a:t>
            </a:r>
            <a:r>
              <a:rPr lang="ru-RU" altLang="ru-RU" sz="1300" dirty="0">
                <a:latin typeface="+mj-lt"/>
              </a:rPr>
              <a:t>и «</a:t>
            </a:r>
            <a:r>
              <a:rPr lang="ru-RU" altLang="ru-RU" sz="1300" dirty="0" err="1">
                <a:latin typeface="+mj-lt"/>
              </a:rPr>
              <a:t>Цунтинский</a:t>
            </a:r>
            <a:r>
              <a:rPr lang="ru-RU" altLang="ru-RU" sz="1300" dirty="0">
                <a:latin typeface="+mj-lt"/>
              </a:rPr>
              <a:t> район» – на </a:t>
            </a:r>
            <a:r>
              <a:rPr lang="ru-RU" altLang="ru-RU" sz="1300">
                <a:latin typeface="+mj-lt"/>
              </a:rPr>
              <a:t>1,3 </a:t>
            </a:r>
            <a:r>
              <a:rPr lang="ru-RU" altLang="ru-RU" sz="1300" smtClean="0">
                <a:latin typeface="+mj-lt"/>
              </a:rPr>
              <a:t>п.п.</a:t>
            </a:r>
            <a:endParaRPr lang="ru-RU" altLang="ru-RU" sz="1300" dirty="0">
              <a:latin typeface="+mj-lt"/>
            </a:endParaRPr>
          </a:p>
          <a:p>
            <a:pPr algn="just" eaLnBrk="1" hangingPunct="1">
              <a:buClr>
                <a:schemeClr val="accent1"/>
              </a:buClr>
              <a:buSzPct val="70000"/>
            </a:pPr>
            <a:r>
              <a:rPr lang="ru-RU" altLang="ru-RU" sz="1300" dirty="0">
                <a:latin typeface="+mj-lt"/>
              </a:rPr>
              <a:t>В целях улучшения  данного показателя  администрациям муниципальных районов и городских округов необходимо обеспечить реконструкцию и ремонт действующих спортивных сооружений,  принимать меры по   расширению  перечня  услуг в сфере физической культуры и спорта,  оказывать содействие  в </a:t>
            </a:r>
            <a:r>
              <a:rPr lang="ru-RU" altLang="ru-RU" sz="1300" dirty="0" smtClean="0">
                <a:latin typeface="+mj-lt"/>
              </a:rPr>
              <a:t>организации, </a:t>
            </a:r>
            <a:r>
              <a:rPr lang="ru-RU" altLang="ru-RU" sz="1300" dirty="0">
                <a:latin typeface="+mj-lt"/>
              </a:rPr>
              <a:t>систематических занятий  спортом взрослого населения, создавать детско-юношеские спортивные школы,  проводить эффективную  пропаганду физической культуры и спорта </a:t>
            </a:r>
            <a:r>
              <a:rPr lang="ru-RU" altLang="ru-RU" sz="1300">
                <a:latin typeface="+mj-lt"/>
              </a:rPr>
              <a:t>среди </a:t>
            </a:r>
            <a:r>
              <a:rPr lang="ru-RU" altLang="ru-RU" sz="1300" smtClean="0">
                <a:latin typeface="+mj-lt"/>
              </a:rPr>
              <a:t>молодежи.</a:t>
            </a:r>
            <a:endParaRPr lang="ru-RU" altLang="ru-RU" sz="1300" dirty="0">
              <a:latin typeface="+mj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946369"/>
              </p:ext>
            </p:extLst>
          </p:nvPr>
        </p:nvGraphicFramePr>
        <p:xfrm>
          <a:off x="609714" y="0"/>
          <a:ext cx="8906417" cy="4069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06417"/>
              </a:tblGrid>
              <a:tr h="406931">
                <a:tc>
                  <a:txBody>
                    <a:bodyPr/>
                    <a:lstStyle/>
                    <a:p>
                      <a:pPr marL="0" algn="ctr" defTabSz="1042504" rtl="0" eaLnBrk="1" latinLnBrk="0" hangingPunct="1"/>
                      <a:r>
                        <a:rPr lang="ru-RU" sz="2100" b="1" kern="120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5.</a:t>
                      </a:r>
                      <a:r>
                        <a:rPr lang="ru-RU" sz="2100" b="1" kern="1200" baseline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ru-RU" sz="2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Физическая культура и спорт</a:t>
                      </a:r>
                      <a:endParaRPr lang="ru-RU" sz="21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88358" marR="88358" marT="43446" marB="43446"/>
                </a:tc>
              </a:tr>
            </a:tbl>
          </a:graphicData>
        </a:graphic>
      </p:graphicFrame>
      <p:pic>
        <p:nvPicPr>
          <p:cNvPr id="67593" name="Picture 18" descr="D:\ДОКУМЕНТЫ 2014 ГОД\ОЦЕНКА ЭФФЕКТИВНОСТИ ОМСУ\СВОДНЫЙ ДОКЛАД  2014г\Карты\физкультур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3" y="3008573"/>
            <a:ext cx="3546613" cy="397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54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43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055431"/>
              </p:ext>
            </p:extLst>
          </p:nvPr>
        </p:nvGraphicFramePr>
        <p:xfrm>
          <a:off x="609713" y="1407807"/>
          <a:ext cx="9194984" cy="5544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2456" y="860418"/>
            <a:ext cx="9397839" cy="364103"/>
          </a:xfrm>
          <a:prstGeom prst="rect">
            <a:avLst/>
          </a:prstGeom>
          <a:noFill/>
        </p:spPr>
        <p:txBody>
          <a:bodyPr wrap="square" lIns="98916" tIns="49459" rIns="98916" bIns="49459" rtlCol="0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Доля населения, систематически занимающегося физической культурой и спортом (%)</a:t>
            </a:r>
          </a:p>
        </p:txBody>
      </p:sp>
    </p:spTree>
    <p:extLst>
      <p:ext uri="{BB962C8B-B14F-4D97-AF65-F5344CB8AC3E}">
        <p14:creationId xmlns:p14="http://schemas.microsoft.com/office/powerpoint/2010/main" val="206588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37857" y="0"/>
            <a:ext cx="9299121" cy="421752"/>
          </a:xfrm>
        </p:spPr>
        <p:txBody>
          <a:bodyPr tIns="43350">
            <a:normAutofit/>
          </a:bodyPr>
          <a:lstStyle/>
          <a:p>
            <a:pPr eaLnBrk="1" hangingPunct="1"/>
            <a:r>
              <a:rPr lang="ru-RU" altLang="ru-RU" sz="2200" b="1" smtClean="0">
                <a:solidFill>
                  <a:schemeClr val="tx1"/>
                </a:solidFill>
              </a:rPr>
              <a:t>6. </a:t>
            </a:r>
            <a:r>
              <a:rPr lang="ru-RU" altLang="ru-RU" sz="2200" b="1" dirty="0">
                <a:solidFill>
                  <a:schemeClr val="tx1"/>
                </a:solidFill>
              </a:rPr>
              <a:t>Жилищное строительство и обеспечение граждан жильем</a:t>
            </a:r>
          </a:p>
        </p:txBody>
      </p:sp>
      <p:sp>
        <p:nvSpPr>
          <p:cNvPr id="6861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7E0D1CA-64D5-4116-8188-BC64DDB4A9E8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44</a:t>
            </a:fld>
            <a:endParaRPr lang="ru-RU" altLang="ru-RU" sz="130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296065" y="360090"/>
            <a:ext cx="9740913" cy="247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785" tIns="36891" rIns="73785" bIns="36891">
            <a:spAutoFit/>
          </a:bodyPr>
          <a:lstStyle>
            <a:lvl1pPr indent="265113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 2013 году общий объем введенного в республике   за счет всех источников финансирования жилья увеличился по сравнению с 2012 годом на 7 % и составил 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1536,4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тыс.  кв. метров. 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Объемы жилищного строительства возросли в основном за счет средств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частных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инвесторов.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Из общей площади жилья, введенного в 2013 году,  индивидуальными застройщиками введено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1297,9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тыс. кв.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м жилья, что составляет 84,5 % к общему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объему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ввода.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рамках реализации  в республике программы ипотечного жилищного кредитования   на приобретение жилья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выдано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263 кредита на сумму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368,8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млн. рублей.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По сравнению с 2012 годом объем ипотечного жилищного  кредитования  в 2013 году  увеличился  на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13,5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%.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На развитии жилищного строительства сказываются существующие в республике проблемы,   самой   острой   из   которых   является   необеспеченность  муниципальных образований документами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территориального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планирования.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республике из  10 городских округов,  завершена работа по корректировке и утверждению генеральных планов  только в 5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городских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округах.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настоящее время ведутся работы по актуализации генеральных планов городских округов «город 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Кизилюрт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», «город Избербаш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»,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«город Дагестанские Огни» и «город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Кизляр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».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ГО «город Махачкала» ведутся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подготовительные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работы.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На условиях 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софинан-сирования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из республиканского и местных бюджетов разработаны и утверждены генеральные планы для 75 поселений 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Кизлярский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Бабаюртовский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«Хасавюртовский район» и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Тарумовский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район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».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275436"/>
              </p:ext>
            </p:extLst>
          </p:nvPr>
        </p:nvGraphicFramePr>
        <p:xfrm>
          <a:off x="125960" y="2736355"/>
          <a:ext cx="991101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7038727" y="3168402"/>
            <a:ext cx="2448272" cy="576064"/>
          </a:xfrm>
          <a:prstGeom prst="rect">
            <a:avLst/>
          </a:prstGeom>
        </p:spPr>
        <p:txBody>
          <a:bodyPr vert="horz" lIns="0" tIns="49459" rIns="0" bIns="0" anchor="b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Общая площадь жилых помещений, приходящаяся в среднем на одного жителя </a:t>
            </a:r>
            <a:r>
              <a:rPr lang="ru-RU" sz="2200" b="1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t>кв. м.)</a:t>
            </a:r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7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261463" y="798223"/>
            <a:ext cx="5775517" cy="5875015"/>
          </a:xfrm>
        </p:spPr>
        <p:txBody>
          <a:bodyPr lIns="86555" tIns="170549" rIns="86555" bIns="43278">
            <a:normAutofit/>
          </a:bodyPr>
          <a:lstStyle/>
          <a:p>
            <a:pPr marL="0" indent="323393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latin typeface="+mj-lt"/>
              </a:rPr>
              <a:t>В 2013 году средний </a:t>
            </a:r>
            <a:r>
              <a:rPr lang="ru-RU" altLang="ru-RU" sz="1400" b="1" dirty="0">
                <a:latin typeface="+mj-lt"/>
              </a:rPr>
              <a:t>уровень обеспеченности населения жильем на одного человека </a:t>
            </a:r>
            <a:r>
              <a:rPr lang="ru-RU" altLang="ru-RU" sz="1400" dirty="0">
                <a:latin typeface="+mj-lt"/>
              </a:rPr>
              <a:t>по Республике Дагестан по сравнению с 2012 годом увеличился (на 2,3%) и составил  </a:t>
            </a:r>
            <a:r>
              <a:rPr lang="ru-RU" altLang="ru-RU" sz="1400">
                <a:latin typeface="+mj-lt"/>
              </a:rPr>
              <a:t>17,1  </a:t>
            </a:r>
            <a:r>
              <a:rPr lang="ru-RU" altLang="ru-RU" sz="1400" smtClean="0">
                <a:latin typeface="+mj-lt"/>
              </a:rPr>
              <a:t>кв. метра. </a:t>
            </a:r>
            <a:endParaRPr lang="ru-RU" altLang="ru-RU" sz="1400" dirty="0">
              <a:latin typeface="+mj-lt"/>
            </a:endParaRPr>
          </a:p>
          <a:p>
            <a:pPr marL="0" indent="323393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latin typeface="+mj-lt"/>
              </a:rPr>
              <a:t>Несмотря на  увеличение жилищного фонда, обеспеченность жильем в республике остается ниже среднероссийского уровня (</a:t>
            </a:r>
            <a:r>
              <a:rPr lang="ru-RU" altLang="ru-RU" sz="1400">
                <a:latin typeface="+mj-lt"/>
              </a:rPr>
              <a:t>23,4  </a:t>
            </a:r>
            <a:r>
              <a:rPr lang="ru-RU" altLang="ru-RU" sz="1400" smtClean="0">
                <a:latin typeface="+mj-lt"/>
              </a:rPr>
              <a:t>кв.м</a:t>
            </a:r>
            <a:r>
              <a:rPr lang="ru-RU" altLang="ru-RU" sz="1400" dirty="0">
                <a:latin typeface="+mj-lt"/>
              </a:rPr>
              <a:t>), а   благодаря естественному приросту населения в республике  разрыв  </a:t>
            </a:r>
            <a:r>
              <a:rPr lang="ru-RU" altLang="ru-RU" sz="1400">
                <a:latin typeface="+mj-lt"/>
              </a:rPr>
              <a:t>только  </a:t>
            </a:r>
            <a:r>
              <a:rPr lang="ru-RU" altLang="ru-RU" sz="1400" smtClean="0">
                <a:latin typeface="+mj-lt"/>
              </a:rPr>
              <a:t>увеличивается.</a:t>
            </a:r>
            <a:endParaRPr lang="ru-RU" altLang="ru-RU" sz="1400" dirty="0">
              <a:latin typeface="+mj-lt"/>
            </a:endParaRPr>
          </a:p>
          <a:p>
            <a:pPr marL="0" indent="323393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latin typeface="+mj-lt"/>
              </a:rPr>
              <a:t>Максимальное значение общей площади жилых помещений, приходящейся в среднем на одного жителя в 2013 году, как и в предшествующие годы, отмечено в  МО «</a:t>
            </a:r>
            <a:r>
              <a:rPr lang="ru-RU" altLang="ru-RU" sz="1400" dirty="0" err="1">
                <a:latin typeface="+mj-lt"/>
              </a:rPr>
              <a:t>Кулинский</a:t>
            </a:r>
            <a:r>
              <a:rPr lang="ru-RU" altLang="ru-RU" sz="1400" dirty="0">
                <a:latin typeface="+mj-lt"/>
              </a:rPr>
              <a:t> район»  (</a:t>
            </a:r>
            <a:r>
              <a:rPr lang="ru-RU" altLang="ru-RU" sz="1400">
                <a:latin typeface="+mj-lt"/>
              </a:rPr>
              <a:t>31,2 </a:t>
            </a:r>
            <a:r>
              <a:rPr lang="ru-RU" altLang="ru-RU" sz="1400" smtClean="0">
                <a:latin typeface="+mj-lt"/>
              </a:rPr>
              <a:t>кв.м). </a:t>
            </a:r>
            <a:r>
              <a:rPr lang="ru-RU" altLang="ru-RU" sz="1400" dirty="0" smtClean="0">
                <a:latin typeface="+mj-lt"/>
              </a:rPr>
              <a:t>Наименьшая </a:t>
            </a:r>
            <a:r>
              <a:rPr lang="ru-RU" altLang="ru-RU" sz="1400" dirty="0">
                <a:latin typeface="+mj-lt"/>
              </a:rPr>
              <a:t>площадь жилья приходилась на  одного жителя МО «Агульский район» (</a:t>
            </a:r>
            <a:r>
              <a:rPr lang="ru-RU" altLang="ru-RU" sz="1400">
                <a:latin typeface="+mj-lt"/>
              </a:rPr>
              <a:t>9,6 </a:t>
            </a:r>
            <a:r>
              <a:rPr lang="ru-RU" altLang="ru-RU" sz="1400" smtClean="0">
                <a:latin typeface="+mj-lt"/>
              </a:rPr>
              <a:t>кв. </a:t>
            </a:r>
            <a:r>
              <a:rPr lang="ru-RU" altLang="ru-RU" sz="1400" dirty="0" smtClean="0">
                <a:latin typeface="+mj-lt"/>
              </a:rPr>
              <a:t>м</a:t>
            </a:r>
            <a:r>
              <a:rPr lang="ru-RU" altLang="ru-RU" sz="1400" dirty="0">
                <a:latin typeface="+mj-lt"/>
              </a:rPr>
              <a:t>),  «</a:t>
            </a:r>
            <a:r>
              <a:rPr lang="ru-RU" altLang="ru-RU" sz="1400" dirty="0" err="1">
                <a:latin typeface="+mj-lt"/>
              </a:rPr>
              <a:t>Кизлярский</a:t>
            </a:r>
            <a:r>
              <a:rPr lang="ru-RU" altLang="ru-RU" sz="1400" dirty="0">
                <a:latin typeface="+mj-lt"/>
              </a:rPr>
              <a:t> район» и «</a:t>
            </a:r>
            <a:r>
              <a:rPr lang="ru-RU" altLang="ru-RU" sz="1400" dirty="0" err="1">
                <a:latin typeface="+mj-lt"/>
              </a:rPr>
              <a:t>Тляратинский</a:t>
            </a:r>
            <a:r>
              <a:rPr lang="ru-RU" altLang="ru-RU" sz="1400" dirty="0">
                <a:latin typeface="+mj-lt"/>
              </a:rPr>
              <a:t> район»   (</a:t>
            </a:r>
            <a:r>
              <a:rPr lang="ru-RU" altLang="ru-RU" sz="1400">
                <a:latin typeface="+mj-lt"/>
              </a:rPr>
              <a:t>11,0 </a:t>
            </a:r>
            <a:r>
              <a:rPr lang="ru-RU" altLang="ru-RU" sz="1400" smtClean="0">
                <a:latin typeface="+mj-lt"/>
              </a:rPr>
              <a:t>кв. </a:t>
            </a:r>
            <a:r>
              <a:rPr lang="ru-RU" altLang="ru-RU" sz="1400">
                <a:latin typeface="+mj-lt"/>
              </a:rPr>
              <a:t>м</a:t>
            </a:r>
            <a:r>
              <a:rPr lang="ru-RU" altLang="ru-RU" sz="1400" smtClean="0">
                <a:latin typeface="+mj-lt"/>
              </a:rPr>
              <a:t>).   </a:t>
            </a:r>
            <a:r>
              <a:rPr lang="ru-RU" altLang="ru-RU" sz="1400" dirty="0">
                <a:latin typeface="+mj-lt"/>
              </a:rPr>
              <a:t>В 41 муниципальном образовании  по итогам 2013 года отмечен рост этого показателя,  в 7  муниципальных образованиях  показатель уменьшился и в  4  муниципальных образованиях  значение показателя </a:t>
            </a:r>
            <a:r>
              <a:rPr lang="ru-RU" altLang="ru-RU" sz="1400">
                <a:latin typeface="+mj-lt"/>
              </a:rPr>
              <a:t>не </a:t>
            </a:r>
            <a:r>
              <a:rPr lang="ru-RU" altLang="ru-RU" sz="1400" smtClean="0">
                <a:latin typeface="+mj-lt"/>
              </a:rPr>
              <a:t>изменилось.</a:t>
            </a:r>
            <a:endParaRPr lang="ru-RU" altLang="ru-RU" sz="1400" dirty="0">
              <a:latin typeface="+mj-lt"/>
            </a:endParaRPr>
          </a:p>
          <a:p>
            <a:pPr marL="0" indent="323393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latin typeface="+mj-lt"/>
              </a:rPr>
              <a:t>Наибольший рост показателя в 2013 году отмечен в  МО «Дербентский район» (на 30,8%),  «город </a:t>
            </a:r>
            <a:r>
              <a:rPr lang="ru-RU" altLang="ru-RU" sz="1400" dirty="0" err="1">
                <a:latin typeface="+mj-lt"/>
              </a:rPr>
              <a:t>Южно</a:t>
            </a:r>
            <a:r>
              <a:rPr lang="ru-RU" altLang="ru-RU" sz="1400" dirty="0">
                <a:latin typeface="+mj-lt"/>
              </a:rPr>
              <a:t> - </a:t>
            </a:r>
            <a:r>
              <a:rPr lang="ru-RU" altLang="ru-RU" sz="1400" dirty="0" err="1">
                <a:latin typeface="+mj-lt"/>
              </a:rPr>
              <a:t>Сухокумск</a:t>
            </a:r>
            <a:r>
              <a:rPr lang="ru-RU" altLang="ru-RU" sz="1400" dirty="0">
                <a:latin typeface="+mj-lt"/>
              </a:rPr>
              <a:t>» (на 8,5%), «город Махачкала»   (на 7,4%) и  «город Дербент» (на </a:t>
            </a:r>
            <a:r>
              <a:rPr lang="ru-RU" altLang="ru-RU" sz="1400">
                <a:latin typeface="+mj-lt"/>
              </a:rPr>
              <a:t>5,2</a:t>
            </a:r>
            <a:r>
              <a:rPr lang="ru-RU" altLang="ru-RU" sz="1400" smtClean="0">
                <a:latin typeface="+mj-lt"/>
              </a:rPr>
              <a:t>%).</a:t>
            </a:r>
            <a:endParaRPr lang="ru-RU" altLang="ru-RU" sz="1400" dirty="0">
              <a:latin typeface="+mj-lt"/>
            </a:endParaRPr>
          </a:p>
          <a:p>
            <a:pPr marL="0" indent="323393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latin typeface="+mj-lt"/>
              </a:rPr>
              <a:t>Наибольшее снижение показателя отмечено в МО «</a:t>
            </a:r>
            <a:r>
              <a:rPr lang="ru-RU" altLang="ru-RU" sz="1400" dirty="0" err="1">
                <a:latin typeface="+mj-lt"/>
              </a:rPr>
              <a:t>Новолакский</a:t>
            </a:r>
            <a:r>
              <a:rPr lang="ru-RU" altLang="ru-RU" sz="1400" dirty="0">
                <a:latin typeface="+mj-lt"/>
              </a:rPr>
              <a:t> район» (на 13%), «</a:t>
            </a:r>
            <a:r>
              <a:rPr lang="ru-RU" altLang="ru-RU" sz="1400" dirty="0" err="1">
                <a:latin typeface="+mj-lt"/>
              </a:rPr>
              <a:t>Сергокалинский</a:t>
            </a:r>
            <a:r>
              <a:rPr lang="ru-RU" altLang="ru-RU" sz="1400" dirty="0">
                <a:latin typeface="+mj-lt"/>
              </a:rPr>
              <a:t> район» и </a:t>
            </a:r>
            <a:r>
              <a:rPr lang="ru-RU" altLang="ru-RU" sz="1400" dirty="0" smtClean="0">
                <a:latin typeface="+mj-lt"/>
              </a:rPr>
              <a:t>"</a:t>
            </a:r>
            <a:r>
              <a:rPr lang="ru-RU" altLang="ru-RU" sz="1400" dirty="0" err="1" smtClean="0">
                <a:latin typeface="+mj-lt"/>
              </a:rPr>
              <a:t>Бежтинский</a:t>
            </a:r>
            <a:r>
              <a:rPr lang="ru-RU" altLang="ru-RU" sz="1400" dirty="0" smtClean="0">
                <a:latin typeface="+mj-lt"/>
              </a:rPr>
              <a:t> участок в  составе </a:t>
            </a:r>
            <a:r>
              <a:rPr lang="ru-RU" altLang="ru-RU" sz="1400" dirty="0" err="1" smtClean="0">
                <a:latin typeface="+mj-lt"/>
              </a:rPr>
              <a:t>Цунтинского</a:t>
            </a:r>
            <a:r>
              <a:rPr lang="ru-RU" altLang="ru-RU" sz="1400" dirty="0" smtClean="0">
                <a:latin typeface="+mj-lt"/>
              </a:rPr>
              <a:t> района"  </a:t>
            </a:r>
            <a:r>
              <a:rPr lang="ru-RU" altLang="ru-RU" sz="1400" dirty="0">
                <a:latin typeface="+mj-lt"/>
              </a:rPr>
              <a:t>(на </a:t>
            </a:r>
            <a:r>
              <a:rPr lang="ru-RU" altLang="ru-RU" sz="1400">
                <a:latin typeface="+mj-lt"/>
              </a:rPr>
              <a:t>1,2</a:t>
            </a:r>
            <a:r>
              <a:rPr lang="ru-RU" altLang="ru-RU" sz="1400" smtClean="0">
                <a:latin typeface="+mj-lt"/>
              </a:rPr>
              <a:t>%).</a:t>
            </a:r>
            <a:endParaRPr lang="ru-RU" altLang="ru-RU" sz="1400" dirty="0">
              <a:latin typeface="+mj-lt"/>
            </a:endParaRPr>
          </a:p>
          <a:p>
            <a:pPr marL="0" indent="323393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latin typeface="+mj-lt"/>
              </a:rPr>
              <a:t>Ниже республиканского значения показатели  обеспеченности жильем установлены в  19  </a:t>
            </a:r>
            <a:r>
              <a:rPr lang="ru-RU" altLang="ru-RU" sz="1400">
                <a:latin typeface="+mj-lt"/>
              </a:rPr>
              <a:t>муниципальных </a:t>
            </a:r>
            <a:r>
              <a:rPr lang="ru-RU" altLang="ru-RU" sz="1400" smtClean="0">
                <a:latin typeface="+mj-lt"/>
              </a:rPr>
              <a:t>образованиях.</a:t>
            </a:r>
            <a:endParaRPr lang="ru-RU" altLang="ru-RU" sz="1400" dirty="0">
              <a:latin typeface="+mj-lt"/>
            </a:endParaRPr>
          </a:p>
          <a:p>
            <a:pPr marL="0" indent="323393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Межмуниципальная дифференциация по  уровню обеспеченности жильем  в 2013 году составила 1,8 раза (в 2012 году -2,1 </a:t>
            </a:r>
            <a:r>
              <a:rPr lang="ru-RU" altLang="ru-RU" sz="1400">
                <a:solidFill>
                  <a:srgbClr val="000000"/>
                </a:solidFill>
                <a:latin typeface="+mj-lt"/>
              </a:rPr>
              <a:t>раза</a:t>
            </a:r>
            <a:r>
              <a:rPr lang="ru-RU" altLang="ru-RU" sz="1400" smtClean="0">
                <a:solidFill>
                  <a:srgbClr val="000000"/>
                </a:solidFill>
                <a:latin typeface="+mj-lt"/>
              </a:rPr>
              <a:t>).</a:t>
            </a:r>
            <a:endParaRPr lang="ru-RU" altLang="ru-RU" sz="1400" dirty="0">
              <a:solidFill>
                <a:srgbClr val="000000"/>
              </a:solidFill>
              <a:latin typeface="+mj-lt"/>
            </a:endParaRPr>
          </a:p>
          <a:p>
            <a:pPr marL="0" indent="323393" algn="just">
              <a:spcBef>
                <a:spcPct val="0"/>
              </a:spcBef>
              <a:buNone/>
              <a:tabLst>
                <a:tab pos="0" algn="l"/>
              </a:tabLst>
            </a:pPr>
            <a:endParaRPr lang="ru-RU" altLang="ru-RU" sz="1400" dirty="0">
              <a:latin typeface="+mj-lt"/>
            </a:endParaRPr>
          </a:p>
        </p:txBody>
      </p:sp>
      <p:graphicFrame>
        <p:nvGraphicFramePr>
          <p:cNvPr id="69635" name="Object 11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79994849"/>
              </p:ext>
            </p:extLst>
          </p:nvPr>
        </p:nvGraphicFramePr>
        <p:xfrm>
          <a:off x="392710" y="1372752"/>
          <a:ext cx="3451507" cy="1336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1" name="Лист" r:id="rId3" imgW="3324256" imgH="952560" progId="Excel.Sheet.8">
                  <p:embed/>
                </p:oleObj>
              </mc:Choice>
              <mc:Fallback>
                <p:oleObj name="Лист" r:id="rId3" imgW="3324256" imgH="95256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710" y="1372752"/>
                        <a:ext cx="3451507" cy="1336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6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65DF80-2755-4B8B-887A-2B08400AE5F5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45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713313" y="326558"/>
            <a:ext cx="9046010" cy="39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5" tIns="43278" rIns="86555" bIns="4327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Общая площадь жилых помещений, приходящаяся в среднем на одного человека</a:t>
            </a:r>
          </a:p>
        </p:txBody>
      </p:sp>
      <p:sp>
        <p:nvSpPr>
          <p:cNvPr id="69638" name="Rectangle 10"/>
          <p:cNvSpPr>
            <a:spLocks noChangeArrowheads="1"/>
          </p:cNvSpPr>
          <p:nvPr/>
        </p:nvSpPr>
        <p:spPr bwMode="auto">
          <a:xfrm>
            <a:off x="239312" y="616832"/>
            <a:ext cx="9601320" cy="61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4" tIns="43248" rIns="86494" bIns="4324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1700" b="1">
                <a:solidFill>
                  <a:srgbClr val="4E3B30"/>
                </a:solidFill>
                <a:cs typeface="Times New Roman" pitchFamily="18" charset="0"/>
              </a:rPr>
              <a:t>      </a:t>
            </a:r>
            <a:endParaRPr lang="ru-RU" altLang="ru-RU" sz="1700" i="1">
              <a:solidFill>
                <a:srgbClr val="4E3B30"/>
              </a:solidFill>
              <a:cs typeface="Times New Roman" pitchFamily="18" charset="0"/>
            </a:endParaRPr>
          </a:p>
        </p:txBody>
      </p:sp>
      <p:sp>
        <p:nvSpPr>
          <p:cNvPr id="69639" name="Rectangle 5"/>
          <p:cNvSpPr>
            <a:spLocks noChangeArrowheads="1"/>
          </p:cNvSpPr>
          <p:nvPr/>
        </p:nvSpPr>
        <p:spPr bwMode="auto">
          <a:xfrm>
            <a:off x="392705" y="730228"/>
            <a:ext cx="3620245" cy="64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5" tIns="43278" rIns="86555" bIns="4327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100" i="1" dirty="0">
                <a:solidFill>
                  <a:srgbClr val="000000"/>
                </a:solidFill>
              </a:rPr>
              <a:t>Общая площадь жилых помещений, приходящаяся в среднем на одного человека</a:t>
            </a:r>
            <a:r>
              <a:rPr lang="ru-RU" altLang="ru-RU" sz="1100" i="1">
                <a:solidFill>
                  <a:srgbClr val="000000"/>
                </a:solidFill>
              </a:rPr>
              <a:t>, </a:t>
            </a:r>
            <a:r>
              <a:rPr lang="ru-RU" altLang="ru-RU" sz="1100" i="1" smtClean="0">
                <a:solidFill>
                  <a:srgbClr val="000000"/>
                </a:solidFill>
              </a:rPr>
              <a:t>кв.м</a:t>
            </a:r>
            <a:endParaRPr lang="ru-RU" altLang="ru-RU" sz="1100" i="1" dirty="0">
              <a:solidFill>
                <a:srgbClr val="000000"/>
              </a:solidFill>
            </a:endParaRPr>
          </a:p>
        </p:txBody>
      </p:sp>
      <p:pic>
        <p:nvPicPr>
          <p:cNvPr id="69640" name="Picture 16" descr="D:\ДОКУМЕНТЫ 2014 ГОД\ОЦЕНКА ЭФФЕКТИВНОСТИ ОМСУ\СВОДНЫЙ ДОКЛАД  2014г\Карты\обеспеченность жильем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08" y="2777255"/>
            <a:ext cx="3868754" cy="425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18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28341" y="198073"/>
            <a:ext cx="9625497" cy="430874"/>
          </a:xfrm>
        </p:spPr>
        <p:txBody>
          <a:bodyPr lIns="86555" tIns="43278" rIns="86555" bIns="43278">
            <a:noAutofit/>
          </a:bodyPr>
          <a:lstStyle/>
          <a:p>
            <a:pPr eaLnBrk="1" hangingPunct="1"/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</a:rPr>
              <a:t>Площадь жилых помещений, приходящаяся на одного </a:t>
            </a:r>
            <a:r>
              <a:rPr lang="ru-RU" altLang="ru-RU" sz="1700" b="1" i="1" dirty="0" smtClean="0">
                <a:solidFill>
                  <a:schemeClr val="accent1">
                    <a:lumMod val="75000"/>
                  </a:schemeClr>
                </a:solidFill>
              </a:rPr>
              <a:t>жителя, </a:t>
            </a:r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</a:rPr>
              <a:t>введенная в действие за год</a:t>
            </a:r>
          </a:p>
        </p:txBody>
      </p:sp>
      <p:sp>
        <p:nvSpPr>
          <p:cNvPr id="7065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302423" y="727332"/>
            <a:ext cx="5583644" cy="6138039"/>
          </a:xfrm>
        </p:spPr>
        <p:txBody>
          <a:bodyPr lIns="86555" tIns="43278" rIns="86555" bIns="43278">
            <a:noAutofit/>
          </a:bodyPr>
          <a:lstStyle/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Общая </a:t>
            </a:r>
            <a:r>
              <a:rPr lang="ru-RU" altLang="ru-RU" sz="1300" b="1" dirty="0">
                <a:latin typeface="+mj-lt"/>
              </a:rPr>
              <a:t>площадь жилых помещений, приходящаяся на одного </a:t>
            </a:r>
            <a:r>
              <a:rPr lang="ru-RU" altLang="ru-RU" sz="1300" b="1" dirty="0" smtClean="0">
                <a:latin typeface="+mj-lt"/>
              </a:rPr>
              <a:t>жителя, </a:t>
            </a:r>
            <a:r>
              <a:rPr lang="ru-RU" altLang="ru-RU" sz="1300" b="1" dirty="0">
                <a:latin typeface="+mj-lt"/>
              </a:rPr>
              <a:t>введенная в действие за год </a:t>
            </a:r>
            <a:r>
              <a:rPr lang="ru-RU" altLang="ru-RU" sz="1300" dirty="0">
                <a:latin typeface="+mj-lt"/>
              </a:rPr>
              <a:t>в среднем по </a:t>
            </a:r>
            <a:r>
              <a:rPr lang="ru-RU" altLang="ru-RU" sz="1300" dirty="0" smtClean="0">
                <a:latin typeface="+mj-lt"/>
              </a:rPr>
              <a:t>Республике Дагестан в </a:t>
            </a:r>
            <a:r>
              <a:rPr lang="ru-RU" altLang="ru-RU" sz="1300" dirty="0">
                <a:latin typeface="+mj-lt"/>
              </a:rPr>
              <a:t>2013 году составила  </a:t>
            </a:r>
            <a:r>
              <a:rPr lang="ru-RU" altLang="ru-RU" sz="1300" smtClean="0">
                <a:latin typeface="+mj-lt"/>
              </a:rPr>
              <a:t>0,52 кв. метра.</a:t>
            </a:r>
            <a:endParaRPr lang="ru-RU" altLang="ru-RU" sz="1300" dirty="0"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Наибольшая площадь жилья, введенного за год,  приходится на одного жителя  в МО «город Махачкала» и  «город Каспийск»  </a:t>
            </a:r>
            <a:r>
              <a:rPr lang="ru-RU" altLang="ru-RU" sz="1300" dirty="0" smtClean="0">
                <a:latin typeface="+mj-lt"/>
              </a:rPr>
              <a:t>-  </a:t>
            </a:r>
            <a:r>
              <a:rPr lang="ru-RU" altLang="ru-RU" sz="1300">
                <a:latin typeface="+mj-lt"/>
              </a:rPr>
              <a:t>1,1 </a:t>
            </a:r>
            <a:r>
              <a:rPr lang="ru-RU" altLang="ru-RU" sz="1300" smtClean="0">
                <a:latin typeface="+mj-lt"/>
              </a:rPr>
              <a:t>кв.м</a:t>
            </a:r>
            <a:r>
              <a:rPr lang="ru-RU" altLang="ru-RU" sz="1300" dirty="0" smtClean="0">
                <a:latin typeface="+mj-lt"/>
              </a:rPr>
              <a:t>,</a:t>
            </a:r>
            <a:endParaRPr lang="ru-RU" altLang="ru-RU" sz="1300" dirty="0"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Площадь введенного за год жилья в расчете на одного жителя в 2013 году увеличилась в 36 МО, в наибольшей степени  МО «</a:t>
            </a:r>
            <a:r>
              <a:rPr lang="ru-RU" altLang="ru-RU" sz="1300" dirty="0" err="1">
                <a:latin typeface="+mj-lt"/>
              </a:rPr>
              <a:t>Лакский</a:t>
            </a:r>
            <a:r>
              <a:rPr lang="ru-RU" altLang="ru-RU" sz="1300" dirty="0">
                <a:latin typeface="+mj-lt"/>
              </a:rPr>
              <a:t> район», «Агульский район», «</a:t>
            </a:r>
            <a:r>
              <a:rPr lang="ru-RU" altLang="ru-RU" sz="1300" dirty="0" err="1">
                <a:latin typeface="+mj-lt"/>
              </a:rPr>
              <a:t>Унцукульский</a:t>
            </a:r>
            <a:r>
              <a:rPr lang="ru-RU" altLang="ru-RU" sz="1300" dirty="0">
                <a:latin typeface="+mj-lt"/>
              </a:rPr>
              <a:t> район»,  «Сулейман-</a:t>
            </a:r>
            <a:r>
              <a:rPr lang="ru-RU" altLang="ru-RU" sz="1300" dirty="0" err="1">
                <a:latin typeface="+mj-lt"/>
              </a:rPr>
              <a:t>Стальский</a:t>
            </a:r>
            <a:r>
              <a:rPr lang="ru-RU" altLang="ru-RU" sz="1300" dirty="0">
                <a:latin typeface="+mj-lt"/>
              </a:rPr>
              <a:t> район», «Ботлихский район», «</a:t>
            </a:r>
            <a:r>
              <a:rPr lang="ru-RU" altLang="ru-RU" sz="1300" dirty="0" err="1">
                <a:latin typeface="+mj-lt"/>
              </a:rPr>
              <a:t>Хивский</a:t>
            </a:r>
            <a:r>
              <a:rPr lang="ru-RU" altLang="ru-RU" sz="1300" dirty="0">
                <a:latin typeface="+mj-lt"/>
              </a:rPr>
              <a:t>  район» и «город </a:t>
            </a:r>
            <a:r>
              <a:rPr lang="ru-RU" altLang="ru-RU" sz="1300">
                <a:latin typeface="+mj-lt"/>
              </a:rPr>
              <a:t>Дербент</a:t>
            </a:r>
            <a:r>
              <a:rPr lang="ru-RU" altLang="ru-RU" sz="1300" smtClean="0">
                <a:latin typeface="+mj-lt"/>
              </a:rPr>
              <a:t>».</a:t>
            </a:r>
            <a:endParaRPr lang="ru-RU" altLang="ru-RU" sz="1300" dirty="0"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Максимальное увеличение данного показателя в МО «</a:t>
            </a:r>
            <a:r>
              <a:rPr lang="ru-RU" altLang="ru-RU" sz="1300" dirty="0" err="1">
                <a:latin typeface="+mj-lt"/>
              </a:rPr>
              <a:t>Лакский</a:t>
            </a:r>
            <a:r>
              <a:rPr lang="ru-RU" altLang="ru-RU" sz="1300" dirty="0">
                <a:latin typeface="+mj-lt"/>
              </a:rPr>
              <a:t> район» (в 2,5 раза)   произошло за счет  ввода в эксплуатацию одного многоквартирного дома, площадью </a:t>
            </a:r>
            <a:r>
              <a:rPr lang="ru-RU" altLang="ru-RU" sz="1300">
                <a:latin typeface="+mj-lt"/>
              </a:rPr>
              <a:t>2166 </a:t>
            </a:r>
            <a:r>
              <a:rPr lang="ru-RU" altLang="ru-RU" sz="1300" smtClean="0">
                <a:latin typeface="+mj-lt"/>
              </a:rPr>
              <a:t>кв.м </a:t>
            </a:r>
            <a:r>
              <a:rPr lang="ru-RU" altLang="ru-RU" sz="1300" dirty="0">
                <a:latin typeface="+mj-lt"/>
              </a:rPr>
              <a:t>и 15 индивидуальных домов   общей площадью </a:t>
            </a:r>
            <a:r>
              <a:rPr lang="ru-RU" altLang="ru-RU" sz="1300">
                <a:latin typeface="+mj-lt"/>
              </a:rPr>
              <a:t>2812 </a:t>
            </a:r>
            <a:r>
              <a:rPr lang="ru-RU" altLang="ru-RU" sz="1300" smtClean="0">
                <a:latin typeface="+mj-lt"/>
              </a:rPr>
              <a:t>кв.м.</a:t>
            </a:r>
            <a:endParaRPr lang="ru-RU" altLang="ru-RU" sz="1300" dirty="0"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Снижение  показателя установлено в 9 муниципальных образованиях,  наиболее значительное в МО  «</a:t>
            </a:r>
            <a:r>
              <a:rPr lang="ru-RU" altLang="ru-RU" sz="1300" dirty="0" err="1">
                <a:latin typeface="+mj-lt"/>
              </a:rPr>
              <a:t>Новолакский</a:t>
            </a:r>
            <a:r>
              <a:rPr lang="ru-RU" altLang="ru-RU" sz="1300" dirty="0">
                <a:latin typeface="+mj-lt"/>
              </a:rPr>
              <a:t>  район» (на </a:t>
            </a:r>
            <a:r>
              <a:rPr lang="ru-RU" altLang="ru-RU" sz="1300">
                <a:latin typeface="+mj-lt"/>
              </a:rPr>
              <a:t>89,3</a:t>
            </a:r>
            <a:r>
              <a:rPr lang="ru-RU" altLang="ru-RU" sz="1300" smtClean="0">
                <a:latin typeface="+mj-lt"/>
              </a:rPr>
              <a:t>%). </a:t>
            </a:r>
            <a:r>
              <a:rPr lang="ru-RU" altLang="ru-RU" sz="1300" dirty="0" smtClean="0">
                <a:latin typeface="+mj-lt"/>
              </a:rPr>
              <a:t>Спад    ввода жилья  в районе связан со значительным снижением   объемов финансирования строительства жилья для  переселения </a:t>
            </a:r>
            <a:r>
              <a:rPr lang="ru-RU" altLang="ru-RU" sz="1300" dirty="0" err="1">
                <a:latin typeface="+mj-lt"/>
              </a:rPr>
              <a:t>лакского</a:t>
            </a:r>
            <a:r>
              <a:rPr lang="ru-RU" altLang="ru-RU" sz="1300" dirty="0">
                <a:latin typeface="+mj-lt"/>
              </a:rPr>
              <a:t> населения Новолакского района на новое </a:t>
            </a:r>
            <a:r>
              <a:rPr lang="ru-RU" altLang="ru-RU" sz="1300">
                <a:latin typeface="+mj-lt"/>
              </a:rPr>
              <a:t>место </a:t>
            </a:r>
            <a:r>
              <a:rPr lang="ru-RU" altLang="ru-RU" sz="1300" smtClean="0">
                <a:latin typeface="+mj-lt"/>
              </a:rPr>
              <a:t>жительства.</a:t>
            </a:r>
            <a:endParaRPr lang="ru-RU" altLang="ru-RU" sz="1300" dirty="0"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Основными проблемами в сфере жилищного строительства являются недоступность кредитных ресурсов для  осуществления строительства, низкий уровень доходов населения и   низкий уровень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ипотечного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кредитования.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Необходимо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отметить,  что рост строительства  жилья  зависит от принимаемых  администрациями муниципальных образований мер по стимулированию жилищного строительства, таких как подготовка к застройке земельных участков, обеспеченных  необходимой  инженерной и коммунальной инфраструктурой, проведение анализа наличия свободных земельных участков пригодных для строительства и ускорение их  формирования,  разработка документов 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территориального 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планирования.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endParaRPr lang="ru-RU" altLang="ru-RU" sz="1300" dirty="0">
              <a:latin typeface="+mj-lt"/>
            </a:endParaRPr>
          </a:p>
        </p:txBody>
      </p:sp>
      <p:sp>
        <p:nvSpPr>
          <p:cNvPr id="70660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C5219E-15F7-478F-A6D4-B5AFBE5E122B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46</a:t>
            </a:fld>
            <a:endParaRPr lang="ru-RU" altLang="ru-RU" sz="130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296064" y="789182"/>
            <a:ext cx="3339522" cy="61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5" tIns="43278" rIns="86555" bIns="4327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100" i="1" dirty="0">
                <a:solidFill>
                  <a:srgbClr val="000000"/>
                </a:solidFill>
              </a:rPr>
              <a:t>Площадь жилых помещений, приходящаяся на одного жителя введенная в действие за год</a:t>
            </a:r>
            <a:r>
              <a:rPr lang="ru-RU" altLang="ru-RU" sz="1100" i="1">
                <a:solidFill>
                  <a:srgbClr val="000000"/>
                </a:solidFill>
              </a:rPr>
              <a:t>, </a:t>
            </a:r>
            <a:r>
              <a:rPr lang="ru-RU" altLang="ru-RU" sz="1100" i="1" smtClean="0">
                <a:solidFill>
                  <a:srgbClr val="000000"/>
                </a:solidFill>
              </a:rPr>
              <a:t>кв. </a:t>
            </a:r>
            <a:r>
              <a:rPr lang="ru-RU" altLang="ru-RU" sz="1100" i="1" dirty="0">
                <a:solidFill>
                  <a:srgbClr val="000000"/>
                </a:solidFill>
              </a:rPr>
              <a:t>м</a:t>
            </a:r>
          </a:p>
        </p:txBody>
      </p:sp>
      <p:sp>
        <p:nvSpPr>
          <p:cNvPr id="70662" name="Rectangle 10"/>
          <p:cNvSpPr>
            <a:spLocks noChangeArrowheads="1"/>
          </p:cNvSpPr>
          <p:nvPr/>
        </p:nvSpPr>
        <p:spPr bwMode="auto">
          <a:xfrm>
            <a:off x="4614279" y="3669239"/>
            <a:ext cx="5080615" cy="294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67" tIns="49332" rIns="98667" bIns="49332"/>
          <a:lstStyle>
            <a:lvl1pPr indent="360363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ru-RU" altLang="ru-RU" sz="1300">
              <a:solidFill>
                <a:srgbClr val="000000"/>
              </a:solidFill>
            </a:endParaRPr>
          </a:p>
        </p:txBody>
      </p:sp>
      <p:graphicFrame>
        <p:nvGraphicFramePr>
          <p:cNvPr id="70663" name="Объект 5"/>
          <p:cNvGraphicFramePr>
            <a:graphicFrameLocks noGrp="1" noChangeAspect="1"/>
          </p:cNvGraphicFramePr>
          <p:nvPr/>
        </p:nvGraphicFramePr>
        <p:xfrm>
          <a:off x="400383" y="1406012"/>
          <a:ext cx="3130898" cy="1440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2" name="Лист" r:id="rId3" imgW="3371799" imgH="1600290" progId="Excel.Sheet.8">
                  <p:embed/>
                </p:oleObj>
              </mc:Choice>
              <mc:Fallback>
                <p:oleObj name="Лист" r:id="rId3" imgW="3371799" imgH="160029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83" y="1406012"/>
                        <a:ext cx="3130898" cy="1440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664" name="Picture 17" descr="D:\ДОКУМЕНТЫ 2014 ГОД\ОЦЕНКА ЭФФЕКТИВНОСТИ ОМСУ\СВОДНЫЙ ДОКЛАД  2014г\Карты\ввод жилья на душу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4" y="2846798"/>
            <a:ext cx="3934351" cy="39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8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030539"/>
              </p:ext>
            </p:extLst>
          </p:nvPr>
        </p:nvGraphicFramePr>
        <p:xfrm>
          <a:off x="82265" y="1388992"/>
          <a:ext cx="10058366" cy="304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051" y="504106"/>
            <a:ext cx="9927328" cy="5400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Ввод в действие жилых домов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 расчете на одного жителя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858446" y="4320530"/>
            <a:ext cx="8848332" cy="2344593"/>
          </a:xfrm>
          <a:custGeom>
            <a:avLst/>
            <a:gdLst>
              <a:gd name="connsiteX0" fmla="*/ 0 w 8848332"/>
              <a:gd name="connsiteY0" fmla="*/ 233431 h 1400555"/>
              <a:gd name="connsiteX1" fmla="*/ 233431 w 8848332"/>
              <a:gd name="connsiteY1" fmla="*/ 0 h 1400555"/>
              <a:gd name="connsiteX2" fmla="*/ 1474722 w 8848332"/>
              <a:gd name="connsiteY2" fmla="*/ 0 h 1400555"/>
              <a:gd name="connsiteX3" fmla="*/ 2819875 w 8848332"/>
              <a:gd name="connsiteY3" fmla="*/ -765908 h 1400555"/>
              <a:gd name="connsiteX4" fmla="*/ 3686805 w 8848332"/>
              <a:gd name="connsiteY4" fmla="*/ 0 h 1400555"/>
              <a:gd name="connsiteX5" fmla="*/ 8614901 w 8848332"/>
              <a:gd name="connsiteY5" fmla="*/ 0 h 1400555"/>
              <a:gd name="connsiteX6" fmla="*/ 8848332 w 8848332"/>
              <a:gd name="connsiteY6" fmla="*/ 233431 h 1400555"/>
              <a:gd name="connsiteX7" fmla="*/ 8848332 w 8848332"/>
              <a:gd name="connsiteY7" fmla="*/ 233426 h 1400555"/>
              <a:gd name="connsiteX8" fmla="*/ 8848332 w 8848332"/>
              <a:gd name="connsiteY8" fmla="*/ 233426 h 1400555"/>
              <a:gd name="connsiteX9" fmla="*/ 8848332 w 8848332"/>
              <a:gd name="connsiteY9" fmla="*/ 583565 h 1400555"/>
              <a:gd name="connsiteX10" fmla="*/ 8848332 w 8848332"/>
              <a:gd name="connsiteY10" fmla="*/ 1167124 h 1400555"/>
              <a:gd name="connsiteX11" fmla="*/ 8614901 w 8848332"/>
              <a:gd name="connsiteY11" fmla="*/ 1400555 h 1400555"/>
              <a:gd name="connsiteX12" fmla="*/ 3686805 w 8848332"/>
              <a:gd name="connsiteY12" fmla="*/ 1400555 h 1400555"/>
              <a:gd name="connsiteX13" fmla="*/ 1474722 w 8848332"/>
              <a:gd name="connsiteY13" fmla="*/ 1400555 h 1400555"/>
              <a:gd name="connsiteX14" fmla="*/ 1474722 w 8848332"/>
              <a:gd name="connsiteY14" fmla="*/ 1400555 h 1400555"/>
              <a:gd name="connsiteX15" fmla="*/ 233431 w 8848332"/>
              <a:gd name="connsiteY15" fmla="*/ 1400555 h 1400555"/>
              <a:gd name="connsiteX16" fmla="*/ 0 w 8848332"/>
              <a:gd name="connsiteY16" fmla="*/ 1167124 h 1400555"/>
              <a:gd name="connsiteX17" fmla="*/ 0 w 8848332"/>
              <a:gd name="connsiteY17" fmla="*/ 583565 h 1400555"/>
              <a:gd name="connsiteX18" fmla="*/ 0 w 8848332"/>
              <a:gd name="connsiteY18" fmla="*/ 233426 h 1400555"/>
              <a:gd name="connsiteX19" fmla="*/ 0 w 8848332"/>
              <a:gd name="connsiteY19" fmla="*/ 233426 h 1400555"/>
              <a:gd name="connsiteX20" fmla="*/ 0 w 8848332"/>
              <a:gd name="connsiteY20" fmla="*/ 233431 h 1400555"/>
              <a:gd name="connsiteX0" fmla="*/ 0 w 8848332"/>
              <a:gd name="connsiteY0" fmla="*/ 1177469 h 2344593"/>
              <a:gd name="connsiteX1" fmla="*/ 233431 w 8848332"/>
              <a:gd name="connsiteY1" fmla="*/ 944038 h 2344593"/>
              <a:gd name="connsiteX2" fmla="*/ 1474722 w 8848332"/>
              <a:gd name="connsiteY2" fmla="*/ 944038 h 2344593"/>
              <a:gd name="connsiteX3" fmla="*/ 1893600 w 8848332"/>
              <a:gd name="connsiteY3" fmla="*/ 0 h 2344593"/>
              <a:gd name="connsiteX4" fmla="*/ 3686805 w 8848332"/>
              <a:gd name="connsiteY4" fmla="*/ 944038 h 2344593"/>
              <a:gd name="connsiteX5" fmla="*/ 8614901 w 8848332"/>
              <a:gd name="connsiteY5" fmla="*/ 944038 h 2344593"/>
              <a:gd name="connsiteX6" fmla="*/ 8848332 w 8848332"/>
              <a:gd name="connsiteY6" fmla="*/ 1177469 h 2344593"/>
              <a:gd name="connsiteX7" fmla="*/ 8848332 w 8848332"/>
              <a:gd name="connsiteY7" fmla="*/ 1177464 h 2344593"/>
              <a:gd name="connsiteX8" fmla="*/ 8848332 w 8848332"/>
              <a:gd name="connsiteY8" fmla="*/ 1177464 h 2344593"/>
              <a:gd name="connsiteX9" fmla="*/ 8848332 w 8848332"/>
              <a:gd name="connsiteY9" fmla="*/ 1527603 h 2344593"/>
              <a:gd name="connsiteX10" fmla="*/ 8848332 w 8848332"/>
              <a:gd name="connsiteY10" fmla="*/ 2111162 h 2344593"/>
              <a:gd name="connsiteX11" fmla="*/ 8614901 w 8848332"/>
              <a:gd name="connsiteY11" fmla="*/ 2344593 h 2344593"/>
              <a:gd name="connsiteX12" fmla="*/ 3686805 w 8848332"/>
              <a:gd name="connsiteY12" fmla="*/ 2344593 h 2344593"/>
              <a:gd name="connsiteX13" fmla="*/ 1474722 w 8848332"/>
              <a:gd name="connsiteY13" fmla="*/ 2344593 h 2344593"/>
              <a:gd name="connsiteX14" fmla="*/ 1474722 w 8848332"/>
              <a:gd name="connsiteY14" fmla="*/ 2344593 h 2344593"/>
              <a:gd name="connsiteX15" fmla="*/ 233431 w 8848332"/>
              <a:gd name="connsiteY15" fmla="*/ 2344593 h 2344593"/>
              <a:gd name="connsiteX16" fmla="*/ 0 w 8848332"/>
              <a:gd name="connsiteY16" fmla="*/ 2111162 h 2344593"/>
              <a:gd name="connsiteX17" fmla="*/ 0 w 8848332"/>
              <a:gd name="connsiteY17" fmla="*/ 1527603 h 2344593"/>
              <a:gd name="connsiteX18" fmla="*/ 0 w 8848332"/>
              <a:gd name="connsiteY18" fmla="*/ 1177464 h 2344593"/>
              <a:gd name="connsiteX19" fmla="*/ 0 w 8848332"/>
              <a:gd name="connsiteY19" fmla="*/ 1177464 h 2344593"/>
              <a:gd name="connsiteX20" fmla="*/ 0 w 8848332"/>
              <a:gd name="connsiteY20" fmla="*/ 1177469 h 2344593"/>
              <a:gd name="connsiteX0" fmla="*/ 0 w 8848332"/>
              <a:gd name="connsiteY0" fmla="*/ 1177469 h 2344593"/>
              <a:gd name="connsiteX1" fmla="*/ 233431 w 8848332"/>
              <a:gd name="connsiteY1" fmla="*/ 944038 h 2344593"/>
              <a:gd name="connsiteX2" fmla="*/ 2935387 w 8848332"/>
              <a:gd name="connsiteY2" fmla="*/ 967788 h 2344593"/>
              <a:gd name="connsiteX3" fmla="*/ 1893600 w 8848332"/>
              <a:gd name="connsiteY3" fmla="*/ 0 h 2344593"/>
              <a:gd name="connsiteX4" fmla="*/ 3686805 w 8848332"/>
              <a:gd name="connsiteY4" fmla="*/ 944038 h 2344593"/>
              <a:gd name="connsiteX5" fmla="*/ 8614901 w 8848332"/>
              <a:gd name="connsiteY5" fmla="*/ 944038 h 2344593"/>
              <a:gd name="connsiteX6" fmla="*/ 8848332 w 8848332"/>
              <a:gd name="connsiteY6" fmla="*/ 1177469 h 2344593"/>
              <a:gd name="connsiteX7" fmla="*/ 8848332 w 8848332"/>
              <a:gd name="connsiteY7" fmla="*/ 1177464 h 2344593"/>
              <a:gd name="connsiteX8" fmla="*/ 8848332 w 8848332"/>
              <a:gd name="connsiteY8" fmla="*/ 1177464 h 2344593"/>
              <a:gd name="connsiteX9" fmla="*/ 8848332 w 8848332"/>
              <a:gd name="connsiteY9" fmla="*/ 1527603 h 2344593"/>
              <a:gd name="connsiteX10" fmla="*/ 8848332 w 8848332"/>
              <a:gd name="connsiteY10" fmla="*/ 2111162 h 2344593"/>
              <a:gd name="connsiteX11" fmla="*/ 8614901 w 8848332"/>
              <a:gd name="connsiteY11" fmla="*/ 2344593 h 2344593"/>
              <a:gd name="connsiteX12" fmla="*/ 3686805 w 8848332"/>
              <a:gd name="connsiteY12" fmla="*/ 2344593 h 2344593"/>
              <a:gd name="connsiteX13" fmla="*/ 1474722 w 8848332"/>
              <a:gd name="connsiteY13" fmla="*/ 2344593 h 2344593"/>
              <a:gd name="connsiteX14" fmla="*/ 1474722 w 8848332"/>
              <a:gd name="connsiteY14" fmla="*/ 2344593 h 2344593"/>
              <a:gd name="connsiteX15" fmla="*/ 233431 w 8848332"/>
              <a:gd name="connsiteY15" fmla="*/ 2344593 h 2344593"/>
              <a:gd name="connsiteX16" fmla="*/ 0 w 8848332"/>
              <a:gd name="connsiteY16" fmla="*/ 2111162 h 2344593"/>
              <a:gd name="connsiteX17" fmla="*/ 0 w 8848332"/>
              <a:gd name="connsiteY17" fmla="*/ 1527603 h 2344593"/>
              <a:gd name="connsiteX18" fmla="*/ 0 w 8848332"/>
              <a:gd name="connsiteY18" fmla="*/ 1177464 h 2344593"/>
              <a:gd name="connsiteX19" fmla="*/ 0 w 8848332"/>
              <a:gd name="connsiteY19" fmla="*/ 1177464 h 2344593"/>
              <a:gd name="connsiteX20" fmla="*/ 0 w 8848332"/>
              <a:gd name="connsiteY20" fmla="*/ 1177469 h 234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848332" h="2344593">
                <a:moveTo>
                  <a:pt x="0" y="1177469"/>
                </a:moveTo>
                <a:cubicBezTo>
                  <a:pt x="0" y="1048549"/>
                  <a:pt x="104511" y="944038"/>
                  <a:pt x="233431" y="944038"/>
                </a:cubicBezTo>
                <a:lnTo>
                  <a:pt x="2935387" y="967788"/>
                </a:lnTo>
                <a:lnTo>
                  <a:pt x="1893600" y="0"/>
                </a:lnTo>
                <a:lnTo>
                  <a:pt x="3686805" y="944038"/>
                </a:lnTo>
                <a:lnTo>
                  <a:pt x="8614901" y="944038"/>
                </a:lnTo>
                <a:cubicBezTo>
                  <a:pt x="8743821" y="944038"/>
                  <a:pt x="8848332" y="1048549"/>
                  <a:pt x="8848332" y="1177469"/>
                </a:cubicBezTo>
                <a:lnTo>
                  <a:pt x="8848332" y="1177464"/>
                </a:lnTo>
                <a:lnTo>
                  <a:pt x="8848332" y="1177464"/>
                </a:lnTo>
                <a:lnTo>
                  <a:pt x="8848332" y="1527603"/>
                </a:lnTo>
                <a:lnTo>
                  <a:pt x="8848332" y="2111162"/>
                </a:lnTo>
                <a:cubicBezTo>
                  <a:pt x="8848332" y="2240082"/>
                  <a:pt x="8743821" y="2344593"/>
                  <a:pt x="8614901" y="2344593"/>
                </a:cubicBezTo>
                <a:lnTo>
                  <a:pt x="3686805" y="2344593"/>
                </a:lnTo>
                <a:lnTo>
                  <a:pt x="1474722" y="2344593"/>
                </a:lnTo>
                <a:lnTo>
                  <a:pt x="1474722" y="2344593"/>
                </a:lnTo>
                <a:lnTo>
                  <a:pt x="233431" y="2344593"/>
                </a:lnTo>
                <a:cubicBezTo>
                  <a:pt x="104511" y="2344593"/>
                  <a:pt x="0" y="2240082"/>
                  <a:pt x="0" y="2111162"/>
                </a:cubicBezTo>
                <a:lnTo>
                  <a:pt x="0" y="1527603"/>
                </a:lnTo>
                <a:lnTo>
                  <a:pt x="0" y="1177464"/>
                </a:lnTo>
                <a:lnTo>
                  <a:pt x="0" y="1177464"/>
                </a:lnTo>
                <a:lnTo>
                  <a:pt x="0" y="1177469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0191" tIns="50095" rIns="100191" bIns="50095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8447" y="5261908"/>
            <a:ext cx="8848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Республика Дагестан </a:t>
            </a:r>
            <a:r>
              <a:rPr lang="ru-RU" b="1" dirty="0" smtClean="0">
                <a:solidFill>
                  <a:prstClr val="black"/>
                </a:solidFill>
              </a:rPr>
              <a:t> занимает второе  место  </a:t>
            </a:r>
            <a:r>
              <a:rPr lang="ru-RU" b="1" dirty="0">
                <a:solidFill>
                  <a:prstClr val="black"/>
                </a:solidFill>
              </a:rPr>
              <a:t>среди субъектов </a:t>
            </a:r>
            <a:r>
              <a:rPr lang="ru-RU" b="1" dirty="0" smtClean="0">
                <a:solidFill>
                  <a:prstClr val="black"/>
                </a:solidFill>
              </a:rPr>
              <a:t>Северо-Кавказского  Федерального  округа по показателю «Ввод в действие  </a:t>
            </a:r>
            <a:r>
              <a:rPr lang="ru-RU" b="1" dirty="0">
                <a:solidFill>
                  <a:prstClr val="black"/>
                </a:solidFill>
              </a:rPr>
              <a:t>жилых домов </a:t>
            </a:r>
            <a:r>
              <a:rPr lang="ru-RU" b="1" dirty="0" smtClean="0">
                <a:solidFill>
                  <a:prstClr val="black"/>
                </a:solidFill>
              </a:rPr>
              <a:t>в расчете на одного жителя»</a:t>
            </a:r>
            <a:endParaRPr lang="ru-RU" sz="1800" b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47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442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943">
        <p:circle/>
      </p:transition>
    </mc:Choice>
    <mc:Fallback xmlns="">
      <p:transition spd="slow" advTm="1594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691" y="198076"/>
            <a:ext cx="9671879" cy="479253"/>
          </a:xfrm>
        </p:spPr>
        <p:txBody>
          <a:bodyPr lIns="86555" tIns="43278" rIns="86555" bIns="43278">
            <a:noAutofit/>
          </a:bodyPr>
          <a:lstStyle/>
          <a:p>
            <a:pPr algn="ctr" eaLnBrk="1" hangingPunct="1"/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</a:rPr>
              <a:t>Площадь земельных участков,  предоставленных для </a:t>
            </a:r>
            <a:r>
              <a:rPr lang="ru-RU" altLang="ru-RU" sz="1700" b="1" i="1" dirty="0" smtClean="0">
                <a:solidFill>
                  <a:schemeClr val="accent1">
                    <a:lumMod val="75000"/>
                  </a:schemeClr>
                </a:solidFill>
              </a:rPr>
              <a:t>строительства, </a:t>
            </a:r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</a:rPr>
              <a:t>в расчете на </a:t>
            </a:r>
            <a:r>
              <a:rPr lang="ru-RU" altLang="ru-RU" sz="1700" b="1" i="1">
                <a:solidFill>
                  <a:schemeClr val="accent1">
                    <a:lumMod val="75000"/>
                  </a:schemeClr>
                </a:solidFill>
              </a:rPr>
              <a:t>10 </a:t>
            </a:r>
            <a:r>
              <a:rPr lang="ru-RU" altLang="ru-RU" sz="1700" b="1" i="1" smtClean="0">
                <a:solidFill>
                  <a:schemeClr val="accent1">
                    <a:lumMod val="75000"/>
                  </a:schemeClr>
                </a:solidFill>
              </a:rPr>
              <a:t>тыс. </a:t>
            </a:r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</a:rPr>
              <a:t>человек населения</a:t>
            </a:r>
          </a:p>
        </p:txBody>
      </p:sp>
      <p:sp>
        <p:nvSpPr>
          <p:cNvPr id="71683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701830" y="789184"/>
            <a:ext cx="6346981" cy="6033759"/>
          </a:xfrm>
        </p:spPr>
        <p:txBody>
          <a:bodyPr lIns="86555" tIns="43278" rIns="86555" bIns="43278">
            <a:noAutofit/>
          </a:bodyPr>
          <a:lstStyle/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latin typeface="+mj-lt"/>
              </a:rPr>
              <a:t>В среднем по муниципальным образованиям</a:t>
            </a:r>
            <a:r>
              <a:rPr lang="ru-RU" altLang="ru-RU" sz="1400" b="1" dirty="0">
                <a:latin typeface="+mj-lt"/>
              </a:rPr>
              <a:t> площадь земельных участков, предоставленных для </a:t>
            </a:r>
            <a:r>
              <a:rPr lang="ru-RU" altLang="ru-RU" sz="1400" b="1" dirty="0" smtClean="0">
                <a:latin typeface="+mj-lt"/>
              </a:rPr>
              <a:t>строительства, </a:t>
            </a:r>
            <a:r>
              <a:rPr lang="ru-RU" altLang="ru-RU" sz="1400" b="1" dirty="0">
                <a:latin typeface="+mj-lt"/>
              </a:rPr>
              <a:t>в расчете на </a:t>
            </a:r>
            <a:r>
              <a:rPr lang="ru-RU" altLang="ru-RU" sz="1400" b="1">
                <a:latin typeface="+mj-lt"/>
              </a:rPr>
              <a:t>10 </a:t>
            </a:r>
            <a:r>
              <a:rPr lang="ru-RU" altLang="ru-RU" sz="1400" b="1" smtClean="0">
                <a:latin typeface="+mj-lt"/>
              </a:rPr>
              <a:t>тыс.</a:t>
            </a:r>
            <a:r>
              <a:rPr lang="ru-RU" altLang="ru-RU" sz="1400" smtClean="0">
                <a:latin typeface="+mj-lt"/>
              </a:rPr>
              <a:t> </a:t>
            </a:r>
            <a:r>
              <a:rPr lang="ru-RU" altLang="ru-RU" sz="1400" dirty="0">
                <a:latin typeface="+mj-lt"/>
              </a:rPr>
              <a:t>человек населения в 2013 году  составила     2,7 га,  что  на 12,9%  больше, чем в </a:t>
            </a:r>
            <a:r>
              <a:rPr lang="ru-RU" altLang="ru-RU" sz="1400">
                <a:latin typeface="+mj-lt"/>
              </a:rPr>
              <a:t>2012 </a:t>
            </a:r>
            <a:r>
              <a:rPr lang="ru-RU" altLang="ru-RU" sz="1400" smtClean="0">
                <a:latin typeface="+mj-lt"/>
              </a:rPr>
              <a:t>году. </a:t>
            </a:r>
            <a:endParaRPr lang="ru-RU" altLang="ru-RU" sz="1400" dirty="0"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Наибольшая  площадь земельных участков, предоставленных для </a:t>
            </a:r>
            <a:r>
              <a:rPr lang="ru-RU" altLang="ru-RU" sz="1400" dirty="0" smtClean="0">
                <a:solidFill>
                  <a:srgbClr val="000000"/>
                </a:solidFill>
                <a:latin typeface="+mj-lt"/>
              </a:rPr>
              <a:t>строительства, 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в  расчете на </a:t>
            </a:r>
            <a:r>
              <a:rPr lang="ru-RU" altLang="ru-RU" sz="1400">
                <a:solidFill>
                  <a:srgbClr val="000000"/>
                </a:solidFill>
                <a:latin typeface="+mj-lt"/>
              </a:rPr>
              <a:t>10 </a:t>
            </a:r>
            <a:r>
              <a:rPr lang="ru-RU" altLang="ru-RU" sz="1400" smtClean="0">
                <a:solidFill>
                  <a:srgbClr val="000000"/>
                </a:solidFill>
                <a:latin typeface="+mj-lt"/>
              </a:rPr>
              <a:t>тыс. 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человек населения  была  выделена в МО «</a:t>
            </a:r>
            <a:r>
              <a:rPr lang="ru-RU" altLang="ru-RU" sz="1400" dirty="0" err="1">
                <a:solidFill>
                  <a:srgbClr val="000000"/>
                </a:solidFill>
                <a:latin typeface="+mj-lt"/>
              </a:rPr>
              <a:t>Карабудахкентский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 район» (42,3 га), наименьшая -  в МО «город Дербент»  (0,065  </a:t>
            </a:r>
            <a:r>
              <a:rPr lang="ru-RU" altLang="ru-RU" sz="1400">
                <a:solidFill>
                  <a:srgbClr val="000000"/>
                </a:solidFill>
                <a:latin typeface="+mj-lt"/>
              </a:rPr>
              <a:t>га</a:t>
            </a:r>
            <a:r>
              <a:rPr lang="ru-RU" altLang="ru-RU" sz="1400" smtClean="0">
                <a:solidFill>
                  <a:srgbClr val="000000"/>
                </a:solidFill>
                <a:latin typeface="+mj-lt"/>
              </a:rPr>
              <a:t>).</a:t>
            </a:r>
            <a:endParaRPr lang="ru-RU" altLang="ru-RU" sz="1400" dirty="0">
              <a:solidFill>
                <a:srgbClr val="000000"/>
              </a:solidFill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Увеличение площади земельных участков, предоставленных для   строительства, наблюдалось в 31  МО,  наибольший рост площадей земельных участков,  предоставленных  для  строительства, отмечен в       МО «</a:t>
            </a:r>
            <a:r>
              <a:rPr lang="ru-RU" altLang="ru-RU" sz="1400" dirty="0" err="1">
                <a:solidFill>
                  <a:srgbClr val="000000"/>
                </a:solidFill>
                <a:latin typeface="+mj-lt"/>
              </a:rPr>
              <a:t>Бабаюртовский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  район», «</a:t>
            </a:r>
            <a:r>
              <a:rPr lang="ru-RU" altLang="ru-RU" sz="1400" dirty="0" err="1">
                <a:solidFill>
                  <a:srgbClr val="000000"/>
                </a:solidFill>
                <a:latin typeface="+mj-lt"/>
              </a:rPr>
              <a:t>Левашинский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  район» и  «</a:t>
            </a:r>
            <a:r>
              <a:rPr lang="ru-RU" altLang="ru-RU" sz="1400" dirty="0" err="1">
                <a:solidFill>
                  <a:srgbClr val="000000"/>
                </a:solidFill>
                <a:latin typeface="+mj-lt"/>
              </a:rPr>
              <a:t>Цумадинский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  </a:t>
            </a:r>
            <a:r>
              <a:rPr lang="ru-RU" altLang="ru-RU" sz="1400">
                <a:solidFill>
                  <a:srgbClr val="000000"/>
                </a:solidFill>
                <a:latin typeface="+mj-lt"/>
              </a:rPr>
              <a:t>район</a:t>
            </a:r>
            <a:r>
              <a:rPr lang="ru-RU" altLang="ru-RU" sz="1400" smtClean="0">
                <a:solidFill>
                  <a:srgbClr val="000000"/>
                </a:solidFill>
                <a:latin typeface="+mj-lt"/>
              </a:rPr>
              <a:t>». </a:t>
            </a:r>
            <a:endParaRPr lang="ru-RU" altLang="ru-RU" sz="1400" dirty="0">
              <a:solidFill>
                <a:srgbClr val="000000"/>
              </a:solidFill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Дальнейшее увеличение  земельных участков, предоставленных для строительства  в отдельных муниципальных районах  планируется за счет отчуждения части  земель сельскохозяйственного назначения  под </a:t>
            </a:r>
            <a:r>
              <a:rPr lang="ru-RU" altLang="ru-RU" sz="1400">
                <a:solidFill>
                  <a:srgbClr val="000000"/>
                </a:solidFill>
                <a:latin typeface="+mj-lt"/>
              </a:rPr>
              <a:t>жилищное </a:t>
            </a:r>
            <a:r>
              <a:rPr lang="ru-RU" altLang="ru-RU" sz="1400" smtClean="0">
                <a:solidFill>
                  <a:srgbClr val="000000"/>
                </a:solidFill>
                <a:latin typeface="+mj-lt"/>
              </a:rPr>
              <a:t>строительство.</a:t>
            </a:r>
            <a:endParaRPr lang="ru-RU" altLang="ru-RU" sz="1400" dirty="0">
              <a:solidFill>
                <a:srgbClr val="000000"/>
              </a:solidFill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Уменьшение показателя отмечено в 4 МО  («город Буйнакск», «город Кизляр», «</a:t>
            </a:r>
            <a:r>
              <a:rPr lang="ru-RU" altLang="ru-RU" sz="1400" dirty="0" err="1">
                <a:solidFill>
                  <a:srgbClr val="000000"/>
                </a:solidFill>
                <a:latin typeface="+mj-lt"/>
              </a:rPr>
              <a:t>Хунзахский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 район» </a:t>
            </a:r>
            <a:r>
              <a:rPr lang="ru-RU" altLang="ru-RU" sz="1400" dirty="0" smtClean="0">
                <a:solidFill>
                  <a:srgbClr val="000000"/>
                </a:solidFill>
                <a:latin typeface="+mj-lt"/>
              </a:rPr>
              <a:t>и 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«город Избербаш») и еще  в 14 муниципальных образованиях</a:t>
            </a:r>
            <a:r>
              <a:rPr lang="ru-RU" altLang="ru-RU" sz="1400" b="1" dirty="0">
                <a:solidFill>
                  <a:srgbClr val="000000"/>
                </a:solidFill>
                <a:latin typeface="+mj-lt"/>
              </a:rPr>
              <a:t>  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земельные участки для строительства  в 2013 году </a:t>
            </a:r>
            <a:r>
              <a:rPr lang="ru-RU" altLang="ru-RU" sz="1400">
                <a:solidFill>
                  <a:srgbClr val="000000"/>
                </a:solidFill>
                <a:latin typeface="+mj-lt"/>
              </a:rPr>
              <a:t>не </a:t>
            </a:r>
            <a:r>
              <a:rPr lang="ru-RU" altLang="ru-RU" sz="1400" smtClean="0">
                <a:solidFill>
                  <a:srgbClr val="000000"/>
                </a:solidFill>
                <a:latin typeface="+mj-lt"/>
              </a:rPr>
              <a:t>предоставлялись.</a:t>
            </a:r>
            <a:endParaRPr lang="ru-RU" altLang="ru-RU" sz="1400" dirty="0">
              <a:solidFill>
                <a:srgbClr val="000000"/>
              </a:solidFill>
              <a:latin typeface="+mj-lt"/>
            </a:endParaRPr>
          </a:p>
          <a:p>
            <a:pPr marL="0" indent="296317" algn="just">
              <a:buNone/>
              <a:tabLst>
                <a:tab pos="0" algn="l"/>
              </a:tabLst>
            </a:pP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Для обеспечения роста объемов  строительства местным администрациям муниципальных образований необходимо продолжить работу по разработке муниципальных  нормативных правовых актов, схем  территориального планирования муниципальных  районов: генеральных планов городских округов,  городских и сельских поселений, правил землепользования и застройки городских округов, городских  и сельских поселений, необходимых для упрощения предоставления земельных участков </a:t>
            </a:r>
            <a:r>
              <a:rPr lang="ru-RU" altLang="ru-RU" sz="1400">
                <a:solidFill>
                  <a:srgbClr val="000000"/>
                </a:solidFill>
                <a:latin typeface="+mj-lt"/>
              </a:rPr>
              <a:t>под </a:t>
            </a:r>
            <a:r>
              <a:rPr lang="ru-RU" altLang="ru-RU" sz="1400" smtClean="0">
                <a:solidFill>
                  <a:srgbClr val="000000"/>
                </a:solidFill>
                <a:latin typeface="+mj-lt"/>
              </a:rPr>
              <a:t>строительство. </a:t>
            </a:r>
            <a:endParaRPr lang="ru-RU" altLang="ru-RU" sz="1400" dirty="0">
              <a:solidFill>
                <a:srgbClr val="000000"/>
              </a:solidFill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endParaRPr lang="ru-RU" altLang="ru-RU" sz="1400" dirty="0">
              <a:solidFill>
                <a:srgbClr val="000000"/>
              </a:solidFill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endParaRPr lang="ru-RU" altLang="ru-RU" sz="1400" dirty="0">
              <a:latin typeface="+mj-lt"/>
            </a:endParaRPr>
          </a:p>
        </p:txBody>
      </p:sp>
      <p:graphicFrame>
        <p:nvGraphicFramePr>
          <p:cNvPr id="71684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504690" y="1526961"/>
          <a:ext cx="3058800" cy="1112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0" name="Лист" r:id="rId3" imgW="3381254" imgH="1142910" progId="Excel.Sheet.8">
                  <p:embed/>
                </p:oleObj>
              </mc:Choice>
              <mc:Fallback>
                <p:oleObj name="Лист" r:id="rId3" imgW="3381254" imgH="114291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90" y="1526961"/>
                        <a:ext cx="3058800" cy="11127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Номер слайда 9"/>
          <p:cNvSpPr>
            <a:spLocks noGrp="1"/>
          </p:cNvSpPr>
          <p:nvPr>
            <p:ph type="sldNum" sz="quarter" idx="12"/>
          </p:nvPr>
        </p:nvSpPr>
        <p:spPr bwMode="auto">
          <a:xfrm>
            <a:off x="8990984" y="6778099"/>
            <a:ext cx="861086" cy="3833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C2513CF-05EF-44B3-AF4D-51727D1C817B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48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1686" name="Rectangle 5"/>
          <p:cNvSpPr>
            <a:spLocks noChangeArrowheads="1"/>
          </p:cNvSpPr>
          <p:nvPr/>
        </p:nvSpPr>
        <p:spPr bwMode="auto">
          <a:xfrm>
            <a:off x="300672" y="789182"/>
            <a:ext cx="3057264" cy="68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5" tIns="43278" rIns="86555" bIns="4327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100" i="1" dirty="0">
                <a:solidFill>
                  <a:srgbClr val="000000"/>
                </a:solidFill>
              </a:rPr>
              <a:t>Площадь земельных участков, предоставленных для строительства в расчете на </a:t>
            </a:r>
            <a:r>
              <a:rPr lang="ru-RU" altLang="ru-RU" sz="1100" i="1">
                <a:solidFill>
                  <a:srgbClr val="000000"/>
                </a:solidFill>
              </a:rPr>
              <a:t>10 </a:t>
            </a:r>
            <a:r>
              <a:rPr lang="ru-RU" altLang="ru-RU" sz="1100" i="1" smtClean="0">
                <a:solidFill>
                  <a:srgbClr val="000000"/>
                </a:solidFill>
              </a:rPr>
              <a:t>тыс. </a:t>
            </a:r>
            <a:r>
              <a:rPr lang="ru-RU" altLang="ru-RU" sz="1100" i="1" dirty="0">
                <a:solidFill>
                  <a:srgbClr val="000000"/>
                </a:solidFill>
              </a:rPr>
              <a:t>человек населения, га</a:t>
            </a:r>
          </a:p>
        </p:txBody>
      </p:sp>
      <p:sp>
        <p:nvSpPr>
          <p:cNvPr id="71687" name="Rectangle 10"/>
          <p:cNvSpPr>
            <a:spLocks noChangeArrowheads="1"/>
          </p:cNvSpPr>
          <p:nvPr/>
        </p:nvSpPr>
        <p:spPr bwMode="auto">
          <a:xfrm>
            <a:off x="4614279" y="3669239"/>
            <a:ext cx="5080615" cy="294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67" tIns="49332" rIns="98667" bIns="49332"/>
          <a:lstStyle>
            <a:lvl1pPr indent="360363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ru-RU" altLang="ru-RU" sz="1300">
              <a:solidFill>
                <a:srgbClr val="000000"/>
              </a:solidFill>
            </a:endParaRPr>
          </a:p>
        </p:txBody>
      </p:sp>
      <p:pic>
        <p:nvPicPr>
          <p:cNvPr id="71688" name="Picture 12" descr="D:\ДОКУМЕНТЫ 2014 ГОД\ОЦЕНКА ЭФФЕКТИВНОСТИ ОМСУ\СВОДНЫЙ ДОКЛАД  2014г\Карты\площдь жиль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" y="2571649"/>
            <a:ext cx="3752169" cy="425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5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96069" y="102812"/>
            <a:ext cx="10036969" cy="754409"/>
          </a:xfrm>
        </p:spPr>
        <p:txBody>
          <a:bodyPr lIns="86555" tIns="43278" rIns="86555" bIns="43278">
            <a:noAutofit/>
          </a:bodyPr>
          <a:lstStyle/>
          <a:p>
            <a:pPr algn="ctr" eaLnBrk="1" hangingPunct="1"/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</a:rPr>
              <a:t>Площадь земельных участков, предоставленных для жилищного строительства, </a:t>
            </a:r>
            <a:r>
              <a:rPr lang="ru-RU" altLang="ru-RU" sz="17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altLang="ru-RU" sz="17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sz="1700" b="1" i="1" dirty="0" smtClean="0">
                <a:solidFill>
                  <a:schemeClr val="accent1">
                    <a:lumMod val="75000"/>
                  </a:schemeClr>
                </a:solidFill>
              </a:rPr>
              <a:t>индивидуального </a:t>
            </a:r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</a:rPr>
              <a:t>строительства и комплексного освоения </a:t>
            </a:r>
            <a:b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</a:rPr>
              <a:t>в расчете на </a:t>
            </a:r>
            <a:r>
              <a:rPr lang="ru-RU" altLang="ru-RU" sz="1700" b="1" i="1">
                <a:solidFill>
                  <a:schemeClr val="accent1">
                    <a:lumMod val="75000"/>
                  </a:schemeClr>
                </a:solidFill>
              </a:rPr>
              <a:t>10 </a:t>
            </a:r>
            <a:r>
              <a:rPr lang="ru-RU" altLang="ru-RU" sz="1700" b="1" i="1" smtClean="0">
                <a:solidFill>
                  <a:schemeClr val="accent1">
                    <a:lumMod val="75000"/>
                  </a:schemeClr>
                </a:solidFill>
              </a:rPr>
              <a:t>тыс. </a:t>
            </a:r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</a:rPr>
              <a:t>человек населения</a:t>
            </a:r>
          </a:p>
        </p:txBody>
      </p:sp>
      <p:sp>
        <p:nvSpPr>
          <p:cNvPr id="72707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158407" y="1065338"/>
            <a:ext cx="5805470" cy="5963212"/>
          </a:xfrm>
        </p:spPr>
        <p:txBody>
          <a:bodyPr lIns="86555" tIns="43278" rIns="86555" bIns="43278">
            <a:noAutofit/>
          </a:bodyPr>
          <a:lstStyle/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В целом по муниципальным образованиям</a:t>
            </a:r>
            <a:r>
              <a:rPr lang="ru-RU" altLang="ru-RU" sz="1300" b="1" dirty="0">
                <a:latin typeface="+mj-lt"/>
              </a:rPr>
              <a:t> площадь земельных участков, предоставленных для жилищного строительства, индивидуального строительства и комплексного освоения в целях жилищного строительства  в расчете на </a:t>
            </a:r>
            <a:r>
              <a:rPr lang="ru-RU" altLang="ru-RU" sz="1300" b="1">
                <a:latin typeface="+mj-lt"/>
              </a:rPr>
              <a:t>10 </a:t>
            </a:r>
            <a:r>
              <a:rPr lang="ru-RU" altLang="ru-RU" sz="1300" b="1" smtClean="0">
                <a:latin typeface="+mj-lt"/>
              </a:rPr>
              <a:t>тыс.</a:t>
            </a:r>
            <a:r>
              <a:rPr lang="ru-RU" altLang="ru-RU" sz="1300" smtClean="0">
                <a:latin typeface="+mj-lt"/>
              </a:rPr>
              <a:t> </a:t>
            </a:r>
            <a:r>
              <a:rPr lang="ru-RU" altLang="ru-RU" sz="1300" dirty="0">
                <a:latin typeface="+mj-lt"/>
              </a:rPr>
              <a:t>человек населения в 2013 году  составила  2,2 га, что  в  1,3  раза больше, чем в </a:t>
            </a:r>
            <a:r>
              <a:rPr lang="ru-RU" altLang="ru-RU" sz="1300">
                <a:latin typeface="+mj-lt"/>
              </a:rPr>
              <a:t>2012 </a:t>
            </a:r>
            <a:r>
              <a:rPr lang="ru-RU" altLang="ru-RU" sz="1300" smtClean="0">
                <a:latin typeface="+mj-lt"/>
              </a:rPr>
              <a:t>году.</a:t>
            </a:r>
            <a:endParaRPr lang="ru-RU" altLang="ru-RU" sz="1300" dirty="0"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Максимальное значение показателя общей площади земельных участков, предоставленных для жилищного строительства, индивидуального строительства и комплексного освоения в целях жилищного строительства в расчете на </a:t>
            </a:r>
            <a:r>
              <a:rPr lang="ru-RU" altLang="ru-RU" sz="1300">
                <a:latin typeface="+mj-lt"/>
              </a:rPr>
              <a:t>10 </a:t>
            </a:r>
            <a:r>
              <a:rPr lang="ru-RU" altLang="ru-RU" sz="1300" smtClean="0">
                <a:latin typeface="+mj-lt"/>
              </a:rPr>
              <a:t>тыс. </a:t>
            </a:r>
            <a:r>
              <a:rPr lang="ru-RU" altLang="ru-RU" sz="1300" dirty="0">
                <a:latin typeface="+mj-lt"/>
              </a:rPr>
              <a:t>человек, отмечено в МО «</a:t>
            </a:r>
            <a:r>
              <a:rPr lang="ru-RU" altLang="ru-RU" sz="1300" dirty="0" err="1">
                <a:latin typeface="+mj-lt"/>
              </a:rPr>
              <a:t>Карабудахкентский</a:t>
            </a:r>
            <a:r>
              <a:rPr lang="ru-RU" altLang="ru-RU" sz="1300" dirty="0">
                <a:latin typeface="+mj-lt"/>
              </a:rPr>
              <a:t> район» (21,2 </a:t>
            </a:r>
            <a:r>
              <a:rPr lang="ru-RU" altLang="ru-RU" sz="1300">
                <a:latin typeface="+mj-lt"/>
              </a:rPr>
              <a:t>га</a:t>
            </a:r>
            <a:r>
              <a:rPr lang="ru-RU" altLang="ru-RU" sz="1300" smtClean="0">
                <a:latin typeface="+mj-lt"/>
              </a:rPr>
              <a:t>). </a:t>
            </a:r>
            <a:endParaRPr lang="ru-RU" altLang="ru-RU" sz="1300" dirty="0"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В 28 муниципальных образованиях по итогам 2013 года отмечен рост этого показателя,  из них наибольший  в МО «</a:t>
            </a:r>
            <a:r>
              <a:rPr lang="ru-RU" altLang="ru-RU" sz="1300" dirty="0" err="1">
                <a:latin typeface="+mj-lt"/>
              </a:rPr>
              <a:t>Левашинский</a:t>
            </a:r>
            <a:r>
              <a:rPr lang="ru-RU" altLang="ru-RU" sz="1300" dirty="0">
                <a:latin typeface="+mj-lt"/>
              </a:rPr>
              <a:t> район» (в 20,1 раза), «</a:t>
            </a:r>
            <a:r>
              <a:rPr lang="ru-RU" altLang="ru-RU" sz="1300" dirty="0" err="1">
                <a:latin typeface="+mj-lt"/>
              </a:rPr>
              <a:t>Цумадинский</a:t>
            </a:r>
            <a:r>
              <a:rPr lang="ru-RU" altLang="ru-RU" sz="1300" dirty="0">
                <a:latin typeface="+mj-lt"/>
              </a:rPr>
              <a:t> район» (в 20 раз), «город </a:t>
            </a:r>
            <a:r>
              <a:rPr lang="ru-RU" altLang="ru-RU" sz="1300" dirty="0" err="1">
                <a:latin typeface="+mj-lt"/>
              </a:rPr>
              <a:t>Южно</a:t>
            </a:r>
            <a:r>
              <a:rPr lang="ru-RU" altLang="ru-RU" sz="1300" dirty="0">
                <a:latin typeface="+mj-lt"/>
              </a:rPr>
              <a:t> - </a:t>
            </a:r>
            <a:r>
              <a:rPr lang="ru-RU" altLang="ru-RU" sz="1300" dirty="0" err="1">
                <a:latin typeface="+mj-lt"/>
              </a:rPr>
              <a:t>Сухокумск</a:t>
            </a:r>
            <a:r>
              <a:rPr lang="ru-RU" altLang="ru-RU" sz="1300" dirty="0">
                <a:latin typeface="+mj-lt"/>
              </a:rPr>
              <a:t>» (в 19,7 раза), «</a:t>
            </a:r>
            <a:r>
              <a:rPr lang="ru-RU" altLang="ru-RU" sz="1300" dirty="0" err="1">
                <a:latin typeface="+mj-lt"/>
              </a:rPr>
              <a:t>Рутульский</a:t>
            </a:r>
            <a:r>
              <a:rPr lang="ru-RU" altLang="ru-RU" sz="1300" dirty="0">
                <a:latin typeface="+mj-lt"/>
              </a:rPr>
              <a:t> район» (в 3,6 раза) и «</a:t>
            </a:r>
            <a:r>
              <a:rPr lang="ru-RU" altLang="ru-RU" sz="1300" dirty="0" err="1">
                <a:latin typeface="+mj-lt"/>
              </a:rPr>
              <a:t>Кайтагский</a:t>
            </a:r>
            <a:r>
              <a:rPr lang="ru-RU" altLang="ru-RU" sz="1300" dirty="0">
                <a:latin typeface="+mj-lt"/>
              </a:rPr>
              <a:t> район» (в 2 </a:t>
            </a:r>
            <a:r>
              <a:rPr lang="ru-RU" altLang="ru-RU" sz="1300">
                <a:latin typeface="+mj-lt"/>
              </a:rPr>
              <a:t>раза</a:t>
            </a:r>
            <a:r>
              <a:rPr lang="ru-RU" altLang="ru-RU" sz="1300" smtClean="0">
                <a:latin typeface="+mj-lt"/>
              </a:rPr>
              <a:t>).</a:t>
            </a:r>
            <a:endParaRPr lang="ru-RU" altLang="ru-RU" sz="1300" dirty="0"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В 5 муниципальных образованиях показатель уменьшился: в МО «город </a:t>
            </a:r>
            <a:r>
              <a:rPr lang="ru-RU" altLang="ru-RU" sz="1300" dirty="0" err="1">
                <a:latin typeface="+mj-lt"/>
              </a:rPr>
              <a:t>Кизилюрт</a:t>
            </a:r>
            <a:r>
              <a:rPr lang="ru-RU" altLang="ru-RU" sz="1300" dirty="0">
                <a:latin typeface="+mj-lt"/>
              </a:rPr>
              <a:t>» (на 73,4%), «</a:t>
            </a:r>
            <a:r>
              <a:rPr lang="ru-RU" altLang="ru-RU" sz="1300" dirty="0" err="1">
                <a:latin typeface="+mj-lt"/>
              </a:rPr>
              <a:t>Хунзахский</a:t>
            </a:r>
            <a:r>
              <a:rPr lang="ru-RU" altLang="ru-RU" sz="1300" dirty="0">
                <a:latin typeface="+mj-lt"/>
              </a:rPr>
              <a:t> район» (на 69,3%), «город Кизляр» (на 67,7%), «</a:t>
            </a:r>
            <a:r>
              <a:rPr lang="ru-RU" altLang="ru-RU" sz="1300" dirty="0" err="1">
                <a:latin typeface="+mj-lt"/>
              </a:rPr>
              <a:t>Кизлярский</a:t>
            </a:r>
            <a:r>
              <a:rPr lang="ru-RU" altLang="ru-RU" sz="1300" dirty="0">
                <a:latin typeface="+mj-lt"/>
              </a:rPr>
              <a:t> район» (на 33,7%) и  «город Избербаш» (на 14,3</a:t>
            </a:r>
            <a:r>
              <a:rPr lang="ru-RU" altLang="ru-RU" sz="1300" dirty="0" smtClean="0">
                <a:latin typeface="+mj-lt"/>
              </a:rPr>
              <a:t>%),  </a:t>
            </a:r>
            <a:r>
              <a:rPr lang="ru-RU" altLang="ru-RU" sz="1300" dirty="0">
                <a:latin typeface="+mj-lt"/>
              </a:rPr>
              <a:t>В 1 муниципальном  образовании значение показателя </a:t>
            </a:r>
            <a:r>
              <a:rPr lang="ru-RU" altLang="ru-RU" sz="1300">
                <a:latin typeface="+mj-lt"/>
              </a:rPr>
              <a:t>не </a:t>
            </a:r>
            <a:r>
              <a:rPr lang="ru-RU" altLang="ru-RU" sz="1300" smtClean="0">
                <a:latin typeface="+mj-lt"/>
              </a:rPr>
              <a:t>изменилось.</a:t>
            </a:r>
            <a:endParaRPr lang="ru-RU" altLang="ru-RU" sz="1300" dirty="0"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Наименьшая площадь земельных участков, предоставленных для жилищного строительства, индивидуального строительства и комплексного освоения в целях жилищного строительства приходится на жителей МО «</a:t>
            </a:r>
            <a:r>
              <a:rPr lang="ru-RU" altLang="ru-RU" sz="1300" dirty="0" err="1">
                <a:latin typeface="+mj-lt"/>
              </a:rPr>
              <a:t>Магарамкентский</a:t>
            </a:r>
            <a:r>
              <a:rPr lang="ru-RU" altLang="ru-RU" sz="1300" dirty="0">
                <a:latin typeface="+mj-lt"/>
              </a:rPr>
              <a:t> район» (0,03 га) и «город Дербент» (0,065 </a:t>
            </a:r>
            <a:r>
              <a:rPr lang="ru-RU" altLang="ru-RU" sz="1300">
                <a:latin typeface="+mj-lt"/>
              </a:rPr>
              <a:t>га</a:t>
            </a:r>
            <a:r>
              <a:rPr lang="ru-RU" altLang="ru-RU" sz="1300" smtClean="0">
                <a:latin typeface="+mj-lt"/>
              </a:rPr>
              <a:t>).</a:t>
            </a:r>
            <a:endParaRPr lang="ru-RU" altLang="ru-RU" sz="1300" dirty="0"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Для обеспечения роста объемов жилищного строительства муниципальным образованиям  республики необходимо активизировать формирование и предоставление земельных участков под жилищное строительство,  принимать меры по  предоставлению земельных участков, обеспеченных соответствующей </a:t>
            </a:r>
            <a:r>
              <a:rPr lang="ru-RU" altLang="ru-RU" sz="1300">
                <a:latin typeface="+mj-lt"/>
              </a:rPr>
              <a:t>инженерной </a:t>
            </a:r>
            <a:r>
              <a:rPr lang="ru-RU" altLang="ru-RU" sz="1300" smtClean="0">
                <a:latin typeface="+mj-lt"/>
              </a:rPr>
              <a:t>инфраструктурой.</a:t>
            </a:r>
            <a:endParaRPr lang="ru-RU" altLang="ru-RU" sz="1300" dirty="0"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endParaRPr lang="ru-RU" altLang="ru-RU" sz="1300" dirty="0">
              <a:latin typeface="+mj-lt"/>
            </a:endParaRPr>
          </a:p>
        </p:txBody>
      </p:sp>
      <p:graphicFrame>
        <p:nvGraphicFramePr>
          <p:cNvPr id="72708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684168" y="1679661"/>
          <a:ext cx="2979032" cy="1235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13" name="Лист" r:id="rId3" imgW="3381254" imgH="952560" progId="Excel.Sheet.8">
                  <p:embed/>
                </p:oleObj>
              </mc:Choice>
              <mc:Fallback>
                <p:oleObj name="Лист" r:id="rId3" imgW="3381254" imgH="95256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168" y="1679661"/>
                        <a:ext cx="2979032" cy="1235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9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78C66A-CDC8-42DE-BDE8-D3FAD21DC5A6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49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2710" name="Rectangle 5"/>
          <p:cNvSpPr>
            <a:spLocks noChangeArrowheads="1"/>
          </p:cNvSpPr>
          <p:nvPr/>
        </p:nvSpPr>
        <p:spPr bwMode="auto">
          <a:xfrm>
            <a:off x="160405" y="857404"/>
            <a:ext cx="3687550" cy="89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5" tIns="43278" rIns="86555" bIns="4327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100" i="1" dirty="0">
                <a:solidFill>
                  <a:srgbClr val="000000"/>
                </a:solidFill>
              </a:rPr>
              <a:t>Площадь земельных участков, предоставленных для жилищного строительства , индивидуального строительства  и комплексного освоения  </a:t>
            </a:r>
          </a:p>
          <a:p>
            <a:pPr algn="ctr" eaLnBrk="1" hangingPunct="1"/>
            <a:r>
              <a:rPr lang="ru-RU" altLang="ru-RU" sz="1100" i="1" dirty="0">
                <a:solidFill>
                  <a:srgbClr val="000000"/>
                </a:solidFill>
              </a:rPr>
              <a:t> в расчете на </a:t>
            </a:r>
            <a:r>
              <a:rPr lang="ru-RU" altLang="ru-RU" sz="1100" i="1">
                <a:solidFill>
                  <a:srgbClr val="000000"/>
                </a:solidFill>
              </a:rPr>
              <a:t>10 </a:t>
            </a:r>
            <a:r>
              <a:rPr lang="ru-RU" altLang="ru-RU" sz="1100" i="1" smtClean="0">
                <a:solidFill>
                  <a:srgbClr val="000000"/>
                </a:solidFill>
              </a:rPr>
              <a:t>тыс. </a:t>
            </a:r>
            <a:r>
              <a:rPr lang="ru-RU" altLang="ru-RU" sz="1100" i="1" dirty="0">
                <a:solidFill>
                  <a:srgbClr val="000000"/>
                </a:solidFill>
              </a:rPr>
              <a:t>человек населения, га</a:t>
            </a:r>
          </a:p>
        </p:txBody>
      </p:sp>
      <p:sp>
        <p:nvSpPr>
          <p:cNvPr id="72711" name="Rectangle 10"/>
          <p:cNvSpPr>
            <a:spLocks noChangeArrowheads="1"/>
          </p:cNvSpPr>
          <p:nvPr/>
        </p:nvSpPr>
        <p:spPr bwMode="auto">
          <a:xfrm>
            <a:off x="4614279" y="3669239"/>
            <a:ext cx="5080615" cy="294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67" tIns="49332" rIns="98667" bIns="49332"/>
          <a:lstStyle>
            <a:lvl1pPr indent="360363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ru-RU" altLang="ru-RU" sz="1300">
              <a:solidFill>
                <a:srgbClr val="000000"/>
              </a:solidFill>
            </a:endParaRPr>
          </a:p>
        </p:txBody>
      </p:sp>
      <p:pic>
        <p:nvPicPr>
          <p:cNvPr id="72712" name="Picture 14" descr="D:\ДОКУМЕНТЫ 2014 ГОД\ОЦЕНКА ЭФФЕКТИВНОСТИ ОМСУ\СВОДНЫЙ ДОКЛАД  2014г\Карты\площадь жилье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71" y="2914830"/>
            <a:ext cx="3965395" cy="411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06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021479"/>
              </p:ext>
            </p:extLst>
          </p:nvPr>
        </p:nvGraphicFramePr>
        <p:xfrm>
          <a:off x="0" y="273682"/>
          <a:ext cx="10333036" cy="307283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678935"/>
                <a:gridCol w="2678935"/>
                <a:gridCol w="1821488"/>
                <a:gridCol w="3153678"/>
              </a:tblGrid>
              <a:tr h="864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Наименование </a:t>
                      </a:r>
                      <a:r>
                        <a:rPr lang="ru-RU" sz="1100" b="1" dirty="0" smtClean="0">
                          <a:latin typeface="+mj-lt"/>
                        </a:rPr>
                        <a:t>муниципального района предгорной зоны</a:t>
                      </a:r>
                      <a:endParaRPr lang="ru-RU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Среднегодовая численность постоянного населения в отчетном году</a:t>
                      </a:r>
                      <a:r>
                        <a:rPr lang="ru-RU" sz="1100" b="1">
                          <a:latin typeface="+mj-lt"/>
                        </a:rPr>
                        <a:t>, </a:t>
                      </a:r>
                      <a:r>
                        <a:rPr lang="ru-RU" sz="1100" b="1" smtClean="0">
                          <a:latin typeface="+mj-lt"/>
                        </a:rPr>
                        <a:t>тыс.чел.</a:t>
                      </a:r>
                      <a:endParaRPr lang="ru-RU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Административный центр муниципального района</a:t>
                      </a:r>
                      <a:endParaRPr lang="ru-RU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 marL="0" algn="ctr" defTabSz="104232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latin typeface="+mj-lt"/>
                        </a:rPr>
                        <a:t>Информация</a:t>
                      </a:r>
                      <a:br>
                        <a:rPr lang="ru-RU" sz="1100" b="1" kern="1200" dirty="0">
                          <a:latin typeface="+mj-lt"/>
                        </a:rPr>
                      </a:br>
                      <a:r>
                        <a:rPr lang="ru-RU" sz="1100" b="1" kern="1200" dirty="0">
                          <a:latin typeface="+mj-lt"/>
                        </a:rPr>
                        <a:t>о размещении доклада главы в сети </a:t>
                      </a:r>
                      <a:r>
                        <a:rPr lang="ru-RU" sz="1100" b="1" kern="1200" dirty="0" smtClean="0">
                          <a:latin typeface="+mj-lt"/>
                        </a:rPr>
                        <a:t>Интернет</a:t>
                      </a:r>
                      <a:r>
                        <a:rPr lang="ru-RU" sz="1100" b="1" kern="1200" dirty="0">
                          <a:latin typeface="+mj-lt"/>
                        </a:rPr>
                        <a:t/>
                      </a:r>
                      <a:br>
                        <a:rPr lang="ru-RU" sz="1100" b="1" kern="1200" dirty="0">
                          <a:latin typeface="+mj-lt"/>
                        </a:rPr>
                      </a:br>
                      <a:r>
                        <a:rPr lang="ru-RU" sz="1100" b="1" kern="1200" dirty="0">
                          <a:latin typeface="+mj-lt"/>
                        </a:rPr>
                        <a:t>(адрес официального сайта муниципального </a:t>
                      </a:r>
                      <a:r>
                        <a:rPr lang="ru-RU" sz="1100" b="1" kern="1200" dirty="0" smtClean="0">
                          <a:latin typeface="+mj-lt"/>
                        </a:rPr>
                        <a:t>района)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456" marR="64456" marT="31762" marB="31762" anchor="ctr"/>
                </a:tc>
              </a:tr>
              <a:tr h="26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j-lt"/>
                        </a:rPr>
                        <a:t>Буйнакский район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j-lt"/>
                        </a:rPr>
                        <a:t>76,8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г. </a:t>
                      </a:r>
                      <a:r>
                        <a:rPr lang="ru-RU" sz="1100" dirty="0">
                          <a:latin typeface="+mj-lt"/>
                        </a:rPr>
                        <a:t>Буйнакск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100" u="sng" kern="1200" dirty="0" err="1" smtClean="0">
                          <a:latin typeface="+mj-lt"/>
                          <a:hlinkClick r:id="rId2"/>
                        </a:rPr>
                        <a:t>www,br-adm,ru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  <a:tr h="26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+mj-lt"/>
                        </a:rPr>
                        <a:t>Казбековский</a:t>
                      </a:r>
                      <a:r>
                        <a:rPr lang="ru-RU" sz="1100" dirty="0">
                          <a:latin typeface="+mj-lt"/>
                        </a:rPr>
                        <a:t> район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j-lt"/>
                        </a:rPr>
                        <a:t>44,7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с. </a:t>
                      </a:r>
                      <a:r>
                        <a:rPr lang="ru-RU" sz="1100" dirty="0">
                          <a:latin typeface="+mj-lt"/>
                        </a:rPr>
                        <a:t>Дылым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100" u="sng" kern="1200" dirty="0" err="1" smtClean="0">
                          <a:latin typeface="+mj-lt"/>
                          <a:hlinkClick r:id="rId3"/>
                        </a:rPr>
                        <a:t>www,kazbekovskiy,ru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  <a:tr h="26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+mj-lt"/>
                        </a:rPr>
                        <a:t>Кайтагский</a:t>
                      </a:r>
                      <a:r>
                        <a:rPr lang="ru-RU" sz="1100" dirty="0">
                          <a:latin typeface="+mj-lt"/>
                        </a:rPr>
                        <a:t> район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j-lt"/>
                        </a:rPr>
                        <a:t>32,1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с.Маджалис 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en-US" sz="1100" u="sng" kern="1200" dirty="0" smtClean="0">
                          <a:latin typeface="+mj-lt"/>
                          <a:hlinkClick r:id="rId4"/>
                        </a:rPr>
                        <a:t>www,</a:t>
                      </a:r>
                      <a:r>
                        <a:rPr kumimoji="0" lang="ru-RU" sz="1100" u="sng" kern="1200" dirty="0" err="1" smtClean="0">
                          <a:latin typeface="+mj-lt"/>
                          <a:hlinkClick r:id="rId4"/>
                        </a:rPr>
                        <a:t>kaitagskiy,narod,ru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  <a:tr h="26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+mj-lt"/>
                        </a:rPr>
                        <a:t>Новолакский</a:t>
                      </a:r>
                      <a:r>
                        <a:rPr lang="ru-RU" sz="1100" dirty="0">
                          <a:latin typeface="+mj-lt"/>
                        </a:rPr>
                        <a:t> район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j-lt"/>
                        </a:rPr>
                        <a:t>31,1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с. </a:t>
                      </a:r>
                      <a:r>
                        <a:rPr lang="ru-RU" sz="1100" dirty="0" err="1">
                          <a:latin typeface="+mj-lt"/>
                        </a:rPr>
                        <a:t>Новолак</a:t>
                      </a:r>
                      <a:r>
                        <a:rPr lang="ru-RU" sz="1100" dirty="0">
                          <a:latin typeface="+mj-lt"/>
                        </a:rPr>
                        <a:t> 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err="1" smtClean="0">
                          <a:latin typeface="+mj-lt"/>
                          <a:hlinkClick r:id="rId5"/>
                        </a:rPr>
                        <a:t>www,novolakskoe,ru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  <a:tr h="26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j-lt"/>
                        </a:rPr>
                        <a:t>Сулейман-</a:t>
                      </a:r>
                      <a:r>
                        <a:rPr lang="ru-RU" sz="1100" dirty="0" err="1" smtClean="0">
                          <a:latin typeface="+mj-lt"/>
                        </a:rPr>
                        <a:t>Стальский</a:t>
                      </a:r>
                      <a:r>
                        <a:rPr lang="ru-RU" sz="1100" dirty="0" smtClean="0">
                          <a:latin typeface="+mj-lt"/>
                        </a:rPr>
                        <a:t> </a:t>
                      </a:r>
                      <a:r>
                        <a:rPr lang="ru-RU" sz="1100" dirty="0">
                          <a:latin typeface="+mj-lt"/>
                        </a:rPr>
                        <a:t>район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j-lt"/>
                        </a:rPr>
                        <a:t>57,9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с. </a:t>
                      </a:r>
                      <a:r>
                        <a:rPr lang="ru-RU" sz="1100" dirty="0" err="1">
                          <a:latin typeface="+mj-lt"/>
                        </a:rPr>
                        <a:t>Касумкент</a:t>
                      </a:r>
                      <a:r>
                        <a:rPr lang="ru-RU" sz="1100" dirty="0">
                          <a:latin typeface="+mj-lt"/>
                        </a:rPr>
                        <a:t> 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100" u="sng" kern="1200" dirty="0" err="1" smtClean="0">
                          <a:latin typeface="+mj-lt"/>
                          <a:hlinkClick r:id="rId6"/>
                        </a:rPr>
                        <a:t>www,suleiman-stalskiy,ru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  <a:tr h="26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j-lt"/>
                        </a:rPr>
                        <a:t>Сергокалинский район</a:t>
                      </a:r>
                      <a:endParaRPr lang="ru-RU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</a:rPr>
                        <a:t>27,</a:t>
                      </a:r>
                      <a:r>
                        <a:rPr lang="ru-RU" sz="1100" dirty="0" smtClean="0">
                          <a:latin typeface="+mj-lt"/>
                        </a:rPr>
                        <a:t>7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с. </a:t>
                      </a:r>
                      <a:r>
                        <a:rPr lang="ru-RU" sz="1100" dirty="0">
                          <a:latin typeface="+mj-lt"/>
                        </a:rPr>
                        <a:t>Сергокала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err="1" smtClean="0">
                          <a:latin typeface="+mj-lt"/>
                          <a:hlinkClick r:id="rId7"/>
                        </a:rPr>
                        <a:t>www,sergokala,ru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  <a:tr h="312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j-lt"/>
                        </a:rPr>
                        <a:t>Табасаранский район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</a:rPr>
                        <a:t>51,</a:t>
                      </a:r>
                      <a:r>
                        <a:rPr lang="ru-RU" sz="1100" dirty="0" smtClean="0">
                          <a:latin typeface="+mj-lt"/>
                        </a:rPr>
                        <a:t>3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с.Хучни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100" u="sng" kern="1200" dirty="0" err="1" smtClean="0">
                          <a:latin typeface="+mj-lt"/>
                          <a:hlinkClick r:id="rId8"/>
                        </a:rPr>
                        <a:t>www,mrtabasaran,ru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  <a:tr h="300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j-lt"/>
                        </a:rPr>
                        <a:t>Хивский район</a:t>
                      </a:r>
                      <a:endParaRPr lang="ru-RU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j-lt"/>
                        </a:rPr>
                        <a:t>21,7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с. </a:t>
                      </a:r>
                      <a:r>
                        <a:rPr lang="ru-RU" sz="1100" dirty="0" err="1">
                          <a:latin typeface="+mj-lt"/>
                        </a:rPr>
                        <a:t>Хив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100" u="sng" kern="1200" dirty="0" err="1" smtClean="0">
                          <a:latin typeface="+mj-lt"/>
                          <a:hlinkClick r:id="rId9"/>
                        </a:rPr>
                        <a:t>www,khiv,ru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371889"/>
              </p:ext>
            </p:extLst>
          </p:nvPr>
        </p:nvGraphicFramePr>
        <p:xfrm>
          <a:off x="-1" y="3326152"/>
          <a:ext cx="10333038" cy="392034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678935"/>
                <a:gridCol w="2649090"/>
                <a:gridCol w="1847694"/>
                <a:gridCol w="3157319"/>
              </a:tblGrid>
              <a:tr h="857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Наименование </a:t>
                      </a:r>
                      <a:r>
                        <a:rPr lang="ru-RU" sz="1100" b="1" dirty="0" smtClean="0">
                          <a:latin typeface="+mj-lt"/>
                        </a:rPr>
                        <a:t>муниципального района горной зоны</a:t>
                      </a:r>
                      <a:endParaRPr lang="ru-RU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983" marR="56983" marT="28080" marB="280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Среднегодовая численность постоянного населения в отчетном году</a:t>
                      </a:r>
                      <a:r>
                        <a:rPr lang="ru-RU" sz="1100" b="1">
                          <a:latin typeface="+mj-lt"/>
                        </a:rPr>
                        <a:t>, </a:t>
                      </a:r>
                      <a:r>
                        <a:rPr lang="ru-RU" sz="1100" b="1" smtClean="0">
                          <a:latin typeface="+mj-lt"/>
                        </a:rPr>
                        <a:t>тыс.чел.</a:t>
                      </a:r>
                      <a:endParaRPr lang="ru-RU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983" marR="56983" marT="28080" marB="280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Административный центр муниципального района</a:t>
                      </a:r>
                      <a:endParaRPr lang="ru-RU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983" marR="56983" marT="28080" marB="280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Информация</a:t>
                      </a:r>
                      <a:br>
                        <a:rPr lang="ru-RU" sz="1100" b="1" dirty="0">
                          <a:latin typeface="+mj-lt"/>
                        </a:rPr>
                      </a:br>
                      <a:r>
                        <a:rPr lang="ru-RU" sz="1100" b="1" dirty="0">
                          <a:latin typeface="+mj-lt"/>
                        </a:rPr>
                        <a:t>о размещении доклада главы в </a:t>
                      </a:r>
                      <a:r>
                        <a:rPr lang="ru-RU" sz="1100" b="1" dirty="0" smtClean="0">
                          <a:latin typeface="+mj-lt"/>
                        </a:rPr>
                        <a:t>сети Интернет (адрес </a:t>
                      </a:r>
                      <a:r>
                        <a:rPr lang="ru-RU" sz="1100" b="1" dirty="0">
                          <a:latin typeface="+mj-lt"/>
                        </a:rPr>
                        <a:t>официального сайта муниципального </a:t>
                      </a:r>
                      <a:r>
                        <a:rPr lang="ru-RU" sz="1100" b="1" dirty="0" smtClean="0">
                          <a:latin typeface="+mj-lt"/>
                        </a:rPr>
                        <a:t>района)</a:t>
                      </a:r>
                      <a:endParaRPr lang="ru-RU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983" marR="56983" marT="28080" marB="28080" anchor="ctr"/>
                </a:tc>
              </a:tr>
              <a:tr h="278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/>
                        <a:t>Акушинский</a:t>
                      </a:r>
                      <a:r>
                        <a:rPr lang="ru-RU" sz="1100" dirty="0"/>
                        <a:t> район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0263" marR="5936" marT="585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53,0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936" marR="5936" marT="58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/>
                        <a:t>с. </a:t>
                      </a:r>
                      <a:r>
                        <a:rPr lang="ru-RU" sz="1100" dirty="0"/>
                        <a:t>Акуша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3" marR="56983" marT="28080" marB="280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err="1" smtClean="0">
                          <a:hlinkClick r:id=""/>
                        </a:rPr>
                        <a:t>www,akusha,ru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160263" marR="5936" marT="5850" marB="0" anchor="ctr"/>
                </a:tc>
              </a:tr>
              <a:tr h="278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/>
                        <a:t>Ахтынский</a:t>
                      </a:r>
                      <a:r>
                        <a:rPr lang="ru-RU" sz="1100" dirty="0"/>
                        <a:t> район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0263" marR="5936" marT="585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1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32,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936" marR="5936" marT="58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/>
                        <a:t>с. </a:t>
                      </a:r>
                      <a:r>
                        <a:rPr lang="ru-RU" sz="1100" dirty="0"/>
                        <a:t>Ахты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3" marR="56983" marT="28080" marB="280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err="1" smtClean="0">
                          <a:hlinkClick r:id=""/>
                        </a:rPr>
                        <a:t>www,ahtymo,ru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160263" marR="5936" marT="5850" marB="0" anchor="ctr"/>
                </a:tc>
              </a:tr>
              <a:tr h="278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/>
                        <a:t>Гергебильский</a:t>
                      </a:r>
                      <a:r>
                        <a:rPr lang="ru-RU" sz="1100" dirty="0"/>
                        <a:t> район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0263" marR="5936" marT="585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1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20,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936" marR="5936" marT="58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/>
                        <a:t>с. </a:t>
                      </a:r>
                      <a:r>
                        <a:rPr lang="ru-RU" sz="1100" dirty="0"/>
                        <a:t>Гергебиль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3" marR="56983" marT="28080" marB="280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err="1" smtClean="0">
                          <a:hlinkClick r:id="rId10"/>
                        </a:rPr>
                        <a:t>www,mr-gergebil,ru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160263" marR="5936" marT="5850" marB="0" anchor="ctr"/>
                </a:tc>
              </a:tr>
              <a:tr h="278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/>
                        <a:t>Гумбетовский</a:t>
                      </a:r>
                      <a:r>
                        <a:rPr lang="ru-RU" sz="1100" dirty="0"/>
                        <a:t> район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0263" marR="5936" marT="585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1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22,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936" marR="5936" marT="58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/>
                        <a:t>с. </a:t>
                      </a:r>
                      <a:r>
                        <a:rPr lang="ru-RU" sz="1100" dirty="0" smtClean="0"/>
                        <a:t>Мехельта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3" marR="56983" marT="28080" marB="280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err="1" smtClean="0">
                          <a:hlinkClick r:id=""/>
                        </a:rPr>
                        <a:t>www,mo-gumbet,ru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160263" marR="5936" marT="5850" marB="0" anchor="ctr"/>
                </a:tc>
              </a:tr>
              <a:tr h="278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Гунибский район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0263" marR="5936" marT="585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1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25,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936" marR="5936" marT="58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/>
                        <a:t>с. </a:t>
                      </a:r>
                      <a:r>
                        <a:rPr lang="ru-RU" sz="1100" dirty="0"/>
                        <a:t>Гуниб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3" marR="56983" marT="28080" marB="280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err="1" smtClean="0">
                          <a:hlinkClick r:id=""/>
                        </a:rPr>
                        <a:t>www,gunib,ru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160263" marR="5936" marT="5850" marB="0" anchor="ctr"/>
                </a:tc>
              </a:tr>
              <a:tr h="278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Дахадаевский район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0263" marR="5936" marT="585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1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36,4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936" marR="5936" marT="58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/>
                        <a:t>с. </a:t>
                      </a:r>
                      <a:r>
                        <a:rPr lang="ru-RU" sz="1100" dirty="0" smtClean="0"/>
                        <a:t>Уркарах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3" marR="56983" marT="28080" marB="280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err="1" smtClean="0">
                          <a:hlinkClick r:id=""/>
                        </a:rPr>
                        <a:t>www,urkarakh,ru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160263" marR="5936" marT="5850" marB="0" anchor="ctr"/>
                </a:tc>
              </a:tr>
              <a:tr h="278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Докузпаринский район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0263" marR="5936" marT="585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1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15,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936" marR="5936" marT="58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/>
                        <a:t>с. </a:t>
                      </a:r>
                      <a:r>
                        <a:rPr lang="ru-RU" sz="1100" dirty="0"/>
                        <a:t>Усухчай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3" marR="56983" marT="28080" marB="280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err="1" smtClean="0">
                          <a:hlinkClick r:id="rId11"/>
                        </a:rPr>
                        <a:t>www,dokuz-para,ru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160263" marR="5936" marT="5850" marB="0" anchor="ctr"/>
                </a:tc>
              </a:tr>
              <a:tr h="278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Курахский район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0263" marR="5936" marT="585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1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15,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936" marR="5936" marT="58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/>
                        <a:t>с. </a:t>
                      </a:r>
                      <a:r>
                        <a:rPr lang="ru-RU" sz="1100" dirty="0"/>
                        <a:t>Курах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3" marR="56983" marT="28080" marB="280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100" u="sng" kern="1200" dirty="0" err="1" smtClean="0">
                          <a:hlinkClick r:id="rId12"/>
                        </a:rPr>
                        <a:t>www,kurah,ru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160263" marR="5936" marT="5850" marB="0" anchor="ctr"/>
                </a:tc>
              </a:tr>
              <a:tr h="278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Левашинский район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0263" marR="5936" marT="585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73,0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936" marR="5936" marT="58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/>
                        <a:t>с. </a:t>
                      </a:r>
                      <a:r>
                        <a:rPr lang="ru-RU" sz="1100" dirty="0"/>
                        <a:t>Леваши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3" marR="56983" marT="28080" marB="280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err="1" smtClean="0">
                          <a:hlinkClick r:id=""/>
                        </a:rPr>
                        <a:t>www,mr-levashi,ru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160263" marR="5936" marT="5850" marB="0" anchor="ctr"/>
                </a:tc>
              </a:tr>
              <a:tr h="278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Унцукульский район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0263" marR="5936" marT="585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30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936" marR="5936" marT="58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/>
                        <a:t>с. </a:t>
                      </a:r>
                      <a:r>
                        <a:rPr lang="ru-RU" sz="1100" dirty="0"/>
                        <a:t>Унцукуль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3" marR="56983" marT="28080" marB="280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err="1" smtClean="0">
                          <a:hlinkClick r:id="rId13"/>
                        </a:rPr>
                        <a:t>www,untsukul,ru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160263" marR="5936" marT="5850" marB="0" anchor="ctr"/>
                </a:tc>
              </a:tr>
              <a:tr h="278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Хунзахский район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0263" marR="5936" marT="585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31,8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936" marR="5936" marT="58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/>
                        <a:t>с. </a:t>
                      </a:r>
                      <a:r>
                        <a:rPr lang="ru-RU" sz="1100" dirty="0" smtClean="0"/>
                        <a:t>Хунзах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3" marR="56983" marT="28080" marB="280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hlinkClick r:id=""/>
                        </a:rPr>
                        <a:t>www,khunzakh,3dn,ru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160263" marR="5936" marT="5850" marB="0" anchor="ctr"/>
                </a:tc>
              </a:tr>
            </a:tbl>
          </a:graphicData>
        </a:graphic>
      </p:graphicFrame>
      <p:sp>
        <p:nvSpPr>
          <p:cNvPr id="3379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4440" indent="-27093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37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72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0755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42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77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1260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4759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0D7A9B-1B08-4D2D-B029-64DC89773BEE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5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036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5092" y="102805"/>
            <a:ext cx="9742448" cy="822442"/>
          </a:xfrm>
        </p:spPr>
        <p:txBody>
          <a:bodyPr lIns="86555" tIns="43278" rIns="86555" bIns="43278">
            <a:noAutofit/>
          </a:bodyPr>
          <a:lstStyle/>
          <a:p>
            <a:pPr algn="ctr" eaLnBrk="1" hangingPunct="1"/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</a:rPr>
              <a:t>Площадь земельных участков, предоставленных для строительства,  в отношении которых с даты принятия решения о предоставлении земельного участка не было получено разрешение на ввод в эксплуатацию объектов  строительства </a:t>
            </a:r>
            <a:endParaRPr lang="ru-RU" altLang="ru-RU" sz="17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614279" y="925247"/>
            <a:ext cx="5376776" cy="6024688"/>
          </a:xfrm>
        </p:spPr>
        <p:txBody>
          <a:bodyPr lIns="86555" tIns="43278" rIns="86555" bIns="43278">
            <a:normAutofit/>
          </a:bodyPr>
          <a:lstStyle/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В целом по муниципальным образованиям </a:t>
            </a:r>
            <a:r>
              <a:rPr lang="ru-RU" altLang="ru-RU" sz="1300" b="1" dirty="0">
                <a:latin typeface="+mj-lt"/>
              </a:rPr>
              <a:t>площадь земельных участков, предоставленных для строительства, в отношении которых с даты принятия решения о предоставлении земельного участка или подписания протокола о результатах торгов (конкурсов, аукционов) не было получено разрешение на ввод в эксплуатацию объектов жилищного строительства - в течение 3 лет</a:t>
            </a:r>
            <a:r>
              <a:rPr lang="ru-RU" altLang="ru-RU" sz="1300" dirty="0">
                <a:latin typeface="+mj-lt"/>
              </a:rPr>
              <a:t> в 2013 году  составила      </a:t>
            </a:r>
            <a:r>
              <a:rPr lang="ru-RU" altLang="ru-RU" sz="1300">
                <a:latin typeface="+mj-lt"/>
              </a:rPr>
              <a:t>805,8 </a:t>
            </a:r>
            <a:r>
              <a:rPr lang="ru-RU" altLang="ru-RU" sz="1300" smtClean="0">
                <a:latin typeface="+mj-lt"/>
              </a:rPr>
              <a:t>тыс. кв.м., </a:t>
            </a:r>
            <a:r>
              <a:rPr lang="ru-RU" altLang="ru-RU" sz="1300" dirty="0">
                <a:latin typeface="+mj-lt"/>
              </a:rPr>
              <a:t>что   на   3,1% больше, чем в </a:t>
            </a:r>
            <a:r>
              <a:rPr lang="ru-RU" altLang="ru-RU" sz="1300">
                <a:latin typeface="+mj-lt"/>
              </a:rPr>
              <a:t>2012 </a:t>
            </a:r>
            <a:r>
              <a:rPr lang="ru-RU" altLang="ru-RU" sz="1300" smtClean="0">
                <a:latin typeface="+mj-lt"/>
              </a:rPr>
              <a:t>году. </a:t>
            </a:r>
            <a:endParaRPr lang="ru-RU" altLang="ru-RU" sz="1300" dirty="0"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Максимальная  площадь земельных участков, предоставленных для строительства, в отношении которых с даты принятия решения о предоставлении земельного участка или подписания протокола о результатах торгов (конкурсов, аукционов) не было получено разрешение на ввод в эксплуатацию объектов жилищного строительства </a:t>
            </a:r>
            <a:r>
              <a:rPr lang="ru-RU" altLang="ru-RU" sz="1300" dirty="0" smtClean="0">
                <a:latin typeface="+mj-lt"/>
              </a:rPr>
              <a:t>(в </a:t>
            </a:r>
            <a:r>
              <a:rPr lang="ru-RU" altLang="ru-RU" sz="1300" dirty="0">
                <a:latin typeface="+mj-lt"/>
              </a:rPr>
              <a:t>течение 3 </a:t>
            </a:r>
            <a:r>
              <a:rPr lang="ru-RU" altLang="ru-RU" sz="1300" dirty="0" smtClean="0">
                <a:latin typeface="+mj-lt"/>
              </a:rPr>
              <a:t>лет), </a:t>
            </a:r>
            <a:r>
              <a:rPr lang="ru-RU" altLang="ru-RU" sz="1300" dirty="0">
                <a:latin typeface="+mj-lt"/>
              </a:rPr>
              <a:t>отмечено в МО «город Избербаш» (</a:t>
            </a:r>
            <a:r>
              <a:rPr lang="ru-RU" altLang="ru-RU" sz="1300">
                <a:latin typeface="+mj-lt"/>
              </a:rPr>
              <a:t>308,0 </a:t>
            </a:r>
            <a:r>
              <a:rPr lang="ru-RU" altLang="ru-RU" sz="1300" smtClean="0">
                <a:latin typeface="+mj-lt"/>
              </a:rPr>
              <a:t>тыс. кв.м.), </a:t>
            </a:r>
            <a:r>
              <a:rPr lang="ru-RU" altLang="ru-RU" sz="1300" dirty="0">
                <a:latin typeface="+mj-lt"/>
              </a:rPr>
              <a:t>«город Каспийск» (</a:t>
            </a:r>
            <a:r>
              <a:rPr lang="ru-RU" altLang="ru-RU" sz="1300">
                <a:latin typeface="+mj-lt"/>
              </a:rPr>
              <a:t>162,3 </a:t>
            </a:r>
            <a:r>
              <a:rPr lang="ru-RU" altLang="ru-RU" sz="1300" smtClean="0">
                <a:latin typeface="+mj-lt"/>
              </a:rPr>
              <a:t>тыс. кв.м.) </a:t>
            </a:r>
            <a:r>
              <a:rPr lang="ru-RU" altLang="ru-RU" sz="1300" dirty="0">
                <a:latin typeface="+mj-lt"/>
              </a:rPr>
              <a:t>и  «</a:t>
            </a:r>
            <a:r>
              <a:rPr lang="ru-RU" altLang="ru-RU" sz="1300" dirty="0" err="1">
                <a:latin typeface="+mj-lt"/>
              </a:rPr>
              <a:t>Казбековский</a:t>
            </a:r>
            <a:r>
              <a:rPr lang="ru-RU" altLang="ru-RU" sz="1300" dirty="0">
                <a:latin typeface="+mj-lt"/>
              </a:rPr>
              <a:t> район» (</a:t>
            </a:r>
            <a:r>
              <a:rPr lang="ru-RU" altLang="ru-RU" sz="1300">
                <a:latin typeface="+mj-lt"/>
              </a:rPr>
              <a:t>138,0 </a:t>
            </a:r>
            <a:r>
              <a:rPr lang="ru-RU" altLang="ru-RU" sz="1300" smtClean="0">
                <a:latin typeface="+mj-lt"/>
              </a:rPr>
              <a:t>тыс. кв. м.). </a:t>
            </a:r>
            <a:endParaRPr lang="ru-RU" altLang="ru-RU" sz="1300" dirty="0"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Причем в  МО «город Избербаш»  отмечен  рост данного показателя (на </a:t>
            </a:r>
            <a:r>
              <a:rPr lang="ru-RU" altLang="ru-RU" sz="1300">
                <a:latin typeface="+mj-lt"/>
              </a:rPr>
              <a:t>36</a:t>
            </a:r>
            <a:r>
              <a:rPr lang="ru-RU" altLang="ru-RU" sz="1300" smtClean="0">
                <a:latin typeface="+mj-lt"/>
              </a:rPr>
              <a:t>%). </a:t>
            </a:r>
            <a:r>
              <a:rPr lang="ru-RU" altLang="ru-RU" sz="1300" dirty="0">
                <a:latin typeface="+mj-lt"/>
              </a:rPr>
              <a:t>Увеличение площади земельных участков в отношении которых не было получено разрешение на ввод в эксплуатацию наблюдалось также в МО «</a:t>
            </a:r>
            <a:r>
              <a:rPr lang="ru-RU" altLang="ru-RU" sz="1300" dirty="0" err="1">
                <a:latin typeface="+mj-lt"/>
              </a:rPr>
              <a:t>Кайтагский</a:t>
            </a:r>
            <a:r>
              <a:rPr lang="ru-RU" altLang="ru-RU" sz="1300" dirty="0">
                <a:latin typeface="+mj-lt"/>
              </a:rPr>
              <a:t> район» и  «город Дагестанские </a:t>
            </a:r>
            <a:r>
              <a:rPr lang="ru-RU" altLang="ru-RU" sz="1300">
                <a:latin typeface="+mj-lt"/>
              </a:rPr>
              <a:t>Огни</a:t>
            </a:r>
            <a:r>
              <a:rPr lang="ru-RU" altLang="ru-RU" sz="1300" smtClean="0">
                <a:latin typeface="+mj-lt"/>
              </a:rPr>
              <a:t>».</a:t>
            </a:r>
            <a:endParaRPr lang="ru-RU" altLang="ru-RU" sz="1300" dirty="0"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b="1" dirty="0">
                <a:latin typeface="+mj-lt"/>
              </a:rPr>
              <a:t>Площадь земельных участков, предоставленных для строительства, в отношении которых с даты принятия решения о предоставлении земельного участка или подписания протокола о результатах торгов (конкурсов, аукционов) не было получено разрешение на ввод в эксплуатацию  иных объектов  строительства - в течение 5 лет </a:t>
            </a:r>
            <a:r>
              <a:rPr lang="ru-RU" altLang="ru-RU" sz="1300" dirty="0">
                <a:latin typeface="+mj-lt"/>
              </a:rPr>
              <a:t>в 2013 году составила </a:t>
            </a:r>
            <a:r>
              <a:rPr lang="ru-RU" altLang="ru-RU" sz="1300">
                <a:latin typeface="+mj-lt"/>
              </a:rPr>
              <a:t>227,1 </a:t>
            </a:r>
            <a:r>
              <a:rPr lang="ru-RU" altLang="ru-RU" sz="1300" smtClean="0">
                <a:latin typeface="+mj-lt"/>
              </a:rPr>
              <a:t>тыс. кв.м</a:t>
            </a:r>
            <a:r>
              <a:rPr lang="ru-RU" altLang="ru-RU" sz="1300" dirty="0">
                <a:latin typeface="+mj-lt"/>
              </a:rPr>
              <a:t>, что на 1,5% меньше, чем в </a:t>
            </a:r>
            <a:r>
              <a:rPr lang="ru-RU" altLang="ru-RU" sz="1300">
                <a:latin typeface="+mj-lt"/>
              </a:rPr>
              <a:t>2012 </a:t>
            </a:r>
            <a:r>
              <a:rPr lang="ru-RU" altLang="ru-RU" sz="1300" smtClean="0">
                <a:latin typeface="+mj-lt"/>
              </a:rPr>
              <a:t>году. </a:t>
            </a:r>
            <a:endParaRPr lang="ru-RU" altLang="ru-RU" sz="1300" dirty="0"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Максимальное значение показателя отмечено в МО «город Избербаш» (</a:t>
            </a:r>
            <a:r>
              <a:rPr lang="ru-RU" altLang="ru-RU" sz="1300">
                <a:latin typeface="+mj-lt"/>
              </a:rPr>
              <a:t>70 </a:t>
            </a:r>
            <a:r>
              <a:rPr lang="ru-RU" altLang="ru-RU" sz="1300" smtClean="0">
                <a:latin typeface="+mj-lt"/>
              </a:rPr>
              <a:t>тыс. кв.м</a:t>
            </a:r>
            <a:r>
              <a:rPr lang="ru-RU" altLang="ru-RU" sz="1300" dirty="0" smtClean="0">
                <a:latin typeface="+mj-lt"/>
              </a:rPr>
              <a:t>,) </a:t>
            </a:r>
            <a:r>
              <a:rPr lang="ru-RU" altLang="ru-RU" sz="1300" dirty="0">
                <a:latin typeface="+mj-lt"/>
              </a:rPr>
              <a:t>и «Дербентский район» (</a:t>
            </a:r>
            <a:r>
              <a:rPr lang="ru-RU" altLang="ru-RU" sz="1300">
                <a:latin typeface="+mj-lt"/>
              </a:rPr>
              <a:t>50,2  </a:t>
            </a:r>
            <a:r>
              <a:rPr lang="ru-RU" altLang="ru-RU" sz="1300" smtClean="0">
                <a:latin typeface="+mj-lt"/>
              </a:rPr>
              <a:t>тыс. кв.м.).</a:t>
            </a:r>
            <a:endParaRPr lang="ru-RU" altLang="ru-RU" sz="1300" dirty="0">
              <a:latin typeface="+mj-lt"/>
            </a:endParaRPr>
          </a:p>
        </p:txBody>
      </p:sp>
      <p:graphicFrame>
        <p:nvGraphicFramePr>
          <p:cNvPr id="73732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7203458"/>
              </p:ext>
            </p:extLst>
          </p:nvPr>
        </p:nvGraphicFramePr>
        <p:xfrm>
          <a:off x="938228" y="1843565"/>
          <a:ext cx="2830822" cy="1396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9" name="Лист" r:id="rId3" imgW="3571943" imgH="1457325" progId="Excel.Sheet.8">
                  <p:embed/>
                </p:oleObj>
              </mc:Choice>
              <mc:Fallback>
                <p:oleObj name="Лист" r:id="rId3" imgW="3571943" imgH="1457325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28" y="1843565"/>
                        <a:ext cx="2830822" cy="13968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3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D2C9B9-239B-4009-B64D-BFEF3D955EDC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50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3734" name="Rectangle 5"/>
          <p:cNvSpPr>
            <a:spLocks noChangeArrowheads="1"/>
          </p:cNvSpPr>
          <p:nvPr/>
        </p:nvSpPr>
        <p:spPr bwMode="auto">
          <a:xfrm>
            <a:off x="2" y="925254"/>
            <a:ext cx="4261463" cy="89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5" tIns="43278" rIns="86555" bIns="4327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 sz="1100" i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1100" i="1" dirty="0">
                <a:solidFill>
                  <a:srgbClr val="000000"/>
                </a:solidFill>
              </a:rPr>
              <a:t>Площадь земельных участков, предоставленных для строительства, в отношении которых с даты принятия решения о предоставлении земельного участка  не было получено разрешение на ввод в эксплуатацию объектов жилищного строительства - в течение з лет</a:t>
            </a:r>
            <a:r>
              <a:rPr lang="ru-RU" altLang="ru-RU" sz="1100" i="1">
                <a:solidFill>
                  <a:srgbClr val="000000"/>
                </a:solidFill>
              </a:rPr>
              <a:t>, </a:t>
            </a:r>
            <a:r>
              <a:rPr lang="ru-RU" altLang="ru-RU" sz="1100" i="1" smtClean="0">
                <a:solidFill>
                  <a:srgbClr val="000000"/>
                </a:solidFill>
              </a:rPr>
              <a:t>кв. </a:t>
            </a:r>
            <a:r>
              <a:rPr lang="ru-RU" altLang="ru-RU" sz="1100" i="1" dirty="0">
                <a:solidFill>
                  <a:srgbClr val="000000"/>
                </a:solidFill>
              </a:rPr>
              <a:t>м</a:t>
            </a:r>
          </a:p>
          <a:p>
            <a:pPr algn="ctr" eaLnBrk="1" hangingPunct="1"/>
            <a:endParaRPr lang="ru-RU" altLang="ru-RU" sz="1100" i="1" dirty="0">
              <a:solidFill>
                <a:srgbClr val="000000"/>
              </a:solidFill>
            </a:endParaRPr>
          </a:p>
        </p:txBody>
      </p:sp>
      <p:sp>
        <p:nvSpPr>
          <p:cNvPr id="73735" name="Rectangle 10"/>
          <p:cNvSpPr>
            <a:spLocks noChangeArrowheads="1"/>
          </p:cNvSpPr>
          <p:nvPr/>
        </p:nvSpPr>
        <p:spPr bwMode="auto">
          <a:xfrm>
            <a:off x="4614279" y="3669239"/>
            <a:ext cx="5080615" cy="294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67" tIns="49332" rIns="98667" bIns="49332"/>
          <a:lstStyle>
            <a:lvl1pPr indent="360363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ru-RU" altLang="ru-RU" sz="1300">
              <a:solidFill>
                <a:srgbClr val="000000"/>
              </a:solidFill>
            </a:endParaRPr>
          </a:p>
        </p:txBody>
      </p:sp>
      <p:sp>
        <p:nvSpPr>
          <p:cNvPr id="73736" name="AutoShape 13" descr="http://minec-rd.ru/msu/index.php?page=view&amp;action=map&amp;yid=6&amp;gid=-1&amp;mid=69&amp;map_value_1=100000&amp;map_value_2=50000&amp;map_value_3=500"/>
          <p:cNvSpPr>
            <a:spLocks noChangeAspect="1" noChangeArrowheads="1"/>
          </p:cNvSpPr>
          <p:nvPr/>
        </p:nvSpPr>
        <p:spPr bwMode="auto">
          <a:xfrm>
            <a:off x="162608" y="-173862"/>
            <a:ext cx="294528" cy="29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640" tIns="43320" rIns="86640" bIns="4332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3737" name="Picture 16" descr="D:\ДОКУМЕНТЫ 2014 ГОД\ОЦЕНКА ЭФФЕКТИВНОСТИ ОМСУ\СВОДНЫЙ ДОКЛАД  2014г\Карты\map з год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11" y="3146801"/>
            <a:ext cx="4070736" cy="376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19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1819A-593D-40E3-B621-5C707747792C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51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2" y="3574"/>
            <a:ext cx="10211554" cy="43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847" tIns="49423" rIns="98847" bIns="494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2200" b="1" smtClean="0">
                <a:solidFill>
                  <a:srgbClr val="000000"/>
                </a:solidFill>
                <a:latin typeface="Calibri" pitchFamily="34" charset="0"/>
              </a:rPr>
              <a:t>7.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Calibri" pitchFamily="34" charset="0"/>
              </a:rPr>
              <a:t>Жилищно</a:t>
            </a:r>
            <a:r>
              <a:rPr lang="ru-RU" altLang="ru-RU" sz="2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altLang="ru-RU" sz="2200" b="1" dirty="0">
                <a:solidFill>
                  <a:srgbClr val="000000"/>
                </a:solidFill>
                <a:latin typeface="Calibri" pitchFamily="34" charset="0"/>
              </a:rPr>
              <a:t>– коммунальное хозяйство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" y="473173"/>
            <a:ext cx="10211555" cy="81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51" tIns="49376" rIns="98751" bIns="49376" anchor="ctr"/>
          <a:lstStyle>
            <a:lvl1pPr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Доля многоквартирных домов, в которых собственники помещений выбрали и реализуют один из способов управления многоквартирными домами, в общем числе многоквартирных домов,  в которых собственники помещений должны выбрать способ  управления  данными домами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" y="1242057"/>
            <a:ext cx="4271434" cy="119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51" tIns="49376" rIns="98751" bIns="49376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 sz="1100" i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1100" i="1" dirty="0">
                <a:solidFill>
                  <a:srgbClr val="000000"/>
                </a:solidFill>
              </a:rPr>
              <a:t>Доля многоквартирных домов , в которых собственники помещений выбрали и реализуют один из способов управления многоквартирными домами, в общем числе многоквартирных домов,  в которых собственники помещений должны выбрать способ управления данными домами, %</a:t>
            </a:r>
          </a:p>
          <a:p>
            <a:pPr algn="ctr" eaLnBrk="1" hangingPunct="1"/>
            <a:endParaRPr lang="ru-RU" altLang="ru-RU" sz="1100" i="1" dirty="0">
              <a:solidFill>
                <a:srgbClr val="000000"/>
              </a:solidFill>
            </a:endParaRPr>
          </a:p>
        </p:txBody>
      </p:sp>
      <p:pic>
        <p:nvPicPr>
          <p:cNvPr id="9" name="Picture 9" descr="D:\ДОКУМЕНТЫ 2014 ГОД\ОЦЕНКА ЭФФЕКТИВНОСТИ ОМСУ\СВОДНЫЙ ДОКЛАД  2014г\map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8928"/>
            <a:ext cx="4431008" cy="444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271434" y="1291611"/>
            <a:ext cx="5575606" cy="5560003"/>
          </a:xfrm>
          <a:prstGeom prst="rect">
            <a:avLst/>
          </a:prstGeom>
        </p:spPr>
        <p:txBody>
          <a:bodyPr vert="horz" lIns="86700" tIns="43350" rIns="86700" bIns="4335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94582" algn="just" defTabSz="1180667">
              <a:spcBef>
                <a:spcPts val="0"/>
              </a:spcBef>
              <a:buNone/>
              <a:defRPr/>
            </a:pPr>
            <a:r>
              <a:rPr lang="ru-RU" sz="1300" dirty="0">
                <a:latin typeface="+mj-lt"/>
              </a:rPr>
              <a:t>В  37 муниципальных образованиях </a:t>
            </a:r>
            <a:r>
              <a:rPr lang="ru-RU" sz="1300" b="1" dirty="0">
                <a:latin typeface="+mj-lt"/>
              </a:rPr>
              <a:t>доля многоквартирных домов, в которых собственники помещений выбрали и реализуют один из способов управления многоквартирными домами, в общем числе многоквартирных домов, в которых собственники помещений должны выбрать способ управления данными домами</a:t>
            </a:r>
            <a:r>
              <a:rPr lang="ru-RU" sz="1300" dirty="0">
                <a:latin typeface="+mj-lt"/>
              </a:rPr>
              <a:t>  в 2013 году составила </a:t>
            </a:r>
            <a:r>
              <a:rPr lang="ru-RU" sz="1300">
                <a:latin typeface="+mj-lt"/>
              </a:rPr>
              <a:t>100</a:t>
            </a:r>
            <a:r>
              <a:rPr lang="ru-RU" sz="1300" smtClean="0">
                <a:latin typeface="+mj-lt"/>
              </a:rPr>
              <a:t>%.</a:t>
            </a:r>
            <a:endParaRPr lang="ru-RU" sz="1300" dirty="0">
              <a:latin typeface="+mj-lt"/>
            </a:endParaRPr>
          </a:p>
          <a:p>
            <a:pPr marL="0" indent="494582" algn="just" defTabSz="1180667">
              <a:spcBef>
                <a:spcPts val="0"/>
              </a:spcBef>
              <a:buNone/>
              <a:defRPr/>
            </a:pPr>
            <a:r>
              <a:rPr lang="ru-RU" sz="1300" dirty="0">
                <a:latin typeface="+mj-lt"/>
              </a:rPr>
              <a:t>При этом необходимо отметить,  что 35 муниципальных образований и в 2012  году  имели значение  данного показателя на уровне </a:t>
            </a:r>
            <a:r>
              <a:rPr lang="ru-RU" sz="1300" smtClean="0">
                <a:latin typeface="+mj-lt"/>
              </a:rPr>
              <a:t>100%. </a:t>
            </a:r>
            <a:r>
              <a:rPr lang="ru-RU" sz="1300" dirty="0" smtClean="0">
                <a:latin typeface="+mj-lt"/>
              </a:rPr>
              <a:t>В </a:t>
            </a:r>
            <a:r>
              <a:rPr lang="ru-RU" sz="1300" dirty="0">
                <a:latin typeface="+mj-lt"/>
              </a:rPr>
              <a:t>2013 году  в 3 муниципальных образованиях отмечено увеличение </a:t>
            </a:r>
            <a:r>
              <a:rPr lang="ru-RU" sz="1300">
                <a:latin typeface="+mj-lt"/>
              </a:rPr>
              <a:t>значения </a:t>
            </a:r>
            <a:r>
              <a:rPr lang="ru-RU" sz="1300" smtClean="0">
                <a:latin typeface="+mj-lt"/>
              </a:rPr>
              <a:t>показателя. </a:t>
            </a:r>
            <a:r>
              <a:rPr lang="ru-RU" sz="1300" dirty="0" smtClean="0">
                <a:latin typeface="+mj-lt"/>
              </a:rPr>
              <a:t>Значительный </a:t>
            </a:r>
            <a:r>
              <a:rPr lang="ru-RU" sz="1300" dirty="0">
                <a:latin typeface="+mj-lt"/>
              </a:rPr>
              <a:t>рост показателя отмечен в  МО «город Хасавюрт»  и  «Сулейман-</a:t>
            </a:r>
            <a:r>
              <a:rPr lang="ru-RU" sz="1300" dirty="0" err="1">
                <a:latin typeface="+mj-lt"/>
              </a:rPr>
              <a:t>Стальский</a:t>
            </a:r>
            <a:r>
              <a:rPr lang="ru-RU" sz="1300" dirty="0">
                <a:latin typeface="+mj-lt"/>
              </a:rPr>
              <a:t>  район» - с 0% в 2012 году  до 100% в </a:t>
            </a:r>
            <a:r>
              <a:rPr lang="ru-RU" sz="1300">
                <a:latin typeface="+mj-lt"/>
              </a:rPr>
              <a:t>2013 </a:t>
            </a:r>
            <a:r>
              <a:rPr lang="ru-RU" sz="1300" smtClean="0">
                <a:latin typeface="+mj-lt"/>
              </a:rPr>
              <a:t>году.</a:t>
            </a:r>
            <a:endParaRPr lang="ru-RU" sz="1300" dirty="0">
              <a:latin typeface="+mj-lt"/>
            </a:endParaRPr>
          </a:p>
          <a:p>
            <a:pPr marL="0" indent="494582" algn="just" defTabSz="1180667">
              <a:spcBef>
                <a:spcPts val="0"/>
              </a:spcBef>
              <a:buNone/>
              <a:defRPr/>
            </a:pPr>
            <a:r>
              <a:rPr lang="ru-RU" sz="1300" dirty="0">
                <a:latin typeface="+mj-lt"/>
              </a:rPr>
              <a:t>В МО «Ногайский район» значение данного показателя  улучшилось на  </a:t>
            </a:r>
            <a:r>
              <a:rPr lang="ru-RU" sz="1300">
                <a:latin typeface="+mj-lt"/>
              </a:rPr>
              <a:t>37,8 </a:t>
            </a:r>
            <a:r>
              <a:rPr lang="ru-RU" sz="1300" smtClean="0">
                <a:latin typeface="+mj-lt"/>
              </a:rPr>
              <a:t>п.п. </a:t>
            </a:r>
            <a:r>
              <a:rPr lang="ru-RU" sz="1300" dirty="0">
                <a:latin typeface="+mj-lt"/>
              </a:rPr>
              <a:t>(с 12% в 2012 году до  </a:t>
            </a:r>
            <a:r>
              <a:rPr lang="ru-RU" sz="1300" dirty="0" err="1">
                <a:latin typeface="+mj-lt"/>
              </a:rPr>
              <a:t>до</a:t>
            </a:r>
            <a:r>
              <a:rPr lang="ru-RU" sz="1300" dirty="0">
                <a:latin typeface="+mj-lt"/>
              </a:rPr>
              <a:t>  49,8% в 2013 </a:t>
            </a:r>
            <a:r>
              <a:rPr lang="ru-RU" sz="1300">
                <a:latin typeface="+mj-lt"/>
              </a:rPr>
              <a:t>году</a:t>
            </a:r>
            <a:r>
              <a:rPr lang="ru-RU" sz="1300" smtClean="0">
                <a:latin typeface="+mj-lt"/>
              </a:rPr>
              <a:t>).</a:t>
            </a:r>
            <a:endParaRPr lang="ru-RU" sz="1300" dirty="0">
              <a:latin typeface="+mj-lt"/>
            </a:endParaRPr>
          </a:p>
          <a:p>
            <a:pPr marL="0" indent="494582" algn="just" defTabSz="1180667">
              <a:spcBef>
                <a:spcPts val="0"/>
              </a:spcBef>
              <a:buNone/>
              <a:defRPr/>
            </a:pPr>
            <a:endParaRPr lang="ru-RU" sz="1300" dirty="0">
              <a:latin typeface="+mj-lt"/>
            </a:endParaRPr>
          </a:p>
          <a:p>
            <a:pPr marL="0" indent="494582" algn="just" defTabSz="1180667">
              <a:spcBef>
                <a:spcPts val="0"/>
              </a:spcBef>
              <a:buNone/>
              <a:defRPr/>
            </a:pPr>
            <a:r>
              <a:rPr lang="ru-RU" sz="1300" dirty="0">
                <a:latin typeface="+mj-lt"/>
              </a:rPr>
              <a:t>В 36 муниципальных образованиях доля организаций коммунального комплекса, осуществляющих производство товаров, оказание услуг по водо-, тепло-, газо-, электроснабжению, водоотведению, очистке сточных вод, утилизации (захоронению) твердых бытовых отходов и использующих объекты коммунальной  инфраструктуры на праве частной собственности по договору аренды или концессии, участие Республики Дагестан и (или) городского округа (муниципального района) в уставном капитале которых составляет не более 25 процентов, в общем числе организаций коммунального комплекса, осуществляющих свою деятельность городского округа (муниципального района)  составила </a:t>
            </a:r>
            <a:r>
              <a:rPr lang="ru-RU" sz="1300">
                <a:latin typeface="+mj-lt"/>
              </a:rPr>
              <a:t>100</a:t>
            </a:r>
            <a:r>
              <a:rPr lang="ru-RU" sz="1300" smtClean="0">
                <a:latin typeface="+mj-lt"/>
              </a:rPr>
              <a:t>%.  </a:t>
            </a:r>
            <a:r>
              <a:rPr lang="ru-RU" sz="1300" dirty="0">
                <a:latin typeface="+mj-lt"/>
              </a:rPr>
              <a:t>Наибольший рост показателя в 2013 году отмечен в МО «город Хасавюрт» и «</a:t>
            </a:r>
            <a:r>
              <a:rPr lang="ru-RU" sz="1300" dirty="0" err="1">
                <a:latin typeface="+mj-lt"/>
              </a:rPr>
              <a:t>Акушинский</a:t>
            </a:r>
            <a:r>
              <a:rPr lang="ru-RU" sz="1300" dirty="0">
                <a:latin typeface="+mj-lt"/>
              </a:rPr>
              <a:t> </a:t>
            </a:r>
            <a:r>
              <a:rPr lang="ru-RU" sz="1300">
                <a:latin typeface="+mj-lt"/>
              </a:rPr>
              <a:t>район</a:t>
            </a:r>
            <a:r>
              <a:rPr lang="ru-RU" sz="1300" smtClean="0">
                <a:latin typeface="+mj-lt"/>
              </a:rPr>
              <a:t>». </a:t>
            </a:r>
            <a:endParaRPr lang="ru-RU" sz="1300" dirty="0">
              <a:latin typeface="+mj-lt"/>
            </a:endParaRPr>
          </a:p>
          <a:p>
            <a:pPr marL="0" indent="494582" algn="just">
              <a:spcBef>
                <a:spcPts val="0"/>
              </a:spcBef>
              <a:buNone/>
              <a:defRPr/>
            </a:pPr>
            <a:endParaRPr lang="ru-RU" sz="1300" dirty="0">
              <a:solidFill>
                <a:srgbClr val="44332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790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1819A-593D-40E3-B621-5C707747792C}" type="slidenum">
              <a:rPr lang="ru-RU" smtClean="0">
                <a:latin typeface="+mj-lt"/>
              </a:rPr>
              <a:pPr>
                <a:defRPr/>
              </a:pPr>
              <a:t>52</a:t>
            </a:fld>
            <a:endParaRPr lang="ru-RU" dirty="0">
              <a:latin typeface="+mj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67296" y="162754"/>
            <a:ext cx="9862888" cy="528268"/>
          </a:xfrm>
          <a:prstGeom prst="rect">
            <a:avLst/>
          </a:prstGeom>
        </p:spPr>
        <p:txBody>
          <a:bodyPr vert="horz" lIns="0" tIns="4335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</a:rPr>
              <a:t>Доля многоквартирных домов, расположенных на земельных участках, в отношении которых осуществлен государственный кадастровый учет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90141" y="1022989"/>
            <a:ext cx="3680581" cy="84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51" tIns="49376" rIns="98751" bIns="49376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100" i="1" dirty="0">
                <a:solidFill>
                  <a:srgbClr val="000000"/>
                </a:solidFill>
              </a:rPr>
              <a:t>Доля многоквартирных домов, расположенных на земельных участках, в отношении которых осуществлен государственный кадастровый учет, %</a:t>
            </a:r>
          </a:p>
          <a:p>
            <a:pPr algn="ctr" eaLnBrk="1" hangingPunct="1"/>
            <a:r>
              <a:rPr lang="ru-RU" altLang="ru-RU" sz="1100" i="1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8" name="Picture 7" descr="C:\Users\рабият\Desktop\1212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7" y="1864316"/>
            <a:ext cx="4370288" cy="483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30416" y="817209"/>
            <a:ext cx="5899768" cy="6200775"/>
          </a:xfrm>
          <a:prstGeom prst="rect">
            <a:avLst/>
          </a:prstGeom>
        </p:spPr>
        <p:txBody>
          <a:bodyPr vert="horz" lIns="86700" tIns="43350" rIns="86700" bIns="4335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94582" algn="just">
              <a:spcBef>
                <a:spcPct val="0"/>
              </a:spcBef>
              <a:buNone/>
            </a:pPr>
            <a:r>
              <a:rPr lang="ru-RU" altLang="ru-RU" sz="1400" dirty="0">
                <a:latin typeface="+mj-lt"/>
              </a:rPr>
              <a:t>По сравнению с 2012 годом в отчетном году </a:t>
            </a:r>
            <a:r>
              <a:rPr lang="ru-RU" altLang="ru-RU" sz="1400" b="1" dirty="0">
                <a:latin typeface="+mj-lt"/>
              </a:rPr>
              <a:t>доля многоквартирных домов, расположенных на земельных участках, в отношении которых осуществлен государственный кадастровый учет</a:t>
            </a:r>
            <a:r>
              <a:rPr lang="ru-RU" altLang="ru-RU" sz="1400" dirty="0">
                <a:latin typeface="+mj-lt"/>
              </a:rPr>
              <a:t> в среднем по муниципальным образованиям увеличилась (на </a:t>
            </a:r>
            <a:r>
              <a:rPr lang="ru-RU" altLang="ru-RU" sz="1400">
                <a:latin typeface="+mj-lt"/>
              </a:rPr>
              <a:t>1,5 </a:t>
            </a:r>
            <a:r>
              <a:rPr lang="ru-RU" altLang="ru-RU" sz="1400" smtClean="0">
                <a:latin typeface="+mj-lt"/>
              </a:rPr>
              <a:t>п.п.) </a:t>
            </a:r>
            <a:r>
              <a:rPr lang="ru-RU" altLang="ru-RU" sz="1400" dirty="0">
                <a:latin typeface="+mj-lt"/>
              </a:rPr>
              <a:t>и составила </a:t>
            </a:r>
            <a:r>
              <a:rPr lang="ru-RU" altLang="ru-RU" sz="1400">
                <a:latin typeface="+mj-lt"/>
              </a:rPr>
              <a:t>47,6</a:t>
            </a:r>
            <a:r>
              <a:rPr lang="ru-RU" altLang="ru-RU" sz="1400" smtClean="0">
                <a:latin typeface="+mj-lt"/>
              </a:rPr>
              <a:t>%. </a:t>
            </a:r>
            <a:endParaRPr lang="ru-RU" altLang="ru-RU" sz="1400" dirty="0">
              <a:latin typeface="+mj-lt"/>
            </a:endParaRPr>
          </a:p>
          <a:p>
            <a:pPr marL="0" indent="494582" algn="just">
              <a:spcBef>
                <a:spcPct val="0"/>
              </a:spcBef>
              <a:buNone/>
            </a:pPr>
            <a:r>
              <a:rPr lang="ru-RU" altLang="ru-RU" sz="1400" dirty="0">
                <a:latin typeface="+mj-lt"/>
              </a:rPr>
              <a:t> Доля многоквартирных домов, расположенных на земельных участках, в отношении которых осуществлен государственный кадастровый учет увеличилась  в 8 муниципальных образованиях, в том числе наиболее существенно   в МО «</a:t>
            </a:r>
            <a:r>
              <a:rPr lang="ru-RU" altLang="ru-RU" sz="1400" dirty="0" err="1">
                <a:latin typeface="+mj-lt"/>
              </a:rPr>
              <a:t>Гунибский</a:t>
            </a:r>
            <a:r>
              <a:rPr lang="ru-RU" altLang="ru-RU" sz="1400" dirty="0">
                <a:latin typeface="+mj-lt"/>
              </a:rPr>
              <a:t> район»  (на </a:t>
            </a:r>
            <a:r>
              <a:rPr lang="ru-RU" altLang="ru-RU" sz="1400">
                <a:latin typeface="+mj-lt"/>
              </a:rPr>
              <a:t>55,3 </a:t>
            </a:r>
            <a:r>
              <a:rPr lang="ru-RU" altLang="ru-RU" sz="1400" smtClean="0">
                <a:latin typeface="+mj-lt"/>
              </a:rPr>
              <a:t>п.п.), </a:t>
            </a:r>
            <a:r>
              <a:rPr lang="ru-RU" altLang="ru-RU" sz="1400" dirty="0">
                <a:latin typeface="+mj-lt"/>
              </a:rPr>
              <a:t>«</a:t>
            </a:r>
            <a:r>
              <a:rPr lang="ru-RU" altLang="ru-RU" sz="1400" dirty="0" err="1">
                <a:latin typeface="+mj-lt"/>
              </a:rPr>
              <a:t>Гергебильский</a:t>
            </a:r>
            <a:r>
              <a:rPr lang="ru-RU" altLang="ru-RU" sz="1400" dirty="0">
                <a:latin typeface="+mj-lt"/>
              </a:rPr>
              <a:t> район»  (на </a:t>
            </a:r>
            <a:r>
              <a:rPr lang="ru-RU" altLang="ru-RU" sz="1400">
                <a:latin typeface="+mj-lt"/>
              </a:rPr>
              <a:t>41,3 </a:t>
            </a:r>
            <a:r>
              <a:rPr lang="ru-RU" altLang="ru-RU" sz="1400" smtClean="0">
                <a:latin typeface="+mj-lt"/>
              </a:rPr>
              <a:t>п.п.)  </a:t>
            </a:r>
            <a:r>
              <a:rPr lang="ru-RU" altLang="ru-RU" sz="1400" dirty="0">
                <a:latin typeface="+mj-lt"/>
              </a:rPr>
              <a:t>и «</a:t>
            </a:r>
            <a:r>
              <a:rPr lang="ru-RU" altLang="ru-RU" sz="1400" dirty="0" err="1">
                <a:latin typeface="+mj-lt"/>
              </a:rPr>
              <a:t>Дахадаевский</a:t>
            </a:r>
            <a:r>
              <a:rPr lang="ru-RU" altLang="ru-RU" sz="1400" dirty="0">
                <a:latin typeface="+mj-lt"/>
              </a:rPr>
              <a:t>  район» (на </a:t>
            </a:r>
            <a:r>
              <a:rPr lang="ru-RU" altLang="ru-RU" sz="1400">
                <a:latin typeface="+mj-lt"/>
              </a:rPr>
              <a:t>38,9 </a:t>
            </a:r>
            <a:r>
              <a:rPr lang="ru-RU" altLang="ru-RU" sz="1400" smtClean="0">
                <a:latin typeface="+mj-lt"/>
              </a:rPr>
              <a:t>п.п.). </a:t>
            </a:r>
            <a:endParaRPr lang="ru-RU" altLang="ru-RU" sz="1400" dirty="0">
              <a:latin typeface="+mj-lt"/>
            </a:endParaRPr>
          </a:p>
          <a:p>
            <a:pPr marL="0" indent="494582" algn="just">
              <a:spcBef>
                <a:spcPct val="0"/>
              </a:spcBef>
              <a:buNone/>
            </a:pPr>
            <a:r>
              <a:rPr lang="ru-RU" altLang="ru-RU" sz="1400" dirty="0">
                <a:latin typeface="+mj-lt"/>
              </a:rPr>
              <a:t>Рост показателя отмечен также  в МО «</a:t>
            </a:r>
            <a:r>
              <a:rPr lang="ru-RU" altLang="ru-RU" sz="1400" dirty="0" err="1">
                <a:latin typeface="+mj-lt"/>
              </a:rPr>
              <a:t>Бабаюртовский</a:t>
            </a:r>
            <a:r>
              <a:rPr lang="ru-RU" altLang="ru-RU" sz="1400" dirty="0">
                <a:latin typeface="+mj-lt"/>
              </a:rPr>
              <a:t> район», «Дербентский район», «</a:t>
            </a:r>
            <a:r>
              <a:rPr lang="ru-RU" altLang="ru-RU" sz="1400" dirty="0" err="1">
                <a:latin typeface="+mj-lt"/>
              </a:rPr>
              <a:t>Карабудахкентский</a:t>
            </a:r>
            <a:r>
              <a:rPr lang="ru-RU" altLang="ru-RU" sz="1400" dirty="0">
                <a:latin typeface="+mj-lt"/>
              </a:rPr>
              <a:t> район», «</a:t>
            </a:r>
            <a:r>
              <a:rPr lang="ru-RU" altLang="ru-RU" sz="1400" dirty="0" err="1">
                <a:latin typeface="+mj-lt"/>
              </a:rPr>
              <a:t>Унцукульский</a:t>
            </a:r>
            <a:r>
              <a:rPr lang="ru-RU" altLang="ru-RU" sz="1400" dirty="0">
                <a:latin typeface="+mj-lt"/>
              </a:rPr>
              <a:t> район»  и «</a:t>
            </a:r>
            <a:r>
              <a:rPr lang="ru-RU" altLang="ru-RU" sz="1400" dirty="0" err="1">
                <a:latin typeface="+mj-lt"/>
              </a:rPr>
              <a:t>Тарумовский</a:t>
            </a:r>
            <a:r>
              <a:rPr lang="ru-RU" altLang="ru-RU" sz="1400" dirty="0">
                <a:latin typeface="+mj-lt"/>
              </a:rPr>
              <a:t>  </a:t>
            </a:r>
            <a:r>
              <a:rPr lang="ru-RU" altLang="ru-RU" sz="1400">
                <a:latin typeface="+mj-lt"/>
              </a:rPr>
              <a:t>район</a:t>
            </a:r>
            <a:r>
              <a:rPr lang="ru-RU" altLang="ru-RU" sz="1400" smtClean="0">
                <a:latin typeface="+mj-lt"/>
              </a:rPr>
              <a:t>».</a:t>
            </a:r>
            <a:endParaRPr lang="ru-RU" altLang="ru-RU" sz="1400" dirty="0">
              <a:latin typeface="+mj-lt"/>
            </a:endParaRPr>
          </a:p>
          <a:p>
            <a:pPr marL="0" indent="494582" algn="just">
              <a:spcBef>
                <a:spcPct val="0"/>
              </a:spcBef>
              <a:buNone/>
            </a:pPr>
            <a:r>
              <a:rPr lang="ru-RU" altLang="ru-RU" sz="1400" dirty="0" smtClean="0">
                <a:latin typeface="+mj-lt"/>
              </a:rPr>
              <a:t>Максимальное </a:t>
            </a:r>
            <a:r>
              <a:rPr lang="ru-RU" altLang="ru-RU" sz="1400" dirty="0">
                <a:latin typeface="+mj-lt"/>
              </a:rPr>
              <a:t>значение показателя доля многоквартирных домов, расположенных на земельных участках, в отношении которых осуществлен государственный кадастровый учет зафиксировано в 19 муниципальных образованиях (</a:t>
            </a:r>
            <a:r>
              <a:rPr lang="ru-RU" altLang="ru-RU" sz="1400">
                <a:latin typeface="+mj-lt"/>
              </a:rPr>
              <a:t>100</a:t>
            </a:r>
            <a:r>
              <a:rPr lang="ru-RU" altLang="ru-RU" sz="1400" smtClean="0">
                <a:latin typeface="+mj-lt"/>
              </a:rPr>
              <a:t>%).</a:t>
            </a:r>
            <a:endParaRPr lang="ru-RU" altLang="ru-RU" sz="1400" dirty="0">
              <a:latin typeface="+mj-lt"/>
            </a:endParaRPr>
          </a:p>
          <a:p>
            <a:pPr marL="0" indent="494582" algn="just">
              <a:spcBef>
                <a:spcPct val="0"/>
              </a:spcBef>
              <a:buNone/>
            </a:pPr>
            <a:r>
              <a:rPr lang="ru-RU" altLang="ru-RU" sz="1400" dirty="0">
                <a:latin typeface="+mj-lt"/>
              </a:rPr>
              <a:t>Активизация работы администраций муниципальных образований по  увеличению доли многоквартирных домов, расположенных на земельных участках, в отношении которых осуществлен государственный кадастровый учет   позволит мобилизовать  дополнительные налоговые доходы  от объектов недвижимости (земельных участков, зданий, сооружений, помещений), по которым не определена налоговая база – стоимостная характеристика (кадастровая стоимость, нормативная цена, инвентаризационная стоимость) объекта, необходимая для </a:t>
            </a:r>
            <a:r>
              <a:rPr lang="ru-RU" altLang="ru-RU" sz="1400">
                <a:latin typeface="+mj-lt"/>
              </a:rPr>
              <a:t>его </a:t>
            </a:r>
            <a:r>
              <a:rPr lang="ru-RU" altLang="ru-RU" sz="1400" smtClean="0">
                <a:latin typeface="+mj-lt"/>
              </a:rPr>
              <a:t>налогообложения.</a:t>
            </a:r>
            <a:endParaRPr lang="ru-RU" altLang="ru-RU" sz="1400" dirty="0">
              <a:latin typeface="+mj-lt"/>
            </a:endParaRPr>
          </a:p>
          <a:p>
            <a:pPr marL="0" indent="494582" algn="just">
              <a:spcBef>
                <a:spcPct val="0"/>
              </a:spcBef>
              <a:buNone/>
            </a:pPr>
            <a:endParaRPr lang="ru-RU" altLang="ru-RU" sz="1500" dirty="0">
              <a:solidFill>
                <a:srgbClr val="44332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178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FF547B4-E559-4DB1-87A4-3A1FD0535ACB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53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65093" y="172356"/>
            <a:ext cx="9683720" cy="746850"/>
          </a:xfrm>
        </p:spPr>
        <p:txBody>
          <a:bodyPr lIns="98704" tIns="49350" rIns="98704" bIns="49350">
            <a:noAutofit/>
          </a:bodyPr>
          <a:lstStyle/>
          <a:p>
            <a:pPr algn="ctr" eaLnBrk="1" hangingPunct="1"/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</a:rPr>
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</a:t>
            </a:r>
            <a:r>
              <a:rPr lang="ru-RU" altLang="ru-RU" sz="1700" b="1" i="1" dirty="0" smtClean="0">
                <a:solidFill>
                  <a:schemeClr val="accent1">
                    <a:lumMod val="75000"/>
                  </a:schemeClr>
                </a:solidFill>
              </a:rPr>
              <a:t>нуждающегося</a:t>
            </a:r>
            <a:br>
              <a:rPr lang="ru-RU" altLang="ru-RU" sz="17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sz="17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</a:rPr>
              <a:t>в жилых помещениях</a:t>
            </a:r>
          </a:p>
        </p:txBody>
      </p:sp>
      <p:sp>
        <p:nvSpPr>
          <p:cNvPr id="76804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57069" y="1008162"/>
            <a:ext cx="5493433" cy="5838731"/>
          </a:xfrm>
        </p:spPr>
        <p:txBody>
          <a:bodyPr lIns="98704" tIns="49350" rIns="98704" bIns="49350"/>
          <a:lstStyle/>
          <a:p>
            <a:pPr marL="0" indent="409128" algn="just" defTabSz="866388">
              <a:spcBef>
                <a:spcPct val="0"/>
              </a:spcBef>
              <a:buClr>
                <a:srgbClr val="4F81BD"/>
              </a:buClr>
              <a:buSzPct val="70000"/>
              <a:buNone/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Основным контингентом  граждан, стоящих на учете для улучшения жилищных условий в муниципальных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образованиях,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являются участники Великой Отечественной войны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и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вдовы участников Великой Отечественной войны, молодые семьи, сироты, многодетные семьи, граждане, жилье которых  подлежит  сносу, учителя  и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медицинские 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работники.  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marL="0" indent="409128" algn="just" defTabSz="866388">
              <a:spcBef>
                <a:spcPct val="0"/>
              </a:spcBef>
              <a:buClr>
                <a:srgbClr val="4F81BD"/>
              </a:buClr>
              <a:buSzPct val="70000"/>
              <a:buNone/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В 2013 году  в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27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муниципальных образованиях республики </a:t>
            </a:r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доля  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 </a:t>
            </a:r>
            <a:r>
              <a:rPr lang="ru-RU" altLang="ru-RU" sz="1300" b="1" dirty="0" smtClean="0">
                <a:solidFill>
                  <a:srgbClr val="000000"/>
                </a:solidFill>
                <a:latin typeface="+mj-lt"/>
              </a:rPr>
              <a:t>помещениях</a:t>
            </a:r>
            <a:r>
              <a:rPr lang="ru-RU" altLang="ru-RU" sz="1300" b="1" smtClean="0">
                <a:solidFill>
                  <a:srgbClr val="000000"/>
                </a:solidFill>
                <a:latin typeface="+mj-lt"/>
              </a:rPr>
              <a:t>,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  увеличилась.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Больше чем в остальных увеличение показателя достигнуто в МО 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Ахтынский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(на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37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п.п.),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Левашинский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(на 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28,9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п.п.),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Кизлярский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(на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24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п.п.)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и 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Гунибский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 район» (на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19,5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п.п.).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marL="0" indent="409128" algn="just" defTabSz="866388">
              <a:spcBef>
                <a:spcPct val="0"/>
              </a:spcBef>
              <a:buClr>
                <a:srgbClr val="4F81BD"/>
              </a:buClr>
              <a:buSzPct val="70000"/>
              <a:buNone/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Кизлярский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Гунибский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и  «Сулейман – 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Стальский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добились наилучших результатов среди муниципальных образований по данному показателю ( 62%, 57% и 51%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соответственно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).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marL="0" indent="409128" algn="just" defTabSz="866388">
              <a:spcBef>
                <a:spcPct val="0"/>
              </a:spcBef>
              <a:buClr>
                <a:srgbClr val="4F81BD"/>
              </a:buClr>
              <a:buSzPct val="70000"/>
              <a:buNone/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Доля   населения, получившего жилые помещения и улучшившего жилищные условия в 2013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году,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снизилась  в 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18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МО, в том числе наибольшее снижение наблюдалось в МО «Хасавюртовский район»,  «Табасаранский  район», «город Кизляр», «город Южно-Сухокумск»,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Кизилюртовский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 район» и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Хунзахский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район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».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marL="0" indent="409128" algn="just" defTabSz="866388">
              <a:spcBef>
                <a:spcPct val="0"/>
              </a:spcBef>
              <a:buClr>
                <a:srgbClr val="4F81BD"/>
              </a:buClr>
              <a:buSzPct val="70000"/>
              <a:buNone/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Минимальное значение показателя установлено в  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Ахвахский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и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Казбековский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-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0,1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%.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5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муниципальных образованиях  жилые помещения гражданам не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предоставлялись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вообще.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marL="0" indent="409128" algn="just" defTabSz="866388">
              <a:lnSpc>
                <a:spcPct val="80000"/>
              </a:lnSpc>
              <a:buNone/>
            </a:pPr>
            <a:endParaRPr lang="ru-RU" altLang="ru-RU" sz="13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76805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285064"/>
              </p:ext>
            </p:extLst>
          </p:nvPr>
        </p:nvGraphicFramePr>
        <p:xfrm>
          <a:off x="633413" y="1611313"/>
          <a:ext cx="32131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1" name="Лист" r:id="rId3" imgW="3209990" imgH="819180" progId="Excel.Sheet.8">
                  <p:embed/>
                </p:oleObj>
              </mc:Choice>
              <mc:Fallback>
                <p:oleObj name="Лист" r:id="rId3" imgW="3209990" imgH="819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1611313"/>
                        <a:ext cx="32131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6" name="Rectangle 5"/>
          <p:cNvSpPr>
            <a:spLocks noChangeArrowheads="1"/>
          </p:cNvSpPr>
          <p:nvPr/>
        </p:nvSpPr>
        <p:spPr bwMode="auto">
          <a:xfrm>
            <a:off x="144203" y="925254"/>
            <a:ext cx="4258391" cy="89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5" tIns="43278" rIns="86555" bIns="4327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100" i="1" dirty="0"/>
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</a:t>
            </a:r>
            <a:r>
              <a:rPr lang="ru-RU" altLang="ru-RU" sz="1100" i="1" dirty="0">
                <a:solidFill>
                  <a:srgbClr val="000000"/>
                </a:solidFill>
              </a:rPr>
              <a:t>, %</a:t>
            </a:r>
          </a:p>
          <a:p>
            <a:pPr algn="ctr" eaLnBrk="1" hangingPunct="1"/>
            <a:endParaRPr lang="ru-RU" altLang="ru-RU" sz="1100" i="1" dirty="0">
              <a:solidFill>
                <a:srgbClr val="000000"/>
              </a:solidFill>
            </a:endParaRPr>
          </a:p>
        </p:txBody>
      </p:sp>
      <p:pic>
        <p:nvPicPr>
          <p:cNvPr id="28837" name="Picture 165" descr="D:\ДОКУМЕНТЫ 2014 ГОД\ОЦЕНКА ЭФФЕКТИВНОСТИ ОМСУ\СВОДНЫЙ ДОКЛАД  2014г\Карты\получ. жилье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4" y="2952378"/>
            <a:ext cx="4248472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7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632827" y="526130"/>
            <a:ext cx="9299121" cy="468671"/>
          </a:xfrm>
        </p:spPr>
        <p:txBody>
          <a:bodyPr tIns="43350" rtlCol="0">
            <a:noAutofit/>
          </a:bodyPr>
          <a:lstStyle/>
          <a:p>
            <a:pPr algn="ctr" defTabSz="987769">
              <a:defRPr/>
            </a:pPr>
            <a:r>
              <a:rPr lang="ru-RU" sz="1700" b="1" i="1" dirty="0">
                <a:solidFill>
                  <a:schemeClr val="accent1">
                    <a:lumMod val="75000"/>
                  </a:schemeClr>
                </a:solidFill>
              </a:rPr>
              <a:t>Доля  налоговых и неналоговых  доходов  местного бюджета в  общем объеме </a:t>
            </a:r>
            <a:br>
              <a:rPr lang="ru-RU" sz="17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700" b="1" i="1" dirty="0">
                <a:solidFill>
                  <a:schemeClr val="accent1">
                    <a:lumMod val="75000"/>
                  </a:schemeClr>
                </a:solidFill>
              </a:rPr>
              <a:t>доходов  бюджета муниципального образования   </a:t>
            </a:r>
          </a:p>
        </p:txBody>
      </p:sp>
      <p:graphicFrame>
        <p:nvGraphicFramePr>
          <p:cNvPr id="77827" name="Object 39"/>
          <p:cNvGraphicFramePr>
            <a:graphicFrameLocks noGrp="1" noChangeAspect="1"/>
          </p:cNvGraphicFramePr>
          <p:nvPr>
            <p:ph sz="half" idx="1"/>
          </p:nvPr>
        </p:nvGraphicFramePr>
        <p:xfrm>
          <a:off x="435661" y="1756760"/>
          <a:ext cx="3161578" cy="1295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2" name="Лист" r:id="rId3" imgW="3067089" imgH="1333530" progId="Excel.Sheet.8">
                  <p:embed/>
                </p:oleObj>
              </mc:Choice>
              <mc:Fallback>
                <p:oleObj name="Лист" r:id="rId3" imgW="3067089" imgH="133353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61" y="1756760"/>
                        <a:ext cx="3161578" cy="1295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8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DBBA64-4C7A-4BDD-BE39-68DB2B114981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54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7829" name="Rectangle 8"/>
          <p:cNvSpPr>
            <a:spLocks noChangeArrowheads="1"/>
          </p:cNvSpPr>
          <p:nvPr/>
        </p:nvSpPr>
        <p:spPr bwMode="auto">
          <a:xfrm>
            <a:off x="368163" y="1200402"/>
            <a:ext cx="3548147" cy="54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4" tIns="43248" rIns="86494" bIns="4324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100" i="1" dirty="0">
                <a:solidFill>
                  <a:srgbClr val="000000"/>
                </a:solidFill>
              </a:rPr>
              <a:t>Доля налоговых и неналоговых доходов </a:t>
            </a:r>
          </a:p>
          <a:p>
            <a:pPr algn="ctr" eaLnBrk="1" hangingPunct="1"/>
            <a:r>
              <a:rPr lang="ru-RU" altLang="ru-RU" sz="1100" i="1" dirty="0">
                <a:solidFill>
                  <a:srgbClr val="000000"/>
                </a:solidFill>
              </a:rPr>
              <a:t>местных бюджетов в общем объеме  </a:t>
            </a:r>
          </a:p>
          <a:p>
            <a:pPr algn="ctr" eaLnBrk="1" hangingPunct="1"/>
            <a:r>
              <a:rPr lang="ru-RU" altLang="ru-RU" sz="1100" i="1" dirty="0">
                <a:solidFill>
                  <a:srgbClr val="000000"/>
                </a:solidFill>
              </a:rPr>
              <a:t>доходов   бюджетов МО, %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3635585" y="994800"/>
            <a:ext cx="6471955" cy="59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28" tIns="49315" rIns="98628" bIns="49315"/>
          <a:lstStyle>
            <a:lvl1pPr indent="36195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altLang="ru-RU" sz="1300" b="1" dirty="0">
                <a:latin typeface="+mj-lt"/>
              </a:rPr>
              <a:t>Доля налоговых и неналоговых доходов  местного бюджета (за исключением поступлений налоговых доходов по  дополнительным нормативам отчислений) в общем объеме собственных доходов  бюджетов (без учета субвенций)   </a:t>
            </a:r>
            <a:r>
              <a:rPr lang="ru-RU" altLang="ru-RU" sz="1300" dirty="0">
                <a:latin typeface="+mj-lt"/>
              </a:rPr>
              <a:t>в среднем по  муниципальным районам  в  2013 году   составила  10,7%   (в 2012 году - </a:t>
            </a:r>
            <a:r>
              <a:rPr lang="ru-RU" altLang="ru-RU" sz="1300">
                <a:latin typeface="+mj-lt"/>
              </a:rPr>
              <a:t>10,4</a:t>
            </a:r>
            <a:r>
              <a:rPr lang="ru-RU" altLang="ru-RU" sz="1300" smtClean="0">
                <a:latin typeface="+mj-lt"/>
              </a:rPr>
              <a:t>%). </a:t>
            </a:r>
            <a:r>
              <a:rPr lang="ru-RU" altLang="ru-RU" sz="1300" dirty="0">
                <a:latin typeface="+mj-lt"/>
              </a:rPr>
              <a:t>Доля налоговых и неналоговых доходов бюджетов городских округов в общем объеме доходов бюджетов городских округов (без учета субвенций) -  19,3% ( в 2012  году  - </a:t>
            </a:r>
            <a:r>
              <a:rPr lang="ru-RU" altLang="ru-RU" sz="1300">
                <a:latin typeface="+mj-lt"/>
              </a:rPr>
              <a:t>22,0</a:t>
            </a:r>
            <a:r>
              <a:rPr lang="ru-RU" altLang="ru-RU" sz="1300" smtClean="0">
                <a:latin typeface="+mj-lt"/>
              </a:rPr>
              <a:t>%).</a:t>
            </a:r>
            <a:endParaRPr lang="ru-RU" altLang="ru-RU" sz="1300" dirty="0">
              <a:latin typeface="+mj-lt"/>
            </a:endParaRPr>
          </a:p>
          <a:p>
            <a:pPr algn="just"/>
            <a:r>
              <a:rPr lang="ru-RU" altLang="ru-RU" sz="13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Наилучшее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значение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данного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показателя  отмечено    в  городских округах «город Махачкала» (39,1%) и  «город Каспийск» (</a:t>
            </a:r>
            <a:r>
              <a:rPr lang="ru-RU" altLang="ru-RU" sz="1300">
                <a:solidFill>
                  <a:srgbClr val="000000"/>
                </a:solidFill>
                <a:latin typeface="+mj-lt"/>
                <a:cs typeface="Times New Roman" pitchFamily="18" charset="0"/>
              </a:rPr>
              <a:t>35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%). </a:t>
            </a:r>
            <a:endParaRPr lang="ru-RU" altLang="ru-RU" sz="1300" dirty="0">
              <a:latin typeface="+mj-lt"/>
            </a:endParaRPr>
          </a:p>
          <a:p>
            <a:pPr algn="just"/>
            <a:r>
              <a:rPr lang="ru-RU" altLang="ru-RU" sz="1300" dirty="0" smtClean="0">
                <a:latin typeface="+mj-lt"/>
              </a:rPr>
              <a:t>Рост </a:t>
            </a:r>
            <a:r>
              <a:rPr lang="ru-RU" altLang="ru-RU" sz="1300" dirty="0">
                <a:latin typeface="+mj-lt"/>
              </a:rPr>
              <a:t>доли налоговых и неналоговых доходов по сравнению с предшествующим годом наблюдался  в  25 муниципальных  образованиях  (в 2012 году доля собственных доходов  увеличилась в 21 </a:t>
            </a:r>
            <a:r>
              <a:rPr lang="ru-RU" altLang="ru-RU" sz="1300">
                <a:latin typeface="+mj-lt"/>
              </a:rPr>
              <a:t>МО</a:t>
            </a:r>
            <a:r>
              <a:rPr lang="ru-RU" altLang="ru-RU" sz="1300" smtClean="0">
                <a:latin typeface="+mj-lt"/>
              </a:rPr>
              <a:t>).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Наиболее значительный  рост зафиксирован в  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Хунзахский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район» (на </a:t>
            </a:r>
            <a:r>
              <a:rPr lang="ru-RU" altLang="ru-RU" sz="1300">
                <a:solidFill>
                  <a:srgbClr val="000000"/>
                </a:solidFill>
                <a:latin typeface="+mj-lt"/>
                <a:cs typeface="Times New Roman" pitchFamily="18" charset="0"/>
              </a:rPr>
              <a:t>12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п.п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) и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Кулинский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район» (на </a:t>
            </a:r>
            <a:r>
              <a:rPr lang="ru-RU" altLang="ru-RU" sz="1300">
                <a:solidFill>
                  <a:srgbClr val="000000"/>
                </a:solidFill>
                <a:latin typeface="+mj-lt"/>
                <a:cs typeface="Times New Roman" pitchFamily="18" charset="0"/>
              </a:rPr>
              <a:t>6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п.п.). </a:t>
            </a:r>
            <a:endParaRPr lang="ru-RU" altLang="ru-RU" sz="13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ru-RU" altLang="ru-RU" sz="1300" dirty="0" smtClean="0">
                <a:latin typeface="+mj-lt"/>
              </a:rPr>
              <a:t>Наибольшее </a:t>
            </a:r>
            <a:r>
              <a:rPr lang="ru-RU" altLang="ru-RU" sz="1300" dirty="0">
                <a:latin typeface="+mj-lt"/>
              </a:rPr>
              <a:t>снижение доли собственных доходов отмечено в МО «город Кизляр» - с 33% до </a:t>
            </a:r>
            <a:r>
              <a:rPr lang="ru-RU" altLang="ru-RU" sz="1300">
                <a:latin typeface="+mj-lt"/>
              </a:rPr>
              <a:t>20</a:t>
            </a:r>
            <a:r>
              <a:rPr lang="ru-RU" altLang="ru-RU" sz="1300" smtClean="0">
                <a:latin typeface="+mj-lt"/>
              </a:rPr>
              <a:t>%.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В 20 муниципальных образованиях доля собственных доходов в общем объеме доходов муниципального образования  не превысила </a:t>
            </a:r>
            <a:r>
              <a:rPr lang="ru-RU" altLang="ru-RU" sz="1300">
                <a:solidFill>
                  <a:srgbClr val="000000"/>
                </a:solidFill>
                <a:latin typeface="+mj-lt"/>
                <a:cs typeface="Times New Roman" pitchFamily="18" charset="0"/>
              </a:rPr>
              <a:t>10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%.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  </a:t>
            </a:r>
            <a:r>
              <a:rPr lang="ru-RU" altLang="ru-RU" sz="1300" dirty="0">
                <a:latin typeface="+mj-lt"/>
              </a:rPr>
              <a:t>Самая низкая доля  собственных доходов отмечена в МО «</a:t>
            </a:r>
            <a:r>
              <a:rPr lang="ru-RU" altLang="ru-RU" sz="1300" dirty="0" err="1">
                <a:latin typeface="+mj-lt"/>
              </a:rPr>
              <a:t>Чародинскийй</a:t>
            </a:r>
            <a:r>
              <a:rPr lang="ru-RU" altLang="ru-RU" sz="1300" dirty="0">
                <a:latin typeface="+mj-lt"/>
              </a:rPr>
              <a:t> район», «</a:t>
            </a:r>
            <a:r>
              <a:rPr lang="ru-RU" altLang="ru-RU" sz="1300" dirty="0" err="1">
                <a:latin typeface="+mj-lt"/>
              </a:rPr>
              <a:t>Тляратинский</a:t>
            </a:r>
            <a:r>
              <a:rPr lang="ru-RU" altLang="ru-RU" sz="1300" dirty="0">
                <a:latin typeface="+mj-lt"/>
              </a:rPr>
              <a:t> район»  и  «</a:t>
            </a:r>
            <a:r>
              <a:rPr lang="ru-RU" altLang="ru-RU" sz="1300" dirty="0" err="1">
                <a:latin typeface="+mj-lt"/>
              </a:rPr>
              <a:t>Бежтинский</a:t>
            </a:r>
            <a:r>
              <a:rPr lang="ru-RU" altLang="ru-RU" sz="1300" dirty="0">
                <a:latin typeface="+mj-lt"/>
              </a:rPr>
              <a:t> участок  </a:t>
            </a:r>
            <a:r>
              <a:rPr lang="ru-RU" altLang="ru-RU" sz="1300" dirty="0" smtClean="0">
                <a:latin typeface="+mj-lt"/>
              </a:rPr>
              <a:t> в составе </a:t>
            </a:r>
            <a:r>
              <a:rPr lang="ru-RU" altLang="ru-RU" sz="1300" dirty="0" err="1" smtClean="0">
                <a:latin typeface="+mj-lt"/>
              </a:rPr>
              <a:t>Цунтинского</a:t>
            </a:r>
            <a:r>
              <a:rPr lang="ru-RU" altLang="ru-RU" sz="1300" dirty="0" smtClean="0">
                <a:latin typeface="+mj-lt"/>
              </a:rPr>
              <a:t> </a:t>
            </a:r>
            <a:r>
              <a:rPr lang="ru-RU" altLang="ru-RU" sz="1300" dirty="0">
                <a:latin typeface="+mj-lt"/>
              </a:rPr>
              <a:t>района» - </a:t>
            </a:r>
            <a:r>
              <a:rPr lang="ru-RU" altLang="ru-RU" sz="1300">
                <a:latin typeface="+mj-lt"/>
              </a:rPr>
              <a:t>4 </a:t>
            </a:r>
            <a:r>
              <a:rPr lang="ru-RU" altLang="ru-RU" sz="1300" smtClean="0">
                <a:latin typeface="+mj-lt"/>
              </a:rPr>
              <a:t>%.</a:t>
            </a:r>
            <a:endParaRPr lang="ru-RU" altLang="ru-RU" sz="1300" dirty="0">
              <a:latin typeface="+mj-lt"/>
            </a:endParaRPr>
          </a:p>
          <a:p>
            <a:pPr algn="just"/>
            <a:r>
              <a:rPr lang="ru-RU" altLang="ru-RU" sz="1300" dirty="0">
                <a:latin typeface="+mj-lt"/>
              </a:rPr>
              <a:t>Дифференциация доли  собственных  доходов  в общем объеме  доходов  бюджета муниципального образования  снизилась (с 5,5 в 2012 году  до 4,5  раза в 2013 </a:t>
            </a:r>
            <a:r>
              <a:rPr lang="ru-RU" altLang="ru-RU" sz="1300">
                <a:latin typeface="+mj-lt"/>
              </a:rPr>
              <a:t>году</a:t>
            </a:r>
            <a:r>
              <a:rPr lang="ru-RU" altLang="ru-RU" sz="1300" smtClean="0">
                <a:latin typeface="+mj-lt"/>
              </a:rPr>
              <a:t>). </a:t>
            </a:r>
            <a:r>
              <a:rPr lang="ru-RU" altLang="ru-RU" sz="1300" dirty="0">
                <a:latin typeface="+mj-lt"/>
              </a:rPr>
              <a:t>Это связано с   увеличением средней доли  по 10 наиболее отстающим МО по  сравнению в 2012  годом (с 4,8 до </a:t>
            </a:r>
            <a:r>
              <a:rPr lang="ru-RU" altLang="ru-RU" sz="1300">
                <a:latin typeface="+mj-lt"/>
              </a:rPr>
              <a:t>5,3</a:t>
            </a:r>
            <a:r>
              <a:rPr lang="ru-RU" altLang="ru-RU" sz="1300" smtClean="0">
                <a:latin typeface="+mj-lt"/>
              </a:rPr>
              <a:t>%). </a:t>
            </a:r>
            <a:endParaRPr lang="ru-RU" altLang="ru-RU" sz="1300" dirty="0">
              <a:latin typeface="+mj-lt"/>
            </a:endParaRPr>
          </a:p>
          <a:p>
            <a:pPr algn="just"/>
            <a:r>
              <a:rPr lang="ru-RU" altLang="ru-RU" sz="1300" dirty="0">
                <a:latin typeface="+mj-lt"/>
              </a:rPr>
              <a:t>В целях увеличения налоговых поступлений администрациям муниципальных образований  необходимо </a:t>
            </a:r>
            <a:r>
              <a:rPr lang="ru-RU" altLang="ru-RU" sz="1300" dirty="0" smtClean="0">
                <a:latin typeface="+mj-lt"/>
              </a:rPr>
              <a:t>принять </a:t>
            </a:r>
            <a:r>
              <a:rPr lang="ru-RU" altLang="ru-RU" sz="1300" dirty="0">
                <a:latin typeface="+mj-lt"/>
              </a:rPr>
              <a:t>меры по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проведению полной инвентаризации имущества и земельных участков, обеспечению актуализации  прав правообладателей для внесения </a:t>
            </a:r>
            <a:r>
              <a:rPr lang="ru-RU" altLang="ru-RU" sz="1300" dirty="0" smtClean="0">
                <a:latin typeface="+mj-lt"/>
                <a:cs typeface="Times New Roman" pitchFamily="18" charset="0"/>
              </a:rPr>
              <a:t> в ЕГРП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, проведению сплошной актуализации сведений об  автотранспортных средствах  и их обладателях, а также легализации заработной платы  </a:t>
            </a:r>
            <a:r>
              <a:rPr lang="ru-RU" altLang="ru-RU" sz="1300">
                <a:latin typeface="+mj-lt"/>
                <a:cs typeface="Times New Roman" pitchFamily="18" charset="0"/>
              </a:rPr>
              <a:t>наемных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работников</a:t>
            </a:r>
            <a:r>
              <a:rPr lang="ru-RU" altLang="ru-RU" sz="1300" smtClean="0">
                <a:latin typeface="+mj-lt"/>
                <a:cs typeface="Calibri" pitchFamily="34" charset="0"/>
              </a:rPr>
              <a:t>.</a:t>
            </a:r>
            <a:endParaRPr lang="ru-RU" altLang="ru-RU" sz="1300" dirty="0">
              <a:latin typeface="+mj-lt"/>
              <a:cs typeface="Times New Roman" pitchFamily="18" charset="0"/>
            </a:endParaRPr>
          </a:p>
          <a:p>
            <a:pPr algn="just"/>
            <a:endParaRPr lang="ru-RU" altLang="ru-RU" sz="13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7831" name="Прямоугольник 10"/>
          <p:cNvSpPr>
            <a:spLocks noChangeArrowheads="1"/>
          </p:cNvSpPr>
          <p:nvPr/>
        </p:nvSpPr>
        <p:spPr bwMode="auto">
          <a:xfrm>
            <a:off x="644289" y="10156"/>
            <a:ext cx="9323665" cy="42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640" tIns="43320" rIns="86640" bIns="433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2200" b="1" smtClean="0">
                <a:solidFill>
                  <a:srgbClr val="000000"/>
                </a:solidFill>
                <a:latin typeface="Calibri" pitchFamily="34" charset="0"/>
              </a:rPr>
              <a:t>8. </a:t>
            </a:r>
            <a:r>
              <a:rPr lang="ru-RU" altLang="ru-RU" sz="2200" b="1" dirty="0" smtClean="0">
                <a:solidFill>
                  <a:srgbClr val="000000"/>
                </a:solidFill>
                <a:latin typeface="Calibri" pitchFamily="34" charset="0"/>
              </a:rPr>
              <a:t>Организация </a:t>
            </a:r>
            <a:r>
              <a:rPr lang="ru-RU" altLang="ru-RU" sz="2200" b="1" dirty="0">
                <a:solidFill>
                  <a:srgbClr val="000000"/>
                </a:solidFill>
                <a:latin typeface="Calibri" pitchFamily="34" charset="0"/>
              </a:rPr>
              <a:t>муниципального управления</a:t>
            </a:r>
          </a:p>
        </p:txBody>
      </p:sp>
      <p:pic>
        <p:nvPicPr>
          <p:cNvPr id="77832" name="Picture 10" descr="D:\ДОКУМЕНТЫ 2014 ГОД\ОЦЕНКА ЭФФЕКТИВНОСТИ ОМСУ\СВОДНЫЙ ДОКЛАД  2014г\Карты\налоги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5" y="3135566"/>
            <a:ext cx="3574310" cy="389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62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65594" y="6700399"/>
            <a:ext cx="861086" cy="383381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55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368225"/>
              </p:ext>
            </p:extLst>
          </p:nvPr>
        </p:nvGraphicFramePr>
        <p:xfrm>
          <a:off x="365598" y="1839675"/>
          <a:ext cx="9804700" cy="506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8339" y="651723"/>
            <a:ext cx="9267798" cy="1155494"/>
          </a:xfrm>
          <a:prstGeom prst="rect">
            <a:avLst/>
          </a:prstGeom>
          <a:noFill/>
        </p:spPr>
        <p:txBody>
          <a:bodyPr wrap="square" lIns="98916" tIns="49459" rIns="98916" bIns="49459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</a:t>
            </a:r>
          </a:p>
          <a:p>
            <a:pPr algn="ctr"/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(без учета субвенций) (%)</a:t>
            </a:r>
            <a:endParaRPr lang="ru-RU" sz="17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706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22588487"/>
              </p:ext>
            </p:extLst>
          </p:nvPr>
        </p:nvGraphicFramePr>
        <p:xfrm>
          <a:off x="1854151" y="1224186"/>
          <a:ext cx="6346980" cy="2873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74031" y="4280926"/>
            <a:ext cx="9193409" cy="25877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191" tIns="50095" rIns="100191" bIns="50095"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+mj-lt"/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оступление 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налоговых и неналоговых доходов </a:t>
            </a:r>
            <a:endParaRPr lang="ru-RU" sz="24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+mj-lt"/>
              </a:rPr>
              <a:t>в консолидированный бюджет Республики Дагестан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составило100,4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%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от 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запланированного объема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7528" y="623743"/>
            <a:ext cx="957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Налоговые и неналоговые доходы консолидированного бюджета РД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56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644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7542">
        <p:circle/>
      </p:transition>
    </mc:Choice>
    <mc:Fallback xmlns="">
      <p:transition spd="slow" advTm="1754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ECAA672-091B-42ED-88B9-029536F41CB8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57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8851" name="Rectangle 4"/>
          <p:cNvSpPr>
            <a:spLocks noChangeArrowheads="1"/>
          </p:cNvSpPr>
          <p:nvPr/>
        </p:nvSpPr>
        <p:spPr bwMode="auto">
          <a:xfrm>
            <a:off x="98684" y="972417"/>
            <a:ext cx="3755237" cy="54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79" tIns="43240" rIns="86479" bIns="43240" anchor="ctr"/>
          <a:lstStyle>
            <a:lvl1pPr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100" i="1" dirty="0">
                <a:solidFill>
                  <a:srgbClr val="000000"/>
                </a:solidFill>
                <a:latin typeface="Arial" pitchFamily="34" charset="0"/>
              </a:rPr>
              <a:t>Расходы  бюджета МО на содержание работников ОМСУ в расчете на одного жителя</a:t>
            </a:r>
            <a:r>
              <a:rPr lang="ru-RU" altLang="ru-RU" sz="1100" i="1" dirty="0">
                <a:solidFill>
                  <a:srgbClr val="000000"/>
                </a:solidFill>
              </a:rPr>
              <a:t>, %  </a:t>
            </a:r>
          </a:p>
        </p:txBody>
      </p:sp>
      <p:sp>
        <p:nvSpPr>
          <p:cNvPr id="78852" name="Rectangle 6"/>
          <p:cNvSpPr>
            <a:spLocks noChangeArrowheads="1"/>
          </p:cNvSpPr>
          <p:nvPr/>
        </p:nvSpPr>
        <p:spPr bwMode="auto">
          <a:xfrm>
            <a:off x="355848" y="273681"/>
            <a:ext cx="9520016" cy="61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12" tIns="49308" rIns="98612" bIns="49308" anchor="ctr"/>
          <a:lstStyle>
            <a:lvl1pPr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Расходы  бюджета муниципального образования на содержание работников</a:t>
            </a:r>
          </a:p>
          <a:p>
            <a:pPr algn="ctr" eaLnBrk="1" hangingPunct="1"/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ОМСУ  в расчете на одного жителя</a:t>
            </a:r>
            <a:endParaRPr lang="ru-RU" altLang="ru-RU" sz="17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8853" name="Text Box 6"/>
          <p:cNvSpPr txBox="1">
            <a:spLocks noChangeArrowheads="1"/>
          </p:cNvSpPr>
          <p:nvPr/>
        </p:nvSpPr>
        <p:spPr bwMode="auto">
          <a:xfrm>
            <a:off x="3864577" y="890512"/>
            <a:ext cx="6005194" cy="573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733" tIns="36865" rIns="73733" bIns="36865"/>
          <a:lstStyle>
            <a:lvl1pPr indent="355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+mj-lt"/>
              </a:rPr>
              <a:t>Расходы  бюджетов</a:t>
            </a:r>
            <a:r>
              <a:rPr lang="ru-RU" altLang="ru-RU" sz="1400" b="1" dirty="0">
                <a:latin typeface="+mj-lt"/>
              </a:rPr>
              <a:t>  </a:t>
            </a:r>
            <a:r>
              <a:rPr lang="ru-RU" altLang="ru-RU" sz="1400" dirty="0">
                <a:latin typeface="+mj-lt"/>
              </a:rPr>
              <a:t>муниципальных образований </a:t>
            </a:r>
            <a:r>
              <a:rPr lang="ru-RU" altLang="ru-RU" sz="1400" b="1" dirty="0">
                <a:latin typeface="+mj-lt"/>
              </a:rPr>
              <a:t>на содержание работников ОМСУ в расчете на одного жителя</a:t>
            </a:r>
            <a:r>
              <a:rPr lang="ru-RU" altLang="ru-RU" sz="1400" dirty="0">
                <a:latin typeface="+mj-lt"/>
              </a:rPr>
              <a:t> в 2013 году  в среднем  по муниципальным образованиям увеличились  по сравнению с  предшествующим годом на  28,5%     и составили    </a:t>
            </a:r>
            <a:r>
              <a:rPr lang="ru-RU" altLang="ru-RU" sz="1400">
                <a:latin typeface="+mj-lt"/>
              </a:rPr>
              <a:t>1819,2   </a:t>
            </a:r>
            <a:r>
              <a:rPr lang="ru-RU" altLang="ru-RU" sz="1400" smtClean="0">
                <a:latin typeface="+mj-lt"/>
              </a:rPr>
              <a:t>рублей.</a:t>
            </a:r>
            <a:endParaRPr lang="ru-RU" altLang="ru-RU" sz="1400" dirty="0">
              <a:latin typeface="+mj-lt"/>
            </a:endParaRPr>
          </a:p>
          <a:p>
            <a:pPr algn="just" eaLnBrk="1" hangingPunct="1"/>
            <a:r>
              <a:rPr lang="ru-RU" altLang="ru-RU" sz="1400" dirty="0">
                <a:latin typeface="+mj-lt"/>
              </a:rPr>
              <a:t>Высокий уровень расходования бюджетных средств на содержание аппарата управления отмечен в  МО </a:t>
            </a:r>
            <a:r>
              <a:rPr lang="ru-RU" altLang="ru-RU" sz="1400" dirty="0" smtClean="0">
                <a:latin typeface="+mj-lt"/>
              </a:rPr>
              <a:t>"</a:t>
            </a:r>
            <a:r>
              <a:rPr lang="ru-RU" altLang="ru-RU" sz="1400" dirty="0" err="1" smtClean="0">
                <a:latin typeface="+mj-lt"/>
              </a:rPr>
              <a:t>Бежтинский</a:t>
            </a:r>
            <a:r>
              <a:rPr lang="ru-RU" altLang="ru-RU" sz="1400" dirty="0" smtClean="0">
                <a:latin typeface="+mj-lt"/>
              </a:rPr>
              <a:t> участок в  составе </a:t>
            </a:r>
            <a:r>
              <a:rPr lang="ru-RU" altLang="ru-RU" sz="1400" dirty="0" err="1" smtClean="0">
                <a:latin typeface="+mj-lt"/>
              </a:rPr>
              <a:t>Цунтинского</a:t>
            </a:r>
            <a:r>
              <a:rPr lang="ru-RU" altLang="ru-RU" sz="1400" dirty="0" smtClean="0">
                <a:latin typeface="+mj-lt"/>
              </a:rPr>
              <a:t> района" </a:t>
            </a:r>
            <a:r>
              <a:rPr lang="ru-RU" altLang="ru-RU" sz="1400" dirty="0">
                <a:latin typeface="+mj-lt"/>
              </a:rPr>
              <a:t>-  </a:t>
            </a:r>
            <a:r>
              <a:rPr lang="ru-RU" altLang="ru-RU" sz="1400">
                <a:latin typeface="+mj-lt"/>
              </a:rPr>
              <a:t>6070,9 </a:t>
            </a:r>
            <a:r>
              <a:rPr lang="ru-RU" altLang="ru-RU" sz="1400" smtClean="0">
                <a:latin typeface="+mj-lt"/>
              </a:rPr>
              <a:t>руб.,  </a:t>
            </a:r>
            <a:r>
              <a:rPr lang="ru-RU" altLang="ru-RU" sz="1400" dirty="0">
                <a:latin typeface="+mj-lt"/>
              </a:rPr>
              <a:t>«</a:t>
            </a:r>
            <a:r>
              <a:rPr lang="ru-RU" altLang="ru-RU" sz="1400" dirty="0" err="1">
                <a:latin typeface="+mj-lt"/>
              </a:rPr>
              <a:t>Докузпаринский</a:t>
            </a:r>
            <a:r>
              <a:rPr lang="ru-RU" altLang="ru-RU" sz="1400" dirty="0">
                <a:latin typeface="+mj-lt"/>
              </a:rPr>
              <a:t>  район» - </a:t>
            </a:r>
            <a:r>
              <a:rPr lang="ru-RU" altLang="ru-RU" sz="1400">
                <a:latin typeface="+mj-lt"/>
              </a:rPr>
              <a:t>4339,9 </a:t>
            </a:r>
            <a:r>
              <a:rPr lang="ru-RU" altLang="ru-RU" sz="1400" smtClean="0">
                <a:latin typeface="+mj-lt"/>
              </a:rPr>
              <a:t>руб., </a:t>
            </a:r>
            <a:r>
              <a:rPr lang="ru-RU" altLang="ru-RU" sz="1400" dirty="0">
                <a:latin typeface="+mj-lt"/>
              </a:rPr>
              <a:t>«</a:t>
            </a:r>
            <a:r>
              <a:rPr lang="ru-RU" altLang="ru-RU" sz="1400" dirty="0" err="1">
                <a:latin typeface="+mj-lt"/>
              </a:rPr>
              <a:t>Чародинский</a:t>
            </a:r>
            <a:r>
              <a:rPr lang="ru-RU" altLang="ru-RU" sz="1400" dirty="0">
                <a:latin typeface="+mj-lt"/>
              </a:rPr>
              <a:t> район» - </a:t>
            </a:r>
            <a:r>
              <a:rPr lang="ru-RU" altLang="ru-RU" sz="1400">
                <a:latin typeface="+mj-lt"/>
              </a:rPr>
              <a:t>3376,3 </a:t>
            </a:r>
            <a:r>
              <a:rPr lang="ru-RU" altLang="ru-RU" sz="1400" smtClean="0">
                <a:latin typeface="+mj-lt"/>
              </a:rPr>
              <a:t>руб., </a:t>
            </a:r>
            <a:r>
              <a:rPr lang="ru-RU" altLang="ru-RU" sz="1400" dirty="0">
                <a:latin typeface="+mj-lt"/>
              </a:rPr>
              <a:t>«город </a:t>
            </a:r>
            <a:r>
              <a:rPr lang="ru-RU" altLang="ru-RU" sz="1400" dirty="0" err="1">
                <a:latin typeface="+mj-lt"/>
              </a:rPr>
              <a:t>Южно</a:t>
            </a:r>
            <a:r>
              <a:rPr lang="ru-RU" altLang="ru-RU" sz="1400" dirty="0">
                <a:latin typeface="+mj-lt"/>
              </a:rPr>
              <a:t> - </a:t>
            </a:r>
            <a:r>
              <a:rPr lang="ru-RU" altLang="ru-RU" sz="1400" dirty="0" err="1">
                <a:latin typeface="+mj-lt"/>
              </a:rPr>
              <a:t>Сухокумск</a:t>
            </a:r>
            <a:r>
              <a:rPr lang="ru-RU" altLang="ru-RU" sz="1400" dirty="0">
                <a:latin typeface="+mj-lt"/>
              </a:rPr>
              <a:t>» - </a:t>
            </a:r>
            <a:r>
              <a:rPr lang="ru-RU" altLang="ru-RU" sz="1400">
                <a:latin typeface="+mj-lt"/>
              </a:rPr>
              <a:t>3350,8 </a:t>
            </a:r>
            <a:r>
              <a:rPr lang="ru-RU" altLang="ru-RU" sz="1400" smtClean="0">
                <a:latin typeface="+mj-lt"/>
              </a:rPr>
              <a:t>руб.  </a:t>
            </a:r>
            <a:r>
              <a:rPr lang="ru-RU" altLang="ru-RU" sz="1400" dirty="0">
                <a:latin typeface="+mj-lt"/>
              </a:rPr>
              <a:t>и  «</a:t>
            </a:r>
            <a:r>
              <a:rPr lang="ru-RU" altLang="ru-RU" sz="1400" dirty="0" err="1">
                <a:latin typeface="+mj-lt"/>
              </a:rPr>
              <a:t>Лакский</a:t>
            </a:r>
            <a:r>
              <a:rPr lang="ru-RU" altLang="ru-RU" sz="1400" dirty="0">
                <a:latin typeface="+mj-lt"/>
              </a:rPr>
              <a:t> район» - </a:t>
            </a:r>
            <a:r>
              <a:rPr lang="ru-RU" altLang="ru-RU" sz="1400">
                <a:latin typeface="+mj-lt"/>
              </a:rPr>
              <a:t>3150,9 </a:t>
            </a:r>
            <a:r>
              <a:rPr lang="ru-RU" altLang="ru-RU" sz="1400" smtClean="0">
                <a:latin typeface="+mj-lt"/>
              </a:rPr>
              <a:t>рублей.</a:t>
            </a:r>
            <a:endParaRPr lang="ru-RU" altLang="ru-RU" sz="1400" dirty="0">
              <a:latin typeface="+mj-lt"/>
            </a:endParaRPr>
          </a:p>
          <a:p>
            <a:pPr algn="just" eaLnBrk="1" hangingPunct="1"/>
            <a:r>
              <a:rPr lang="ru-RU" altLang="ru-RU" sz="1400" dirty="0">
                <a:latin typeface="+mj-lt"/>
              </a:rPr>
              <a:t>По сравнению с 2012 годом рас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ходы  бюджетов</a:t>
            </a:r>
            <a:r>
              <a:rPr lang="ru-RU" altLang="ru-RU" sz="1400" b="1" dirty="0">
                <a:solidFill>
                  <a:srgbClr val="000000"/>
                </a:solidFill>
                <a:latin typeface="+mj-lt"/>
              </a:rPr>
              <a:t>  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 на содержание работников ОМСУ в расчете на одного жителя  увеличились во всех МО, кроме МО «</a:t>
            </a:r>
            <a:r>
              <a:rPr lang="ru-RU" altLang="ru-RU" sz="1400" dirty="0" err="1">
                <a:solidFill>
                  <a:srgbClr val="000000"/>
                </a:solidFill>
                <a:latin typeface="+mj-lt"/>
              </a:rPr>
              <a:t>Шамильский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 район» (расходы  в данном МО снизились на </a:t>
            </a:r>
            <a:r>
              <a:rPr lang="ru-RU" altLang="ru-RU" sz="1400">
                <a:solidFill>
                  <a:srgbClr val="000000"/>
                </a:solidFill>
                <a:latin typeface="+mj-lt"/>
              </a:rPr>
              <a:t>8,2</a:t>
            </a:r>
            <a:r>
              <a:rPr lang="ru-RU" altLang="ru-RU" sz="1400" smtClean="0">
                <a:solidFill>
                  <a:srgbClr val="000000"/>
                </a:solidFill>
                <a:latin typeface="+mj-lt"/>
              </a:rPr>
              <a:t>%). 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Наибольший рост наблюдался в МО  «</a:t>
            </a:r>
            <a:r>
              <a:rPr lang="ru-RU" altLang="ru-RU" sz="1400" dirty="0" err="1">
                <a:solidFill>
                  <a:srgbClr val="000000"/>
                </a:solidFill>
                <a:latin typeface="+mj-lt"/>
              </a:rPr>
              <a:t>Гергебильский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 район» – в 2,1 раза,  «</a:t>
            </a:r>
            <a:r>
              <a:rPr lang="ru-RU" altLang="ru-RU" sz="1400" dirty="0" err="1">
                <a:solidFill>
                  <a:srgbClr val="000000"/>
                </a:solidFill>
                <a:latin typeface="+mj-lt"/>
              </a:rPr>
              <a:t>Бабаюртовский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 район» - на 72,4%, «</a:t>
            </a:r>
            <a:r>
              <a:rPr lang="ru-RU" altLang="ru-RU" sz="1400" dirty="0" err="1">
                <a:solidFill>
                  <a:srgbClr val="000000"/>
                </a:solidFill>
                <a:latin typeface="+mj-lt"/>
              </a:rPr>
              <a:t>Дахадаевский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  район» – на  59,5%, «</a:t>
            </a:r>
            <a:r>
              <a:rPr lang="ru-RU" altLang="ru-RU" sz="1400" dirty="0" err="1">
                <a:solidFill>
                  <a:srgbClr val="000000"/>
                </a:solidFill>
                <a:latin typeface="+mj-lt"/>
              </a:rPr>
              <a:t>Цунтинский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 район» – на  </a:t>
            </a:r>
            <a:r>
              <a:rPr lang="ru-RU" altLang="ru-RU" sz="1400">
                <a:solidFill>
                  <a:srgbClr val="000000"/>
                </a:solidFill>
                <a:latin typeface="+mj-lt"/>
              </a:rPr>
              <a:t>56,2</a:t>
            </a:r>
            <a:r>
              <a:rPr lang="ru-RU" altLang="ru-RU" sz="1400" smtClean="0">
                <a:solidFill>
                  <a:srgbClr val="000000"/>
                </a:solidFill>
                <a:latin typeface="+mj-lt"/>
              </a:rPr>
              <a:t>%.</a:t>
            </a:r>
            <a:endParaRPr lang="ru-RU" altLang="ru-RU" sz="1400" dirty="0">
              <a:solidFill>
                <a:srgbClr val="000000"/>
              </a:solidFill>
              <a:latin typeface="+mj-lt"/>
            </a:endParaRPr>
          </a:p>
          <a:p>
            <a:pPr algn="just" eaLnBrk="1" hangingPunct="1"/>
            <a:r>
              <a:rPr lang="ru-RU" altLang="ru-RU" sz="1400" dirty="0">
                <a:latin typeface="+mj-lt"/>
              </a:rPr>
              <a:t>Наименьший объем расходов на содержание ОМСУ в расчете на одного жителя  в 2013 году зафиксирован    среди городских округов -  «город Махачкала»  (</a:t>
            </a:r>
            <a:r>
              <a:rPr lang="ru-RU" altLang="ru-RU" sz="1400">
                <a:latin typeface="+mj-lt"/>
              </a:rPr>
              <a:t>508,4 </a:t>
            </a:r>
            <a:r>
              <a:rPr lang="ru-RU" altLang="ru-RU" sz="1400" smtClean="0">
                <a:latin typeface="+mj-lt"/>
              </a:rPr>
              <a:t>руб.),   </a:t>
            </a:r>
            <a:r>
              <a:rPr lang="ru-RU" altLang="ru-RU" sz="1400" dirty="0">
                <a:latin typeface="+mj-lt"/>
              </a:rPr>
              <a:t>«город Хасавюрт»  (</a:t>
            </a:r>
            <a:r>
              <a:rPr lang="ru-RU" altLang="ru-RU" sz="1400">
                <a:latin typeface="+mj-lt"/>
              </a:rPr>
              <a:t>553,3 </a:t>
            </a:r>
            <a:r>
              <a:rPr lang="ru-RU" altLang="ru-RU" sz="1400" smtClean="0">
                <a:latin typeface="+mj-lt"/>
              </a:rPr>
              <a:t>руб.), </a:t>
            </a:r>
            <a:r>
              <a:rPr lang="ru-RU" altLang="ru-RU" sz="1400" dirty="0">
                <a:latin typeface="+mj-lt"/>
              </a:rPr>
              <a:t>«город Каспийск»  (</a:t>
            </a:r>
            <a:r>
              <a:rPr lang="ru-RU" altLang="ru-RU" sz="1400">
                <a:latin typeface="+mj-lt"/>
              </a:rPr>
              <a:t>594,7 </a:t>
            </a:r>
            <a:r>
              <a:rPr lang="ru-RU" altLang="ru-RU" sz="1400" smtClean="0">
                <a:latin typeface="+mj-lt"/>
              </a:rPr>
              <a:t>руб.) </a:t>
            </a:r>
            <a:r>
              <a:rPr lang="ru-RU" altLang="ru-RU" sz="1400" dirty="0">
                <a:latin typeface="+mj-lt"/>
              </a:rPr>
              <a:t>и  среди муниципальных районов – «Дербентский  район» (</a:t>
            </a:r>
            <a:r>
              <a:rPr lang="ru-RU" altLang="ru-RU" sz="1400">
                <a:latin typeface="+mj-lt"/>
              </a:rPr>
              <a:t>641,7 </a:t>
            </a:r>
            <a:r>
              <a:rPr lang="ru-RU" altLang="ru-RU" sz="1400" smtClean="0">
                <a:latin typeface="+mj-lt"/>
              </a:rPr>
              <a:t>руб.) </a:t>
            </a:r>
            <a:r>
              <a:rPr lang="ru-RU" altLang="ru-RU" sz="1400" dirty="0">
                <a:latin typeface="+mj-lt"/>
              </a:rPr>
              <a:t>и  «</a:t>
            </a:r>
            <a:r>
              <a:rPr lang="ru-RU" altLang="ru-RU" sz="1400" dirty="0" err="1">
                <a:latin typeface="+mj-lt"/>
              </a:rPr>
              <a:t>Карабудахкентский</a:t>
            </a:r>
            <a:r>
              <a:rPr lang="ru-RU" altLang="ru-RU" sz="1400" dirty="0">
                <a:latin typeface="+mj-lt"/>
              </a:rPr>
              <a:t> район»  (</a:t>
            </a:r>
            <a:r>
              <a:rPr lang="ru-RU" altLang="ru-RU" sz="1400">
                <a:latin typeface="+mj-lt"/>
              </a:rPr>
              <a:t>648,4 </a:t>
            </a:r>
            <a:r>
              <a:rPr lang="ru-RU" altLang="ru-RU" sz="1400" smtClean="0">
                <a:latin typeface="+mj-lt"/>
              </a:rPr>
              <a:t>руб.).</a:t>
            </a:r>
            <a:endParaRPr lang="ru-RU" altLang="ru-RU" sz="1400" dirty="0">
              <a:latin typeface="+mj-lt"/>
            </a:endParaRPr>
          </a:p>
          <a:p>
            <a:pPr algn="just" eaLnBrk="1" hangingPunct="1"/>
            <a:r>
              <a:rPr lang="ru-RU" altLang="ru-RU" sz="1400" dirty="0">
                <a:latin typeface="+mj-lt"/>
              </a:rPr>
              <a:t>В целях оптимизации  штатной численности работников аппаратов органов местного самоуправления муниципальных образований республики и упорядочения расходов на их содержание Правительством Республики Дагестан  утверждены  нормативные требования по формированию структуры аппаратов ОМСУ и  Методика расчета нормативов формирования расходов на </a:t>
            </a:r>
            <a:r>
              <a:rPr lang="ru-RU" altLang="ru-RU" sz="1400">
                <a:latin typeface="+mj-lt"/>
              </a:rPr>
              <a:t>содержание </a:t>
            </a:r>
            <a:r>
              <a:rPr lang="ru-RU" altLang="ru-RU" sz="1400" smtClean="0">
                <a:latin typeface="+mj-lt"/>
              </a:rPr>
              <a:t>ОМСУ.</a:t>
            </a:r>
            <a:endParaRPr lang="ru-RU" altLang="ru-RU" sz="1400" dirty="0">
              <a:latin typeface="+mj-lt"/>
            </a:endParaRPr>
          </a:p>
          <a:p>
            <a:pPr algn="just" eaLnBrk="1" hangingPunct="1"/>
            <a:endParaRPr lang="ru-RU" altLang="ru-RU" sz="1400" dirty="0">
              <a:latin typeface="+mj-lt"/>
            </a:endParaRPr>
          </a:p>
        </p:txBody>
      </p:sp>
      <p:pic>
        <p:nvPicPr>
          <p:cNvPr id="78854" name="Picture 13" descr="D:\ДОКУМЕНТЫ 2014 ГОД\ОЦЕНКА ЭФФЕКТИВНОСТИ ОМСУ\СВОДНЫЙ ДОКЛАД  2014г\map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49" y="2919977"/>
            <a:ext cx="3897900" cy="41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8855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081677"/>
              </p:ext>
            </p:extLst>
          </p:nvPr>
        </p:nvGraphicFramePr>
        <p:xfrm>
          <a:off x="365095" y="1559023"/>
          <a:ext cx="3515932" cy="1439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2" name="Лист" r:id="rId4" imgW="3800500" imgH="2228850" progId="Excel.Sheet.8">
                  <p:embed/>
                </p:oleObj>
              </mc:Choice>
              <mc:Fallback>
                <p:oleObj name="Лист" r:id="rId4" imgW="3800500" imgH="22288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095" y="1559023"/>
                        <a:ext cx="3515932" cy="1439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6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990984" y="6624790"/>
            <a:ext cx="861086" cy="3833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6F4656-18CA-4E92-B94B-64A90BECB41A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58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987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35201" y="500509"/>
            <a:ext cx="8160803" cy="500418"/>
          </a:xfrm>
        </p:spPr>
        <p:txBody>
          <a:bodyPr tIns="43350"/>
          <a:lstStyle/>
          <a:p>
            <a:pPr eaLnBrk="1" hangingPunct="1"/>
            <a:r>
              <a:rPr lang="en-US" altLang="ru-RU" sz="1700" b="1" smtClean="0">
                <a:solidFill>
                  <a:schemeClr val="tx1"/>
                </a:solidFill>
              </a:rPr>
              <a:t>II</a:t>
            </a:r>
            <a:r>
              <a:rPr lang="ru-RU" altLang="ru-RU" sz="1700" b="1" smtClean="0">
                <a:solidFill>
                  <a:schemeClr val="tx1"/>
                </a:solidFill>
              </a:rPr>
              <a:t>. </a:t>
            </a:r>
            <a:r>
              <a:rPr lang="ru-RU" altLang="ru-RU" sz="1700" b="1" dirty="0" smtClean="0">
                <a:solidFill>
                  <a:schemeClr val="tx1"/>
                </a:solidFill>
              </a:rPr>
              <a:t>ИТОГИ </a:t>
            </a:r>
            <a:r>
              <a:rPr lang="ru-RU" altLang="ru-RU" sz="1700" b="1" dirty="0">
                <a:solidFill>
                  <a:schemeClr val="tx1"/>
                </a:solidFill>
              </a:rPr>
              <a:t>СОЦИОЛОГИЧЕСКИХ ОПРОСОВ НАСЕЛЕНИЯ</a:t>
            </a:r>
          </a:p>
        </p:txBody>
      </p:sp>
      <p:sp>
        <p:nvSpPr>
          <p:cNvPr id="79876" name="Rectangle 6"/>
          <p:cNvSpPr>
            <a:spLocks noChangeArrowheads="1"/>
          </p:cNvSpPr>
          <p:nvPr/>
        </p:nvSpPr>
        <p:spPr bwMode="auto">
          <a:xfrm>
            <a:off x="504695" y="1313792"/>
            <a:ext cx="9463258" cy="407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28" tIns="49315" rIns="98628" bIns="49315"/>
          <a:lstStyle>
            <a:lvl1pPr indent="36195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altLang="ru-RU" sz="1400" dirty="0">
                <a:latin typeface="+mj-lt"/>
              </a:rPr>
              <a:t>Порядок организации и проведения социологических опросов для определения уровня оценки населением  результатов  деятельности органов местного самоуправления городских округов и муниципальных районов Республики Дагестан  утвержден Указом Президента Республики Дагестан от 29 апреля </a:t>
            </a:r>
            <a:r>
              <a:rPr lang="ru-RU" altLang="ru-RU" sz="1400">
                <a:latin typeface="+mj-lt"/>
              </a:rPr>
              <a:t>2009 </a:t>
            </a:r>
            <a:r>
              <a:rPr lang="ru-RU" altLang="ru-RU" sz="1400" smtClean="0">
                <a:latin typeface="+mj-lt"/>
              </a:rPr>
              <a:t>г. </a:t>
            </a:r>
            <a:r>
              <a:rPr lang="ru-RU" altLang="ru-RU" sz="1400" dirty="0">
                <a:latin typeface="+mj-lt"/>
              </a:rPr>
              <a:t>№ 80 «Об утверждении Порядка организации проведения социологических опросов для определения уровня оценки населением результатов деятельности органов местного самоуправления городских округов и муниципальных районов Республики </a:t>
            </a:r>
            <a:r>
              <a:rPr lang="ru-RU" altLang="ru-RU" sz="1400">
                <a:latin typeface="+mj-lt"/>
              </a:rPr>
              <a:t>Дагестан</a:t>
            </a:r>
            <a:r>
              <a:rPr lang="ru-RU" altLang="ru-RU" sz="1400" smtClean="0">
                <a:latin typeface="+mj-lt"/>
              </a:rPr>
              <a:t>».</a:t>
            </a:r>
            <a:endParaRPr lang="ru-RU" altLang="ru-RU" sz="1400" dirty="0">
              <a:latin typeface="+mj-lt"/>
            </a:endParaRPr>
          </a:p>
          <a:p>
            <a:pPr algn="just"/>
            <a:r>
              <a:rPr lang="ru-RU" altLang="ru-RU" sz="1400" dirty="0">
                <a:latin typeface="+mj-lt"/>
              </a:rPr>
              <a:t>Организация проведения социологических опросов на территориях муниципальных районов и городских  округах возложена на  Министерство экономики  и территориального развития </a:t>
            </a:r>
            <a:r>
              <a:rPr lang="ru-RU" altLang="ru-RU" sz="1400">
                <a:latin typeface="+mj-lt"/>
              </a:rPr>
              <a:t>Республики </a:t>
            </a:r>
            <a:r>
              <a:rPr lang="ru-RU" altLang="ru-RU" sz="1400" smtClean="0">
                <a:latin typeface="+mj-lt"/>
              </a:rPr>
              <a:t>Дагестан.</a:t>
            </a:r>
            <a:endParaRPr lang="ru-RU" altLang="ru-RU" sz="1400" dirty="0">
              <a:latin typeface="+mj-lt"/>
            </a:endParaRPr>
          </a:p>
          <a:p>
            <a:pPr algn="just"/>
            <a:r>
              <a:rPr lang="ru-RU" altLang="ru-RU" sz="1400" dirty="0">
                <a:latin typeface="+mj-lt"/>
              </a:rPr>
              <a:t>Целью проведения социологических опросов является  определение уровня оценки населением  результатов деятельности органов </a:t>
            </a:r>
            <a:r>
              <a:rPr lang="ru-RU" altLang="ru-RU" sz="1400">
                <a:latin typeface="+mj-lt"/>
              </a:rPr>
              <a:t>местного </a:t>
            </a:r>
            <a:r>
              <a:rPr lang="ru-RU" altLang="ru-RU" sz="1400" smtClean="0">
                <a:latin typeface="+mj-lt"/>
              </a:rPr>
              <a:t>самоуправления.</a:t>
            </a:r>
            <a:endParaRPr lang="ru-RU" altLang="ru-RU" sz="1400" dirty="0">
              <a:latin typeface="+mj-lt"/>
            </a:endParaRPr>
          </a:p>
          <a:p>
            <a:pPr algn="just"/>
            <a:endParaRPr lang="ru-RU" altLang="ru-RU" sz="1400" dirty="0">
              <a:latin typeface="+mj-lt"/>
            </a:endParaRPr>
          </a:p>
          <a:p>
            <a:pPr algn="just"/>
            <a:r>
              <a:rPr lang="ru-RU" altLang="ru-RU" sz="1400" b="1" dirty="0">
                <a:latin typeface="+mj-lt"/>
              </a:rPr>
              <a:t>Основными направлениями социологических опросов  для определения уровня  удовлетворенности населения  деятельностью  органов местного самоуправления являются:</a:t>
            </a:r>
          </a:p>
          <a:p>
            <a:pPr algn="just"/>
            <a:r>
              <a:rPr lang="ru-RU" altLang="ru-RU" sz="1400" dirty="0">
                <a:latin typeface="+mj-lt"/>
              </a:rPr>
              <a:t>дошкольное образование;</a:t>
            </a:r>
          </a:p>
          <a:p>
            <a:pPr algn="just"/>
            <a:r>
              <a:rPr lang="ru-RU" altLang="ru-RU" sz="1400" dirty="0">
                <a:latin typeface="+mj-lt"/>
              </a:rPr>
              <a:t>общее образование;</a:t>
            </a:r>
          </a:p>
          <a:p>
            <a:pPr algn="just"/>
            <a:r>
              <a:rPr lang="ru-RU" altLang="ru-RU" sz="1400" dirty="0">
                <a:latin typeface="+mj-lt"/>
              </a:rPr>
              <a:t>дополнительное образование;</a:t>
            </a:r>
          </a:p>
          <a:p>
            <a:pPr algn="just"/>
            <a:r>
              <a:rPr lang="ru-RU" altLang="ru-RU" sz="1400" dirty="0">
                <a:latin typeface="+mj-lt"/>
              </a:rPr>
              <a:t>предоставление услуг в сфере культуры;</a:t>
            </a:r>
          </a:p>
          <a:p>
            <a:pPr algn="just"/>
            <a:r>
              <a:rPr lang="ru-RU" altLang="ru-RU" sz="1400" dirty="0">
                <a:latin typeface="+mj-lt"/>
              </a:rPr>
              <a:t>предоставления услуг в сфере </a:t>
            </a:r>
            <a:r>
              <a:rPr lang="ru-RU" altLang="ru-RU" sz="1400">
                <a:latin typeface="+mj-lt"/>
              </a:rPr>
              <a:t>жилищно-коммунального </a:t>
            </a:r>
            <a:r>
              <a:rPr lang="ru-RU" altLang="ru-RU" sz="1400" smtClean="0">
                <a:latin typeface="+mj-lt"/>
              </a:rPr>
              <a:t>хозяйства.</a:t>
            </a:r>
            <a:endParaRPr lang="ru-RU" altLang="ru-RU" sz="1400" dirty="0">
              <a:latin typeface="+mj-lt"/>
            </a:endParaRPr>
          </a:p>
          <a:p>
            <a:pPr algn="just">
              <a:lnSpc>
                <a:spcPct val="75000"/>
              </a:lnSpc>
              <a:spcBef>
                <a:spcPct val="40000"/>
              </a:spcBef>
            </a:pPr>
            <a:endParaRPr lang="ru-RU" altLang="ru-RU" sz="1400" dirty="0">
              <a:latin typeface="+mj-lt"/>
            </a:endParaRPr>
          </a:p>
          <a:p>
            <a:pPr algn="just">
              <a:lnSpc>
                <a:spcPct val="75000"/>
              </a:lnSpc>
              <a:spcBef>
                <a:spcPct val="40000"/>
              </a:spcBef>
            </a:pPr>
            <a:endParaRPr lang="ru-RU" altLang="ru-RU" sz="1400" dirty="0">
              <a:latin typeface="+mj-lt"/>
            </a:endParaRPr>
          </a:p>
          <a:p>
            <a:pPr algn="just">
              <a:lnSpc>
                <a:spcPct val="75000"/>
              </a:lnSpc>
              <a:spcBef>
                <a:spcPct val="40000"/>
              </a:spcBef>
            </a:pPr>
            <a:endParaRPr lang="ru-RU" alt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80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624050"/>
              </p:ext>
            </p:extLst>
          </p:nvPr>
        </p:nvGraphicFramePr>
        <p:xfrm>
          <a:off x="734755" y="927504"/>
          <a:ext cx="2761223" cy="365655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275248"/>
                <a:gridCol w="743896"/>
                <a:gridCol w="742079"/>
              </a:tblGrid>
              <a:tr h="5315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Наименование городского округа (муниципального района)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dirty="0" smtClean="0">
                          <a:latin typeface="+mj-lt"/>
                        </a:rPr>
                        <a:t>Удовлетворенность населения деятельностью органов местного самоуправления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smtClean="0">
                          <a:latin typeface="+mj-lt"/>
                        </a:rPr>
                        <a:t>2012 г.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smtClean="0">
                          <a:latin typeface="+mj-lt"/>
                        </a:rPr>
                        <a:t>2013 г.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27031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sng" strike="noStrike" dirty="0" smtClean="0">
                          <a:latin typeface="+mj-lt"/>
                        </a:rPr>
                        <a:t>муниципальные </a:t>
                      </a:r>
                      <a:r>
                        <a:rPr lang="ru-RU" sz="900" u="sng" strike="noStrike" dirty="0">
                          <a:latin typeface="+mj-lt"/>
                        </a:rPr>
                        <a:t>районы:</a:t>
                      </a:r>
                      <a:endParaRPr lang="ru-RU" sz="900" b="1" i="1" u="sng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396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latin typeface="+mj-lt"/>
                        </a:rPr>
                        <a:t>Агульский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36,2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396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Акушинский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51,9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36,2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396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Ахвахский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52,5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35,8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396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Ахтынский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44,2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34,8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396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Бабаюртовский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29,8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37,1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396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latin typeface="+mj-lt"/>
                        </a:rPr>
                        <a:t>Ботлихский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46,7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38,1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396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Буйнакский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40,0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37,6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396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 smtClean="0">
                          <a:latin typeface="+mj-lt"/>
                        </a:rPr>
                        <a:t>Гергебильский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39,5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396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Гумбетовский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70,3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37,0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396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>
                          <a:latin typeface="+mj-lt"/>
                        </a:rPr>
                        <a:t>Гунибский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58,5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37,1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396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Дахадаевский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47,5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40,8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396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Дербентский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43,5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37,7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396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Докузпаринский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63,1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38,2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396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Казбековский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396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Кайтагский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43,5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39,4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396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Карабудахкентский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55,9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36,8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396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Каякентский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55,1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38,4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396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Кизилюртовский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56,1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38,1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045254"/>
              </p:ext>
            </p:extLst>
          </p:nvPr>
        </p:nvGraphicFramePr>
        <p:xfrm>
          <a:off x="3861073" y="927494"/>
          <a:ext cx="2761222" cy="368106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274409"/>
                <a:gridCol w="743407"/>
                <a:gridCol w="743406"/>
              </a:tblGrid>
              <a:tr h="5800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Наименование городского округа (муниципального района)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204" marR="9204" marT="9071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dirty="0" smtClean="0">
                          <a:latin typeface="+mj-lt"/>
                        </a:rPr>
                        <a:t>Удовлетворенность населения деятельностью органов местного самоуправления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smtClean="0">
                          <a:latin typeface="+mj-lt"/>
                        </a:rPr>
                        <a:t>2012 г.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smtClean="0">
                          <a:latin typeface="+mj-lt"/>
                        </a:rPr>
                        <a:t>2013</a:t>
                      </a:r>
                      <a:r>
                        <a:rPr lang="ru-RU" sz="900" u="none" strike="noStrike" baseline="0" smtClean="0">
                          <a:latin typeface="+mj-lt"/>
                        </a:rPr>
                        <a:t> г.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>
                          <a:latin typeface="+mj-lt"/>
                        </a:rPr>
                        <a:t>Кизлярский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37,2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Кулинский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35,3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Кумторкалинский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36,2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39,7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Курахский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50,7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35,8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Лакский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66,3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34,7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Левашинский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37,2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Магарамкентский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48,7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39,6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Новолакский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54,9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Ногайский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38,9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39,9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Рутульский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54,6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47,0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Сергокалинский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57,1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36,5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latin typeface="+mj-lt"/>
                        </a:rPr>
                        <a:t>Сулейман-</a:t>
                      </a:r>
                      <a:r>
                        <a:rPr lang="ru-RU" sz="900" u="none" strike="noStrike" dirty="0" err="1" smtClean="0">
                          <a:latin typeface="+mj-lt"/>
                        </a:rPr>
                        <a:t>Стальский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36,6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latin typeface="+mj-lt"/>
                        </a:rPr>
                        <a:t>Табасаранский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34,7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35,6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Тарумовский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40,2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Тляратинский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51,7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37,6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Унцукульский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40,7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Хасавюртовский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45,9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38,6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Хивский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62,8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34,3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>
                          <a:latin typeface="+mj-lt"/>
                        </a:rPr>
                        <a:t>Хунзахский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59,3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39,7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242127"/>
              </p:ext>
            </p:extLst>
          </p:nvPr>
        </p:nvGraphicFramePr>
        <p:xfrm>
          <a:off x="6961315" y="936154"/>
          <a:ext cx="2761223" cy="36724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301548"/>
                <a:gridCol w="769368"/>
                <a:gridCol w="690307"/>
              </a:tblGrid>
              <a:tr h="5880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Наименование городского округа (муниципального района)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204" marR="9204" marT="9071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dirty="0" smtClean="0">
                          <a:latin typeface="+mj-lt"/>
                        </a:rPr>
                        <a:t>Удовлетворенность населения деятельностью органов местного самоуправления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smtClean="0">
                          <a:latin typeface="+mj-lt"/>
                        </a:rPr>
                        <a:t>2012 г.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smtClean="0">
                          <a:latin typeface="+mj-lt"/>
                        </a:rPr>
                        <a:t>2013 г.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13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>
                          <a:latin typeface="+mj-lt"/>
                        </a:rPr>
                        <a:t>Цумадинский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48,7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36,4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13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>
                          <a:latin typeface="+mj-lt"/>
                        </a:rPr>
                        <a:t>Цунтинский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71,7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13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latin typeface="+mj-lt"/>
                        </a:rPr>
                        <a:t>Чародинский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49,9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37,2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13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Шамильский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61,0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34,8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13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 smtClean="0">
                          <a:latin typeface="+mj-lt"/>
                        </a:rPr>
                        <a:t>Бежтинский</a:t>
                      </a:r>
                      <a:r>
                        <a:rPr lang="ru-RU" sz="900" u="none" strike="noStrike" dirty="0" smtClean="0">
                          <a:latin typeface="+mj-lt"/>
                        </a:rPr>
                        <a:t>  участок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46,6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13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13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sng" strike="noStrike" dirty="0">
                          <a:latin typeface="+mj-lt"/>
                        </a:rPr>
                        <a:t>городские округа:</a:t>
                      </a:r>
                      <a:endParaRPr lang="ru-RU" sz="900" b="1" i="1" u="sng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1312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13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Махачкала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49,0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37,0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13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Буйнакск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48,8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37,3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13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smtClean="0">
                          <a:latin typeface="+mj-lt"/>
                        </a:rPr>
                        <a:t>Даг.Огни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44,2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35,5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13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Дербент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55,9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13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Избербаш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38,6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39,1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13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Каспийск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46,4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38,1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13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Кизилюрт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58,4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38,1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13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Кизляр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37,4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13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latin typeface="+mj-lt"/>
                        </a:rPr>
                        <a:t>Хасавюрт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53,2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38,4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13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 smtClean="0">
                          <a:latin typeface="+mj-lt"/>
                        </a:rPr>
                        <a:t>Южно</a:t>
                      </a:r>
                      <a:r>
                        <a:rPr lang="ru-RU" sz="900" u="none" strike="noStrike" dirty="0" smtClean="0">
                          <a:latin typeface="+mj-lt"/>
                        </a:rPr>
                        <a:t> - </a:t>
                      </a:r>
                      <a:r>
                        <a:rPr lang="ru-RU" sz="900" u="none" strike="noStrike" dirty="0" err="1" smtClean="0">
                          <a:latin typeface="+mj-lt"/>
                        </a:rPr>
                        <a:t>Сухокумск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59,0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38,2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1312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</a:tbl>
          </a:graphicData>
        </a:graphic>
      </p:graphicFrame>
      <p:sp>
        <p:nvSpPr>
          <p:cNvPr id="80901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6C1D4B-B25A-4517-B017-601368D69102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59</a:t>
            </a:fld>
            <a:endParaRPr lang="ru-RU" altLang="ru-RU" sz="130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0902" name="TextBox 10"/>
          <p:cNvSpPr txBox="1">
            <a:spLocks noChangeArrowheads="1"/>
          </p:cNvSpPr>
          <p:nvPr/>
        </p:nvSpPr>
        <p:spPr bwMode="auto">
          <a:xfrm>
            <a:off x="1016573" y="210783"/>
            <a:ext cx="8360694" cy="35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594" tIns="43298" rIns="86594" bIns="4329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700" b="1" i="1" dirty="0">
                <a:solidFill>
                  <a:srgbClr val="0070C0"/>
                </a:solidFill>
              </a:rPr>
              <a:t>Удовлетворенность населения деятельностью органов местного самоуправления</a:t>
            </a:r>
          </a:p>
        </p:txBody>
      </p:sp>
      <p:sp>
        <p:nvSpPr>
          <p:cNvPr id="80903" name="Text Box 6"/>
          <p:cNvSpPr txBox="1">
            <a:spLocks noChangeArrowheads="1"/>
          </p:cNvSpPr>
          <p:nvPr/>
        </p:nvSpPr>
        <p:spPr bwMode="auto">
          <a:xfrm>
            <a:off x="403446" y="4608562"/>
            <a:ext cx="9526153" cy="236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737" tIns="36867" rIns="73737" bIns="36867"/>
          <a:lstStyle>
            <a:lvl1pPr indent="36195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300" dirty="0">
                <a:latin typeface="+mj-lt"/>
              </a:rPr>
              <a:t>В 2013 году положительную </a:t>
            </a:r>
            <a:r>
              <a:rPr lang="ru-RU" altLang="ru-RU" sz="1300" b="1" dirty="0">
                <a:latin typeface="+mj-lt"/>
              </a:rPr>
              <a:t>оценку деятельности органов местного самоуправления</a:t>
            </a:r>
            <a:r>
              <a:rPr lang="ru-RU" altLang="ru-RU" sz="1300" dirty="0">
                <a:latin typeface="+mj-lt"/>
              </a:rPr>
              <a:t> (от 37% до </a:t>
            </a:r>
            <a:r>
              <a:rPr lang="ru-RU" altLang="ru-RU" sz="1300" dirty="0" smtClean="0">
                <a:latin typeface="+mj-lt"/>
              </a:rPr>
              <a:t>47% </a:t>
            </a:r>
            <a:r>
              <a:rPr lang="ru-RU" altLang="ru-RU" sz="1300" dirty="0">
                <a:latin typeface="+mj-lt"/>
              </a:rPr>
              <a:t>опрошенного населения) получило большинство муниципальных районов и городских округов (33 </a:t>
            </a:r>
            <a:r>
              <a:rPr lang="ru-RU" altLang="ru-RU" sz="1300">
                <a:latin typeface="+mj-lt"/>
              </a:rPr>
              <a:t>МО</a:t>
            </a:r>
            <a:r>
              <a:rPr lang="ru-RU" altLang="ru-RU" sz="1300" smtClean="0">
                <a:latin typeface="+mj-lt"/>
              </a:rPr>
              <a:t>).</a:t>
            </a:r>
            <a:endParaRPr lang="ru-RU" altLang="ru-RU" sz="1300" dirty="0">
              <a:latin typeface="+mj-lt"/>
            </a:endParaRPr>
          </a:p>
          <a:p>
            <a:pPr algn="just" eaLnBrk="1" hangingPunct="1"/>
            <a:r>
              <a:rPr lang="ru-RU" altLang="ru-RU" sz="1300" dirty="0">
                <a:latin typeface="+mj-lt"/>
              </a:rPr>
              <a:t>Удовлетворенность населения деятельностью ОМСУ (более 40 %  от числа опрошенных)  установлена в  4 МО: «</a:t>
            </a:r>
            <a:r>
              <a:rPr lang="ru-RU" altLang="ru-RU" sz="1300" dirty="0" err="1">
                <a:latin typeface="+mj-lt"/>
              </a:rPr>
              <a:t>Рутульский</a:t>
            </a:r>
            <a:r>
              <a:rPr lang="ru-RU" altLang="ru-RU" sz="1300" dirty="0">
                <a:latin typeface="+mj-lt"/>
              </a:rPr>
              <a:t> район», «</a:t>
            </a:r>
            <a:r>
              <a:rPr lang="ru-RU" altLang="ru-RU" sz="1300" dirty="0" err="1">
                <a:latin typeface="+mj-lt"/>
              </a:rPr>
              <a:t>Дахадаевский</a:t>
            </a:r>
            <a:r>
              <a:rPr lang="ru-RU" altLang="ru-RU" sz="1300" dirty="0">
                <a:latin typeface="+mj-lt"/>
              </a:rPr>
              <a:t> район», «</a:t>
            </a:r>
            <a:r>
              <a:rPr lang="ru-RU" altLang="ru-RU" sz="1300" dirty="0" err="1">
                <a:latin typeface="+mj-lt"/>
              </a:rPr>
              <a:t>Унцукульский</a:t>
            </a:r>
            <a:r>
              <a:rPr lang="ru-RU" altLang="ru-RU" sz="1300" dirty="0">
                <a:latin typeface="+mj-lt"/>
              </a:rPr>
              <a:t> район» и «</a:t>
            </a:r>
            <a:r>
              <a:rPr lang="ru-RU" altLang="ru-RU" sz="1300" dirty="0" err="1">
                <a:latin typeface="+mj-lt"/>
              </a:rPr>
              <a:t>Тарумовский</a:t>
            </a:r>
            <a:r>
              <a:rPr lang="ru-RU" altLang="ru-RU" sz="1300" dirty="0">
                <a:latin typeface="+mj-lt"/>
              </a:rPr>
              <a:t> </a:t>
            </a:r>
            <a:r>
              <a:rPr lang="ru-RU" altLang="ru-RU" sz="1300">
                <a:latin typeface="+mj-lt"/>
              </a:rPr>
              <a:t>район</a:t>
            </a:r>
            <a:r>
              <a:rPr lang="ru-RU" altLang="ru-RU" sz="1300" smtClean="0">
                <a:latin typeface="+mj-lt"/>
              </a:rPr>
              <a:t>».</a:t>
            </a:r>
            <a:endParaRPr lang="ru-RU" altLang="ru-RU" sz="1300" dirty="0">
              <a:latin typeface="+mj-lt"/>
            </a:endParaRPr>
          </a:p>
          <a:p>
            <a:pPr algn="just" eaLnBrk="1" hangingPunct="1"/>
            <a:r>
              <a:rPr lang="ru-RU" altLang="ru-RU" sz="1300" dirty="0">
                <a:latin typeface="+mj-lt"/>
              </a:rPr>
              <a:t> В 6 муниципальных районах менее 35% опрошенного населения положительно оценивают деятельность органов </a:t>
            </a:r>
            <a:r>
              <a:rPr lang="ru-RU" altLang="ru-RU" sz="1300">
                <a:latin typeface="+mj-lt"/>
              </a:rPr>
              <a:t>местного </a:t>
            </a:r>
            <a:r>
              <a:rPr lang="ru-RU" altLang="ru-RU" sz="1300" smtClean="0">
                <a:latin typeface="+mj-lt"/>
              </a:rPr>
              <a:t>самоуправления. </a:t>
            </a:r>
            <a:r>
              <a:rPr lang="ru-RU" altLang="ru-RU" sz="1300" dirty="0">
                <a:latin typeface="+mj-lt"/>
              </a:rPr>
              <a:t>Наименьший процент удовлетворенности населения деятельностью  ОМСУ в МО «</a:t>
            </a:r>
            <a:r>
              <a:rPr lang="ru-RU" altLang="ru-RU" sz="1300" dirty="0" err="1">
                <a:latin typeface="+mj-lt"/>
              </a:rPr>
              <a:t>Бежтинский</a:t>
            </a:r>
            <a:r>
              <a:rPr lang="ru-RU" altLang="ru-RU" sz="1300" dirty="0">
                <a:latin typeface="+mj-lt"/>
              </a:rPr>
              <a:t> </a:t>
            </a:r>
            <a:r>
              <a:rPr lang="ru-RU" altLang="ru-RU" sz="1300" dirty="0" smtClean="0">
                <a:latin typeface="+mj-lt"/>
              </a:rPr>
              <a:t>участок в составе  </a:t>
            </a:r>
            <a:r>
              <a:rPr lang="ru-RU" altLang="ru-RU" sz="1300" dirty="0" err="1">
                <a:latin typeface="+mj-lt"/>
              </a:rPr>
              <a:t>Цунтинского</a:t>
            </a:r>
            <a:r>
              <a:rPr lang="ru-RU" altLang="ru-RU" sz="1300" dirty="0">
                <a:latin typeface="+mj-lt"/>
              </a:rPr>
              <a:t>  района» и «</a:t>
            </a:r>
            <a:r>
              <a:rPr lang="ru-RU" altLang="ru-RU" sz="1300" dirty="0" err="1">
                <a:latin typeface="+mj-lt"/>
              </a:rPr>
              <a:t>Курахский</a:t>
            </a:r>
            <a:r>
              <a:rPr lang="ru-RU" altLang="ru-RU" sz="1300" dirty="0">
                <a:latin typeface="+mj-lt"/>
              </a:rPr>
              <a:t>  район»  - </a:t>
            </a:r>
            <a:r>
              <a:rPr lang="ru-RU" altLang="ru-RU" sz="1300">
                <a:latin typeface="+mj-lt"/>
              </a:rPr>
              <a:t>33,9</a:t>
            </a:r>
            <a:r>
              <a:rPr lang="ru-RU" altLang="ru-RU" sz="1300" smtClean="0">
                <a:latin typeface="+mj-lt"/>
              </a:rPr>
              <a:t>%.</a:t>
            </a:r>
            <a:endParaRPr lang="ru-RU" altLang="ru-RU" sz="1300" dirty="0">
              <a:latin typeface="+mj-lt"/>
            </a:endParaRPr>
          </a:p>
          <a:p>
            <a:pPr algn="just" eaLnBrk="1" hangingPunct="1"/>
            <a:r>
              <a:rPr lang="ru-RU" altLang="ru-RU" sz="1300" dirty="0">
                <a:latin typeface="+mj-lt"/>
              </a:rPr>
              <a:t>По сравнению с 2012 годам показатель удовлетворённости населения деятельностью органов местного самоуправления снизился во всех муниципальных образованиях, кроме МО  «</a:t>
            </a:r>
            <a:r>
              <a:rPr lang="ru-RU" altLang="ru-RU" sz="1300" dirty="0" err="1">
                <a:latin typeface="+mj-lt"/>
              </a:rPr>
              <a:t>Унцукульский</a:t>
            </a:r>
            <a:r>
              <a:rPr lang="ru-RU" altLang="ru-RU" sz="1300" dirty="0">
                <a:latin typeface="+mj-lt"/>
              </a:rPr>
              <a:t> район», «Ногайский район», «</a:t>
            </a:r>
            <a:r>
              <a:rPr lang="ru-RU" altLang="ru-RU" sz="1300" dirty="0" err="1">
                <a:latin typeface="+mj-lt"/>
              </a:rPr>
              <a:t>Кумторкалинский</a:t>
            </a:r>
            <a:r>
              <a:rPr lang="ru-RU" altLang="ru-RU" sz="1300" dirty="0">
                <a:latin typeface="+mj-lt"/>
              </a:rPr>
              <a:t> район», «</a:t>
            </a:r>
            <a:r>
              <a:rPr lang="ru-RU" altLang="ru-RU" sz="1300" dirty="0" err="1">
                <a:latin typeface="+mj-lt"/>
              </a:rPr>
              <a:t>Бабаюртовский</a:t>
            </a:r>
            <a:r>
              <a:rPr lang="ru-RU" altLang="ru-RU" sz="1300" dirty="0">
                <a:latin typeface="+mj-lt"/>
              </a:rPr>
              <a:t> район», «город Избербаш»  и «Табасаранский  </a:t>
            </a:r>
            <a:r>
              <a:rPr lang="ru-RU" altLang="ru-RU" sz="1300">
                <a:latin typeface="+mj-lt"/>
              </a:rPr>
              <a:t>район</a:t>
            </a:r>
            <a:r>
              <a:rPr lang="ru-RU" altLang="ru-RU" sz="1300" smtClean="0">
                <a:latin typeface="+mj-lt"/>
              </a:rPr>
              <a:t>».</a:t>
            </a:r>
            <a:endParaRPr lang="ru-RU" altLang="ru-RU" sz="1300" dirty="0">
              <a:latin typeface="+mj-lt"/>
            </a:endParaRPr>
          </a:p>
          <a:p>
            <a:pPr algn="just" eaLnBrk="1" hangingPunct="1"/>
            <a:r>
              <a:rPr lang="ru-RU" altLang="ru-RU" sz="1300" dirty="0">
                <a:latin typeface="+mj-lt"/>
              </a:rPr>
              <a:t>Показатель дифференциации  доли населения,  удовлетворенного деятельностью ОМСУ,  составил </a:t>
            </a:r>
            <a:r>
              <a:rPr lang="ru-RU" altLang="ru-RU" sz="1300">
                <a:latin typeface="+mj-lt"/>
              </a:rPr>
              <a:t>1,6 </a:t>
            </a:r>
            <a:r>
              <a:rPr lang="ru-RU" altLang="ru-RU" sz="1300" smtClean="0">
                <a:latin typeface="+mj-lt"/>
              </a:rPr>
              <a:t>раза.</a:t>
            </a:r>
            <a:endParaRPr lang="ru-RU" altLang="ru-RU" sz="1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373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19376"/>
              </p:ext>
            </p:extLst>
          </p:nvPr>
        </p:nvGraphicFramePr>
        <p:xfrm>
          <a:off x="0" y="954159"/>
          <a:ext cx="10333039" cy="405609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605725"/>
                <a:gridCol w="2789404"/>
                <a:gridCol w="1790548"/>
                <a:gridCol w="3147362"/>
              </a:tblGrid>
              <a:tr h="864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Наименование </a:t>
                      </a:r>
                      <a:r>
                        <a:rPr lang="ru-RU" sz="1100" b="1" dirty="0" smtClean="0">
                          <a:latin typeface="+mj-lt"/>
                        </a:rPr>
                        <a:t>муниципального района</a:t>
                      </a:r>
                      <a:r>
                        <a:rPr lang="ru-RU" sz="1100" b="1" baseline="0" dirty="0" smtClean="0">
                          <a:latin typeface="+mj-lt"/>
                        </a:rPr>
                        <a:t> высокогорной зоны</a:t>
                      </a:r>
                      <a:endParaRPr lang="ru-RU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Среднегодовая численность постоянного населения в отчетном году</a:t>
                      </a:r>
                      <a:r>
                        <a:rPr lang="ru-RU" sz="1100" b="1">
                          <a:latin typeface="+mj-lt"/>
                        </a:rPr>
                        <a:t>, </a:t>
                      </a:r>
                      <a:r>
                        <a:rPr lang="ru-RU" sz="1100" b="1" smtClean="0">
                          <a:latin typeface="+mj-lt"/>
                        </a:rPr>
                        <a:t>тыс.чел.</a:t>
                      </a:r>
                      <a:endParaRPr lang="ru-RU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Административный центр муниципального района</a:t>
                      </a:r>
                      <a:endParaRPr lang="ru-RU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latin typeface="+mj-lt"/>
                        </a:rPr>
                        <a:t>Информация</a:t>
                      </a:r>
                      <a:br>
                        <a:rPr lang="ru-RU" sz="1100" b="1" kern="1200" dirty="0">
                          <a:latin typeface="+mj-lt"/>
                        </a:rPr>
                      </a:br>
                      <a:r>
                        <a:rPr lang="ru-RU" sz="1100" b="1" kern="1200" dirty="0">
                          <a:latin typeface="+mj-lt"/>
                        </a:rPr>
                        <a:t>о размещении доклада главы в сети </a:t>
                      </a:r>
                      <a:r>
                        <a:rPr lang="ru-RU" sz="1100" b="1" kern="1200" dirty="0" smtClean="0">
                          <a:latin typeface="+mj-lt"/>
                        </a:rPr>
                        <a:t>Интернет  (</a:t>
                      </a:r>
                      <a:r>
                        <a:rPr lang="ru-RU" sz="1100" b="1" kern="1200" dirty="0">
                          <a:latin typeface="+mj-lt"/>
                        </a:rPr>
                        <a:t>адрес официального сайта муниципального </a:t>
                      </a:r>
                      <a:r>
                        <a:rPr lang="ru-RU" sz="1100" b="1" kern="1200" dirty="0" smtClean="0">
                          <a:latin typeface="+mj-lt"/>
                        </a:rPr>
                        <a:t>района)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456" marR="64456" marT="31762" marB="31762" anchor="ctr"/>
                </a:tc>
              </a:tr>
              <a:tr h="26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j-lt"/>
                        </a:rPr>
                        <a:t>Агульский район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</a:rPr>
                        <a:t>10,</a:t>
                      </a:r>
                      <a:r>
                        <a:rPr lang="ru-RU" sz="1100" dirty="0" smtClean="0">
                          <a:latin typeface="+mj-lt"/>
                        </a:rPr>
                        <a:t>6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с. </a:t>
                      </a:r>
                      <a:r>
                        <a:rPr lang="ru-RU" sz="1100" dirty="0" smtClean="0">
                          <a:latin typeface="+mj-lt"/>
                        </a:rPr>
                        <a:t>Тпиг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err="1" smtClean="0">
                          <a:latin typeface="+mj-lt"/>
                          <a:hlinkClick r:id="rId2"/>
                        </a:rPr>
                        <a:t>www,mo-agul,ru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  <a:tr h="26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+mj-lt"/>
                        </a:rPr>
                        <a:t>Ахвахский</a:t>
                      </a:r>
                      <a:r>
                        <a:rPr lang="ru-RU" sz="1100" dirty="0">
                          <a:latin typeface="+mj-lt"/>
                        </a:rPr>
                        <a:t> район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</a:rPr>
                        <a:t>22,</a:t>
                      </a:r>
                      <a:r>
                        <a:rPr lang="ru-RU" sz="1100" dirty="0" smtClean="0">
                          <a:latin typeface="+mj-lt"/>
                        </a:rPr>
                        <a:t>7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с. </a:t>
                      </a:r>
                      <a:r>
                        <a:rPr lang="ru-RU" sz="1100" dirty="0">
                          <a:latin typeface="+mj-lt"/>
                        </a:rPr>
                        <a:t>Карата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err="1" smtClean="0">
                          <a:latin typeface="+mj-lt"/>
                          <a:hlinkClick r:id="rId3"/>
                        </a:rPr>
                        <a:t>www,Akhvakh,ru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  <a:tr h="26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+mj-lt"/>
                        </a:rPr>
                        <a:t>Бежтинский</a:t>
                      </a:r>
                      <a:r>
                        <a:rPr lang="ru-RU" sz="1100" dirty="0">
                          <a:latin typeface="+mj-lt"/>
                        </a:rPr>
                        <a:t> </a:t>
                      </a:r>
                      <a:r>
                        <a:rPr lang="ru-RU" sz="1100" dirty="0" smtClean="0">
                          <a:latin typeface="+mj-lt"/>
                        </a:rPr>
                        <a:t>участок  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</a:rPr>
                        <a:t>7,0</a:t>
                      </a:r>
                      <a:endParaRPr lang="ru-RU" sz="1100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с. </a:t>
                      </a:r>
                      <a:r>
                        <a:rPr lang="ru-RU" sz="1100" dirty="0" smtClean="0">
                          <a:latin typeface="+mj-lt"/>
                        </a:rPr>
                        <a:t>Бежта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100" kern="1200" dirty="0" err="1" smtClean="0">
                          <a:latin typeface="+mj-lt"/>
                          <a:hlinkClick r:id="rId4"/>
                        </a:rPr>
                        <a:t>www,bejta,ru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  <a:tr h="26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j-lt"/>
                        </a:rPr>
                        <a:t>Ботлихский район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</a:rPr>
                        <a:t>55,</a:t>
                      </a:r>
                      <a:r>
                        <a:rPr lang="ru-RU" sz="1100" dirty="0" smtClean="0">
                          <a:latin typeface="+mj-lt"/>
                        </a:rPr>
                        <a:t>5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с. </a:t>
                      </a:r>
                      <a:r>
                        <a:rPr lang="ru-RU" sz="1100" dirty="0" smtClean="0">
                          <a:latin typeface="+mj-lt"/>
                        </a:rPr>
                        <a:t>Ботлих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100" kern="1200" dirty="0" err="1" smtClean="0">
                          <a:latin typeface="+mj-lt"/>
                          <a:hlinkClick r:id="rId5"/>
                        </a:rPr>
                        <a:t>www,s-botlikh,ru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  <a:tr h="26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j-lt"/>
                        </a:rPr>
                        <a:t>Кулинский район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</a:rPr>
                        <a:t>11,3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с. </a:t>
                      </a:r>
                      <a:r>
                        <a:rPr lang="ru-RU" sz="1100" dirty="0" smtClean="0">
                          <a:latin typeface="+mj-lt"/>
                        </a:rPr>
                        <a:t>Вачи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100" kern="1200" dirty="0" err="1" smtClean="0">
                          <a:latin typeface="+mj-lt"/>
                          <a:hlinkClick r:id="rId6"/>
                        </a:rPr>
                        <a:t>www,kulirayon,ru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  <a:tr h="26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j-lt"/>
                        </a:rPr>
                        <a:t>Лакский район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</a:rPr>
                        <a:t>12,0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с. </a:t>
                      </a:r>
                      <a:r>
                        <a:rPr lang="ru-RU" sz="1100" dirty="0" smtClean="0">
                          <a:latin typeface="+mj-lt"/>
                        </a:rPr>
                        <a:t>Кумух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100" u="sng" kern="1200" dirty="0" err="1" smtClean="0">
                          <a:latin typeface="+mj-lt"/>
                          <a:hlinkClick r:id="rId7"/>
                        </a:rPr>
                        <a:t>www,gazikumuh,ru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  <a:tr h="26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j-lt"/>
                        </a:rPr>
                        <a:t>Рутульский район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</a:rPr>
                        <a:t>22,</a:t>
                      </a:r>
                      <a:r>
                        <a:rPr lang="ru-RU" sz="1100" dirty="0" smtClean="0">
                          <a:latin typeface="+mj-lt"/>
                        </a:rPr>
                        <a:t>1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с. </a:t>
                      </a:r>
                      <a:r>
                        <a:rPr lang="ru-RU" sz="1100" dirty="0" smtClean="0">
                          <a:latin typeface="+mj-lt"/>
                        </a:rPr>
                        <a:t>Рутул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100" u="sng" kern="1200" dirty="0" err="1" smtClean="0">
                          <a:latin typeface="+mj-lt"/>
                          <a:hlinkClick r:id="rId8"/>
                        </a:rPr>
                        <a:t>www,admin,rutul,net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  <a:tr h="26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j-lt"/>
                        </a:rPr>
                        <a:t>Тляратинский район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</a:rPr>
                        <a:t>22,</a:t>
                      </a:r>
                      <a:r>
                        <a:rPr lang="ru-RU" sz="1100" dirty="0" smtClean="0">
                          <a:latin typeface="+mj-lt"/>
                        </a:rPr>
                        <a:t>5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с. </a:t>
                      </a:r>
                      <a:r>
                        <a:rPr lang="ru-RU" sz="1100" dirty="0">
                          <a:latin typeface="+mj-lt"/>
                        </a:rPr>
                        <a:t>Тлярата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err="1" smtClean="0">
                          <a:latin typeface="+mj-lt"/>
                          <a:hlinkClick r:id="rId9"/>
                        </a:rPr>
                        <a:t>www,tlyarata,ru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  <a:tr h="26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j-lt"/>
                        </a:rPr>
                        <a:t>Цумадинский район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j-lt"/>
                        </a:rPr>
                        <a:t>24,1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с. </a:t>
                      </a:r>
                      <a:r>
                        <a:rPr lang="ru-RU" sz="1100" dirty="0" err="1" smtClean="0">
                          <a:latin typeface="+mj-lt"/>
                        </a:rPr>
                        <a:t>Агвали</a:t>
                      </a:r>
                      <a:r>
                        <a:rPr lang="ru-RU" sz="1100" dirty="0" smtClean="0">
                          <a:latin typeface="+mj-lt"/>
                        </a:rPr>
                        <a:t> 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100" u="sng" kern="1200" dirty="0" err="1" smtClean="0">
                          <a:latin typeface="+mj-lt"/>
                          <a:hlinkClick r:id="rId10"/>
                        </a:rPr>
                        <a:t>www,mo-tsumada,ru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  <a:tr h="26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j-lt"/>
                        </a:rPr>
                        <a:t>Цунтинский район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j-lt"/>
                        </a:rPr>
                        <a:t>11,7</a:t>
                      </a:r>
                      <a:endParaRPr lang="ru-RU" sz="1100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с. </a:t>
                      </a:r>
                      <a:r>
                        <a:rPr lang="ru-RU" sz="1100" dirty="0" err="1" smtClean="0">
                          <a:latin typeface="+mj-lt"/>
                        </a:rPr>
                        <a:t>Кидеро</a:t>
                      </a:r>
                      <a:r>
                        <a:rPr lang="ru-RU" sz="1100" dirty="0" smtClean="0">
                          <a:latin typeface="+mj-lt"/>
                        </a:rPr>
                        <a:t> 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err="1" smtClean="0">
                          <a:latin typeface="+mj-lt"/>
                          <a:hlinkClick r:id="rId11"/>
                        </a:rPr>
                        <a:t>www,e-dag,ru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  <a:tr h="26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j-lt"/>
                        </a:rPr>
                        <a:t>Чародинский район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</a:rPr>
                        <a:t>11,</a:t>
                      </a:r>
                      <a:r>
                        <a:rPr lang="ru-RU" sz="1100" dirty="0" smtClean="0">
                          <a:latin typeface="+mj-lt"/>
                        </a:rPr>
                        <a:t>8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с. </a:t>
                      </a:r>
                      <a:r>
                        <a:rPr lang="ru-RU" sz="1100" dirty="0" smtClean="0">
                          <a:latin typeface="+mj-lt"/>
                        </a:rPr>
                        <a:t>Цуриб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+mj-lt"/>
                          <a:hlinkClick r:id="rId12"/>
                        </a:rPr>
                        <a:t>www,</a:t>
                      </a:r>
                      <a:r>
                        <a:rPr lang="ru-RU" sz="1100" dirty="0" err="1" smtClean="0">
                          <a:latin typeface="+mj-lt"/>
                          <a:hlinkClick r:id="rId12"/>
                        </a:rPr>
                        <a:t>чарода,рф</a:t>
                      </a:r>
                      <a:r>
                        <a:rPr lang="ru-RU" sz="1100" baseline="0" dirty="0" smtClean="0">
                          <a:latin typeface="+mj-lt"/>
                        </a:rPr>
                        <a:t> 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  <a:tr h="26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+mj-lt"/>
                        </a:rPr>
                        <a:t>Шамильский</a:t>
                      </a:r>
                      <a:r>
                        <a:rPr lang="ru-RU" sz="1100" dirty="0">
                          <a:latin typeface="+mj-lt"/>
                        </a:rPr>
                        <a:t> район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</a:rPr>
                        <a:t>28,</a:t>
                      </a:r>
                      <a:r>
                        <a:rPr lang="ru-RU" sz="1100" dirty="0" smtClean="0">
                          <a:latin typeface="+mj-lt"/>
                        </a:rPr>
                        <a:t>4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с. </a:t>
                      </a:r>
                      <a:r>
                        <a:rPr lang="ru-RU" sz="1100" dirty="0" err="1">
                          <a:latin typeface="+mj-lt"/>
                        </a:rPr>
                        <a:t>Хебда</a:t>
                      </a:r>
                      <a:r>
                        <a:rPr lang="ru-RU" sz="1100" dirty="0">
                          <a:latin typeface="+mj-lt"/>
                        </a:rPr>
                        <a:t> 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100" u="sng" kern="1200" dirty="0" err="1" smtClean="0">
                          <a:latin typeface="+mj-lt"/>
                          <a:hlinkClick r:id="rId13"/>
                        </a:rPr>
                        <a:t>www,hebda,ru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</a:tbl>
          </a:graphicData>
        </a:graphic>
      </p:graphicFrame>
      <p:sp>
        <p:nvSpPr>
          <p:cNvPr id="3481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4440" indent="-27093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37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72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0755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42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77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1260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4759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01DF0A7-0FB5-4535-B46C-8CA542D4BCAE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6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624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73ACCE6-D8CA-4054-8E8E-C916EBF77C50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60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493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2023" y="720130"/>
            <a:ext cx="9450987" cy="452435"/>
          </a:xfrm>
        </p:spPr>
        <p:txBody>
          <a:bodyPr tIns="43350" rtlCol="0">
            <a:noAutofit/>
          </a:bodyPr>
          <a:lstStyle/>
          <a:p>
            <a:pPr defTabSz="987594">
              <a:lnSpc>
                <a:spcPct val="95000"/>
              </a:lnSpc>
              <a:defRPr/>
            </a:pPr>
            <a:r>
              <a:rPr lang="en-US" sz="1700" b="1" smtClean="0">
                <a:solidFill>
                  <a:schemeClr val="tx1"/>
                </a:solidFill>
              </a:rPr>
              <a:t>III</a:t>
            </a:r>
            <a:r>
              <a:rPr lang="ru-RU" sz="1700" b="1" smtClean="0">
                <a:solidFill>
                  <a:schemeClr val="tx1"/>
                </a:solidFill>
              </a:rPr>
              <a:t>. </a:t>
            </a:r>
            <a:r>
              <a:rPr lang="ru-RU" sz="1700" b="1" dirty="0" smtClean="0">
                <a:solidFill>
                  <a:schemeClr val="tx1"/>
                </a:solidFill>
              </a:rPr>
              <a:t>РЕЗУЛЬТАТЫ </a:t>
            </a:r>
            <a:r>
              <a:rPr lang="ru-RU" sz="1700" b="1" dirty="0">
                <a:solidFill>
                  <a:schemeClr val="tx1"/>
                </a:solidFill>
              </a:rPr>
              <a:t>ОЦЕНКИ ЭФФЕКТИВНОСТИ ДЕЯТЕЛЬНОСТИ </a:t>
            </a:r>
            <a:r>
              <a:rPr lang="ru-RU" sz="1700" b="1" dirty="0" smtClean="0">
                <a:solidFill>
                  <a:schemeClr val="tx1"/>
                </a:solidFill>
              </a:rPr>
              <a:t>ОРГАНОВ</a:t>
            </a:r>
            <a:br>
              <a:rPr lang="ru-RU" sz="1700" b="1" dirty="0" smtClean="0">
                <a:solidFill>
                  <a:schemeClr val="tx1"/>
                </a:solidFill>
              </a:rPr>
            </a:br>
            <a:r>
              <a:rPr lang="ru-RU" sz="1700" b="1" dirty="0" smtClean="0">
                <a:solidFill>
                  <a:schemeClr val="tx1"/>
                </a:solidFill>
              </a:rPr>
              <a:t> </a:t>
            </a:r>
            <a:r>
              <a:rPr lang="ru-RU" sz="1700" b="1" dirty="0">
                <a:solidFill>
                  <a:schemeClr val="tx1"/>
                </a:solidFill>
              </a:rPr>
              <a:t>МЕСТНОГО САМОУПРАВЛЕНИЯ   </a:t>
            </a:r>
          </a:p>
        </p:txBody>
      </p:sp>
      <p:sp>
        <p:nvSpPr>
          <p:cNvPr id="81924" name="Rectangle 6"/>
          <p:cNvSpPr>
            <a:spLocks noChangeArrowheads="1"/>
          </p:cNvSpPr>
          <p:nvPr/>
        </p:nvSpPr>
        <p:spPr bwMode="auto">
          <a:xfrm>
            <a:off x="446972" y="1332199"/>
            <a:ext cx="9439099" cy="548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28" tIns="49315" rIns="98628" bIns="49315"/>
          <a:lstStyle>
            <a:lvl1pPr indent="36195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ru-RU" altLang="ru-RU" sz="1400" dirty="0">
                <a:latin typeface="+mj-lt"/>
              </a:rPr>
              <a:t>Осуществление оценки эффективности деятельности   городских округов и муниципальных районов Республики Дагестан, ранжирование и присуждение грантов проводилось в соответствии  с Порядком, утвержденным Указом Президента Республики Дагестан от 5 мая </a:t>
            </a:r>
            <a:r>
              <a:rPr lang="ru-RU" altLang="ru-RU" sz="1400">
                <a:latin typeface="+mj-lt"/>
              </a:rPr>
              <a:t>2009 </a:t>
            </a:r>
            <a:r>
              <a:rPr lang="ru-RU" altLang="ru-RU" sz="1400" smtClean="0">
                <a:latin typeface="+mj-lt"/>
              </a:rPr>
              <a:t>г. </a:t>
            </a:r>
            <a:r>
              <a:rPr lang="ru-RU" altLang="ru-RU" sz="1400" dirty="0">
                <a:latin typeface="+mj-lt"/>
              </a:rPr>
              <a:t>№ 90   «Об утверждении Порядка выделения за счет бюджетных ассигнований из республиканского бюджета Республики Дагестан грантов городским округам и муниципальным районам в целях поощрения достижения наилучших значений показателей деятельности органов местного самоуправления городских округов и муниципальных районов Республики Дагестан»    и  Методикой мониторинга эффективности деятельности органов местного самоуправления городских округов и муниципальных районов, утвержден­ной постановлением Правительства Российской Федерации от 17 декабря 2012 года </a:t>
            </a:r>
            <a:r>
              <a:rPr lang="ru-RU" altLang="ru-RU" sz="1400">
                <a:latin typeface="+mj-lt"/>
              </a:rPr>
              <a:t>№ </a:t>
            </a:r>
            <a:r>
              <a:rPr lang="ru-RU" altLang="ru-RU" sz="1400" smtClean="0">
                <a:latin typeface="+mj-lt"/>
              </a:rPr>
              <a:t>1317.</a:t>
            </a:r>
            <a:endParaRPr lang="ru-RU" altLang="ru-RU" sz="1400" dirty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400" dirty="0">
                <a:latin typeface="+mj-lt"/>
              </a:rPr>
              <a:t>Оценка эффективности  деятельности органов местного самоуправления осуществлялась  отдельно  по каждой зональной группе,  утвержденной Указом Президента Республики Дагестан от 5 мая </a:t>
            </a:r>
            <a:r>
              <a:rPr lang="ru-RU" altLang="ru-RU" sz="1400">
                <a:latin typeface="+mj-lt"/>
              </a:rPr>
              <a:t>2009 </a:t>
            </a:r>
            <a:r>
              <a:rPr lang="ru-RU" altLang="ru-RU" sz="1400" smtClean="0">
                <a:latin typeface="+mj-lt"/>
              </a:rPr>
              <a:t>г. </a:t>
            </a:r>
            <a:r>
              <a:rPr lang="ru-RU" altLang="ru-RU" sz="1400">
                <a:latin typeface="+mj-lt"/>
              </a:rPr>
              <a:t>№ </a:t>
            </a:r>
            <a:r>
              <a:rPr lang="ru-RU" altLang="ru-RU" sz="1400" smtClean="0">
                <a:latin typeface="+mj-lt"/>
              </a:rPr>
              <a:t>90. </a:t>
            </a:r>
            <a:r>
              <a:rPr lang="ru-RU" altLang="ru-RU" sz="1400" dirty="0">
                <a:latin typeface="+mj-lt"/>
              </a:rPr>
              <a:t>Согласно  утвержденной зональной классификации городские округа и  муниципальные районы Республики Дагестан разделены на пять зон: городские округа (10 МО); муниципальные районы высокогорной зоны (12 МО); муниципальные районы горной зоны (11 МО); муниципальные районы предгорной зоны (8 МО) и муниципальные районы равнинной зоны (11 </a:t>
            </a:r>
            <a:r>
              <a:rPr lang="ru-RU" altLang="ru-RU" sz="1400">
                <a:latin typeface="+mj-lt"/>
              </a:rPr>
              <a:t>МО</a:t>
            </a:r>
            <a:r>
              <a:rPr lang="ru-RU" altLang="ru-RU" sz="1400" smtClean="0">
                <a:latin typeface="+mj-lt"/>
              </a:rPr>
              <a:t>).</a:t>
            </a:r>
            <a:endParaRPr lang="ru-RU" altLang="ru-RU" sz="1400" dirty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400" dirty="0">
                <a:latin typeface="+mj-lt"/>
              </a:rPr>
              <a:t>Гранты присуждаются 15 муниципальным образованиям, достигшим наилучших значений показателей  по результатам комплексной оценки  эффективности их деятельности,   отдельно по каждой зональной группе (с 1 по 3 </a:t>
            </a:r>
            <a:r>
              <a:rPr lang="ru-RU" altLang="ru-RU" sz="1400">
                <a:latin typeface="+mj-lt"/>
              </a:rPr>
              <a:t>место</a:t>
            </a:r>
            <a:r>
              <a:rPr lang="ru-RU" altLang="ru-RU" sz="1400" smtClean="0">
                <a:latin typeface="+mj-lt"/>
              </a:rPr>
              <a:t>).</a:t>
            </a:r>
            <a:endParaRPr lang="ru-RU" altLang="ru-RU" sz="1400" dirty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400" dirty="0">
                <a:latin typeface="+mj-lt"/>
              </a:rPr>
              <a:t>Для выделения  грантов городским округам и муниципальным районам Республики Дагестан, достигшим    наилучших значений показателей  по результатам комплексной оценки  эффективности их деятельности за 2013 год, в республиканском бюджете Республики Дагестан на 2014 год предусмотрено </a:t>
            </a:r>
            <a:r>
              <a:rPr lang="ru-RU" altLang="ru-RU" sz="1400">
                <a:latin typeface="+mj-lt"/>
              </a:rPr>
              <a:t>25 </a:t>
            </a:r>
            <a:r>
              <a:rPr lang="ru-RU" altLang="ru-RU" sz="1400" smtClean="0">
                <a:latin typeface="+mj-lt"/>
              </a:rPr>
              <a:t>млн. рублей. </a:t>
            </a:r>
            <a:r>
              <a:rPr lang="ru-RU" altLang="ru-RU" sz="1400" dirty="0">
                <a:latin typeface="+mj-lt"/>
              </a:rPr>
              <a:t>Гранты выделяются в форме дотаций из республиканского бюджета </a:t>
            </a:r>
            <a:r>
              <a:rPr lang="ru-RU" altLang="ru-RU" sz="1400">
                <a:latin typeface="+mj-lt"/>
              </a:rPr>
              <a:t>Республики </a:t>
            </a:r>
            <a:r>
              <a:rPr lang="ru-RU" altLang="ru-RU" sz="1400" smtClean="0">
                <a:latin typeface="+mj-lt"/>
              </a:rPr>
              <a:t>Дагестан.</a:t>
            </a:r>
            <a:endParaRPr lang="ru-RU" altLang="ru-RU" sz="1400" dirty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400" dirty="0">
                <a:latin typeface="+mj-lt"/>
              </a:rPr>
              <a:t>Объем средств, предусмотренный  для предоставления грантов делится на равные части по количеству зональных групп, в соответствии с утвержденной классификацией и составляет </a:t>
            </a:r>
            <a:r>
              <a:rPr lang="ru-RU" altLang="ru-RU" sz="1400">
                <a:latin typeface="+mj-lt"/>
              </a:rPr>
              <a:t>5 </a:t>
            </a:r>
            <a:r>
              <a:rPr lang="ru-RU" altLang="ru-RU" sz="1400" smtClean="0">
                <a:latin typeface="+mj-lt"/>
              </a:rPr>
              <a:t>млн. </a:t>
            </a:r>
            <a:r>
              <a:rPr lang="ru-RU" altLang="ru-RU" sz="1400" dirty="0">
                <a:latin typeface="+mj-lt"/>
              </a:rPr>
              <a:t>рублей для каждой </a:t>
            </a:r>
            <a:r>
              <a:rPr lang="ru-RU" altLang="ru-RU" sz="1400">
                <a:latin typeface="+mj-lt"/>
              </a:rPr>
              <a:t>зональной </a:t>
            </a:r>
            <a:r>
              <a:rPr lang="ru-RU" altLang="ru-RU" sz="1400" smtClean="0">
                <a:latin typeface="+mj-lt"/>
              </a:rPr>
              <a:t>группы.</a:t>
            </a:r>
            <a:endParaRPr lang="ru-RU" altLang="ru-RU" sz="1400" dirty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400" dirty="0">
                <a:latin typeface="+mj-lt"/>
              </a:rPr>
              <a:t>Размер грантов для муниципальных районов и городских округов, занявших призовые места в каждой зональной группе, рассчитывается по  результатам  достигнутой   комплексной оценки  эффективности </a:t>
            </a:r>
            <a:r>
              <a:rPr lang="ru-RU" altLang="ru-RU" sz="1400">
                <a:latin typeface="+mj-lt"/>
              </a:rPr>
              <a:t>их </a:t>
            </a:r>
            <a:r>
              <a:rPr lang="ru-RU" altLang="ru-RU" sz="1400" smtClean="0">
                <a:latin typeface="+mj-lt"/>
              </a:rPr>
              <a:t>деятельности.</a:t>
            </a:r>
            <a:endParaRPr lang="ru-RU" altLang="ru-RU" sz="1400" dirty="0" smtClean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ru-RU" sz="1400" dirty="0">
                <a:latin typeface="+mj-lt"/>
              </a:rPr>
              <a:t>В соответствии с методикой, оценка эффективности  деятельности ОМСУ рассчитывается на основе 11 показателей, которые  характеризуют  развитие экономики,  социальную сферу, состояние автомобильных  </a:t>
            </a:r>
            <a:r>
              <a:rPr lang="ru-RU" sz="1400" dirty="0" smtClean="0">
                <a:latin typeface="+mj-lt"/>
              </a:rPr>
              <a:t>дорог, </a:t>
            </a:r>
            <a:r>
              <a:rPr lang="ru-RU" sz="1400" dirty="0">
                <a:latin typeface="+mj-lt"/>
              </a:rPr>
              <a:t>транспортного обслуживания населения  и уровень удовлетворенности населения </a:t>
            </a:r>
            <a:r>
              <a:rPr lang="ru-RU" sz="1400">
                <a:latin typeface="+mj-lt"/>
              </a:rPr>
              <a:t>деятельностью </a:t>
            </a:r>
            <a:r>
              <a:rPr lang="ru-RU" sz="1400" smtClean="0">
                <a:latin typeface="+mj-lt"/>
              </a:rPr>
              <a:t>ОМСУ.</a:t>
            </a:r>
            <a:endParaRPr lang="ru-RU" sz="1400" dirty="0"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alt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595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61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27849"/>
              </p:ext>
            </p:extLst>
          </p:nvPr>
        </p:nvGraphicFramePr>
        <p:xfrm>
          <a:off x="3899" y="474445"/>
          <a:ext cx="10329139" cy="4931664"/>
        </p:xfrm>
        <a:graphic>
          <a:graphicData uri="http://schemas.openxmlformats.org/drawingml/2006/table">
            <a:tbl>
              <a:tblPr firstRow="1" bandRow="1"/>
              <a:tblGrid>
                <a:gridCol w="8757377"/>
                <a:gridCol w="1571762"/>
              </a:tblGrid>
              <a:tr h="48287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Наименование показателя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Единица измерения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103330" marR="103330" marT="48006" marB="48006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</a:tr>
              <a:tr h="23072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j-lt"/>
                          <a:ea typeface=""/>
                          <a:cs typeface=""/>
                        </a:rPr>
                        <a:t>Число субъектов малого предпринимательства  в расчете на </a:t>
                      </a:r>
                      <a:r>
                        <a:rPr kumimoji="0" lang="ru-RU" sz="1200" kern="1200" smtClean="0">
                          <a:solidFill>
                            <a:schemeClr val="dk1"/>
                          </a:solidFill>
                          <a:latin typeface="+mj-lt"/>
                          <a:ea typeface=""/>
                          <a:cs typeface=""/>
                        </a:rPr>
                        <a:t>10 тыс.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j-lt"/>
                          <a:ea typeface=""/>
                          <a:cs typeface=""/>
                        </a:rPr>
                        <a:t>человек населения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smtClean="0">
                          <a:latin typeface="+mj-lt"/>
                        </a:rPr>
                        <a:t>ед.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23072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Объем инвестиций в основной капитал (за исключением бюджетных средств) в расчете на одного жителя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smtClean="0">
                          <a:latin typeface="+mj-lt"/>
                        </a:rPr>
                        <a:t>руб.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38201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Доля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значения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%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38201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Доля детей в возрасте 1 – 6 лет, стоящих на учете для определения в муниципальные дошкольные образовательные учреждения, в общей численности детей в возрасте 1 - 6 лет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%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533309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общеобразовательных учреждений, сдавших единый государственный экзамен по данным предметам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%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23072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Общая площадь жилых помещений, приходящаяся в среднем на одного жителя, введенная в действие за один год 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smtClean="0">
                          <a:latin typeface="+mj-lt"/>
                        </a:rPr>
                        <a:t>кв.м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38201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Доля многоквартирных домов расположенных на земельных участках, в отношении которых осуществлен государственный кадастровый учет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%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38201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Доля  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 помещениях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%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23072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Доля налоговых и неналоговых доходов бюджетов муниципальных районов в общем объеме доходов муниципальных бюджетов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%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382016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основных фондов организаций муниципальной формы собственности, находящихся в стадии банкротства, в основных фондах организаций муниципальной формы собственности (на конец года по полной учетной стоимости)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%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230722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Удовлетворенность  населения  деятельностью органов местного самоуправления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%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0095" y="-11875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Перечень показателей для оценки эффективности ОМСУ</a:t>
            </a:r>
            <a:endParaRPr lang="ru-RU" sz="1800" b="1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9975" y="5616674"/>
            <a:ext cx="9865096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/>
            <a:r>
              <a:rPr lang="ru-RU" sz="1400" dirty="0">
                <a:latin typeface="+mj-lt"/>
              </a:rPr>
              <a:t>По каждому показателю составляется сводный индекс, который является весовой комбинацией среднегодовых значений (уровня) и среднегодового  темпа роста показателя (</a:t>
            </a:r>
            <a:r>
              <a:rPr lang="ru-RU" sz="1400">
                <a:latin typeface="+mj-lt"/>
              </a:rPr>
              <a:t>динамики</a:t>
            </a:r>
            <a:r>
              <a:rPr lang="ru-RU" sz="1400" smtClean="0">
                <a:latin typeface="+mj-lt"/>
              </a:rPr>
              <a:t>). </a:t>
            </a:r>
            <a:r>
              <a:rPr lang="ru-RU" sz="1400" dirty="0" smtClean="0">
                <a:latin typeface="+mj-lt"/>
              </a:rPr>
              <a:t>В  </a:t>
            </a:r>
            <a:r>
              <a:rPr lang="ru-RU" sz="1400" dirty="0">
                <a:latin typeface="+mj-lt"/>
              </a:rPr>
              <a:t>оценке  эффективности в большей степени учитывается их динамика - вес </a:t>
            </a:r>
            <a:r>
              <a:rPr lang="ru-RU" sz="1400" dirty="0" smtClean="0">
                <a:latin typeface="+mj-lt"/>
              </a:rPr>
              <a:t>среднегодовых </a:t>
            </a:r>
            <a:r>
              <a:rPr lang="ru-RU" sz="1400" dirty="0">
                <a:latin typeface="+mj-lt"/>
              </a:rPr>
              <a:t>темпов роста, который  составляет </a:t>
            </a:r>
            <a:r>
              <a:rPr lang="ru-RU" sz="1400">
                <a:latin typeface="+mj-lt"/>
              </a:rPr>
              <a:t>60</a:t>
            </a:r>
            <a:r>
              <a:rPr lang="ru-RU" sz="1400" smtClean="0">
                <a:latin typeface="+mj-lt"/>
              </a:rPr>
              <a:t>%. </a:t>
            </a:r>
            <a:r>
              <a:rPr lang="ru-RU" sz="1400" dirty="0">
                <a:latin typeface="+mj-lt"/>
              </a:rPr>
              <a:t>Удельный вес среднегодовых значений  составляет  </a:t>
            </a:r>
            <a:r>
              <a:rPr lang="ru-RU" sz="1400">
                <a:latin typeface="+mj-lt"/>
              </a:rPr>
              <a:t>40</a:t>
            </a:r>
            <a:r>
              <a:rPr lang="ru-RU" sz="1400" smtClean="0">
                <a:latin typeface="+mj-lt"/>
              </a:rPr>
              <a:t>%.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72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45"/>
          <p:cNvSpPr txBox="1">
            <a:spLocks noChangeArrowheads="1"/>
          </p:cNvSpPr>
          <p:nvPr/>
        </p:nvSpPr>
        <p:spPr bwMode="auto">
          <a:xfrm>
            <a:off x="365100" y="240387"/>
            <a:ext cx="9630466" cy="89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13" tIns="49406" rIns="98813" bIns="49406">
            <a:spAutoFit/>
          </a:bodyPr>
          <a:lstStyle>
            <a:lvl1pPr indent="3619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Рейтинг городских округов и муниципальных районов </a:t>
            </a:r>
          </a:p>
          <a:p>
            <a:pPr algn="ctr" eaLnBrk="1" hangingPunct="1"/>
            <a:r>
              <a:rPr lang="ru-RU" alt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Республики Дагестан  по результатам комплексной оценки эффективности  их </a:t>
            </a:r>
          </a:p>
          <a:p>
            <a:pPr algn="ctr" eaLnBrk="1" hangingPunct="1"/>
            <a:r>
              <a:rPr lang="ru-RU" alt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деятельности за 2013 год</a:t>
            </a:r>
            <a:endParaRPr lang="ru-RU" altLang="ru-RU" sz="1700" b="1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14533" name="Group 1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637059"/>
              </p:ext>
            </p:extLst>
          </p:nvPr>
        </p:nvGraphicFramePr>
        <p:xfrm>
          <a:off x="371092" y="1422949"/>
          <a:ext cx="4661953" cy="5561877"/>
        </p:xfrm>
        <a:graphic>
          <a:graphicData uri="http://schemas.openxmlformats.org/drawingml/2006/table">
            <a:tbl>
              <a:tblPr/>
              <a:tblGrid>
                <a:gridCol w="1709615"/>
                <a:gridCol w="725734"/>
                <a:gridCol w="2226604"/>
              </a:tblGrid>
              <a:tr h="438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Наименование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городского округа</a:t>
                      </a:r>
                    </a:p>
                  </a:txBody>
                  <a:tcPr marL="103330" marR="103330" marT="47985" marB="479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Место</a:t>
                      </a:r>
                    </a:p>
                  </a:txBody>
                  <a:tcPr marL="103330" marR="103330" marT="47985" marB="479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Показатели, оказавшие наибольшее влияние</a:t>
                      </a:r>
                    </a:p>
                  </a:txBody>
                  <a:tcPr marL="103330" marR="103330" marT="47985" marB="479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12777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000" b="1" i="0" u="none" strike="noStrike" dirty="0" smtClean="0">
                          <a:effectLst/>
                          <a:latin typeface="+mj-lt"/>
                        </a:rPr>
                        <a:t>Каспийск</a:t>
                      </a:r>
                      <a:endParaRPr lang="ru-RU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03330" marR="103330" marT="47985" marB="479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itchFamily="18" charset="0"/>
                        </a:rPr>
                        <a:t>«Объем инвестиций в основной капитал (за исключением бюджетных средств) в расчете на 1 жителя»;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+mj-lt"/>
                          <a:ea typeface="Times New Roman"/>
                        </a:rPr>
                        <a:t>«Доля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значения»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3330" marR="103330" marT="47985" marB="479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9277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000" b="1" i="0" u="none" strike="noStrike" dirty="0" smtClean="0">
                          <a:effectLst/>
                          <a:latin typeface="+mj-lt"/>
                        </a:rPr>
                        <a:t>Хасавюрт</a:t>
                      </a:r>
                      <a:endParaRPr lang="ru-RU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03330" marR="103330" marT="47985" marB="479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itchFamily="18" charset="0"/>
                        </a:rPr>
                        <a:t>«Доля выпускников муниципальных общеобразовательных учреждений, сдавших ЕГЭ  по русскому языку и математике, в общей численности выпускников муниципальных общеобразовательных учреждений, сдававших ЕГЭ по данным предметам»;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itchFamily="18" charset="0"/>
                        </a:rPr>
                        <a:t>«Удовлетворенность населения деятельностью  ОМСУ»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3330" marR="103330" marT="47985" marB="479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1760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000" b="1" i="0" u="none" strike="noStrike" dirty="0" smtClean="0">
                          <a:effectLst/>
                          <a:latin typeface="+mj-lt"/>
                        </a:rPr>
                        <a:t>Кизляр</a:t>
                      </a:r>
                      <a:endParaRPr lang="ru-RU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103330" marR="103330" marT="47985" marB="479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«Число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 субъектов малого и среднего предпринимательства в расчете на </a:t>
                      </a:r>
                      <a:r>
                        <a:rPr lang="ru-RU" sz="1000" kern="1200" baseline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10 тыс. 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населения»;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«Удовлетворенность населения деятельностью  ОМСУ»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103330" marR="103330" marT="47985" marB="479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34" name="Group 1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80759"/>
              </p:ext>
            </p:extLst>
          </p:nvPr>
        </p:nvGraphicFramePr>
        <p:xfrm>
          <a:off x="5180333" y="1422949"/>
          <a:ext cx="4638823" cy="5577078"/>
        </p:xfrm>
        <a:graphic>
          <a:graphicData uri="http://schemas.openxmlformats.org/drawingml/2006/table">
            <a:tbl>
              <a:tblPr/>
              <a:tblGrid>
                <a:gridCol w="1708879"/>
                <a:gridCol w="656553"/>
                <a:gridCol w="2273391"/>
              </a:tblGrid>
              <a:tr h="3975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Наименование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городского округа</a:t>
                      </a:r>
                    </a:p>
                  </a:txBody>
                  <a:tcPr marL="103330" marR="103330" marT="47991" marB="479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Место</a:t>
                      </a:r>
                    </a:p>
                  </a:txBody>
                  <a:tcPr marL="103330" marR="103330" marT="47991" marB="479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Показатели, оказавшие наибольшее влияние</a:t>
                      </a:r>
                    </a:p>
                  </a:txBody>
                  <a:tcPr marL="103330" marR="103330" marT="47991" marB="479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  <a:tr h="1455642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Дербент</a:t>
                      </a:r>
                    </a:p>
                  </a:txBody>
                  <a:tcPr marL="9204" marR="9204" marT="907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103330" marR="103330" marT="47991" marB="479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3330" marR="103330" marT="47991" marB="479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  <a:tr h="1829667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Дагестанские Огни</a:t>
                      </a:r>
                    </a:p>
                  </a:txBody>
                  <a:tcPr marL="9204" marR="9204" marT="907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103330" marR="103330" marT="47991" marB="479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itchFamily="18" charset="0"/>
                        </a:rPr>
                        <a:t>«Доля выпускников муниципальных общеобразовательных учреждений, сдавших ЕГЭ  по русскому языку и математике, в общей численности выпускников муниципальных общеобразовательных учреждений, сдававших ЕГЭ по данным предметам»;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itchFamily="18" charset="0"/>
                        </a:rPr>
                        <a:t>«Объем инвестиций в основной капитал (за исключением бюджетных средств) в расчете на 1 жителя»</a:t>
                      </a:r>
                    </a:p>
                  </a:txBody>
                  <a:tcPr marL="103330" marR="103330" marT="47991" marB="479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  <a:tr h="1879047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Буйнакск</a:t>
                      </a:r>
                    </a:p>
                  </a:txBody>
                  <a:tcPr marL="9204" marR="9204" marT="907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103330" marR="103330" marT="47991" marB="479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«Объем инвестиций в основной капитал (за исключением бюджетных средств) в расчете на 1 жителя»;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«Доля выпускников муниципальных общеобразовательных учреждений, сдавших ЕГЭ  по русскому языку и математике, в общей численности выпускников муниципальных общеобразовательных учреждений, сдававших ЕГЭ по данным предметам»</a:t>
                      </a:r>
                    </a:p>
                  </a:txBody>
                  <a:tcPr marL="103330" marR="103330" marT="47991" marB="479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</a:tbl>
          </a:graphicData>
        </a:graphic>
      </p:graphicFrame>
      <p:sp>
        <p:nvSpPr>
          <p:cNvPr id="82970" name="Text Box 216"/>
          <p:cNvSpPr txBox="1">
            <a:spLocks noChangeArrowheads="1"/>
          </p:cNvSpPr>
          <p:nvPr/>
        </p:nvSpPr>
        <p:spPr bwMode="auto">
          <a:xfrm>
            <a:off x="600540" y="1105007"/>
            <a:ext cx="3219294" cy="30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813" tIns="49406" rIns="98813" bIns="4940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Муниципальные образования - лидеры</a:t>
            </a:r>
          </a:p>
        </p:txBody>
      </p:sp>
      <p:sp>
        <p:nvSpPr>
          <p:cNvPr id="82971" name="Text Box 217"/>
          <p:cNvSpPr txBox="1">
            <a:spLocks noChangeArrowheads="1"/>
          </p:cNvSpPr>
          <p:nvPr/>
        </p:nvSpPr>
        <p:spPr bwMode="auto">
          <a:xfrm>
            <a:off x="5185660" y="1117591"/>
            <a:ext cx="3518247" cy="30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813" tIns="49406" rIns="98813" bIns="4940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Муниципальные образования - аутсайдеры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70975" y="6696794"/>
            <a:ext cx="861086" cy="383381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62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85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33" name="Group 1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934090"/>
              </p:ext>
            </p:extLst>
          </p:nvPr>
        </p:nvGraphicFramePr>
        <p:xfrm>
          <a:off x="284229" y="1129690"/>
          <a:ext cx="4661833" cy="5782604"/>
        </p:xfrm>
        <a:graphic>
          <a:graphicData uri="http://schemas.openxmlformats.org/drawingml/2006/table">
            <a:tbl>
              <a:tblPr/>
              <a:tblGrid>
                <a:gridCol w="1708879"/>
                <a:gridCol w="725582"/>
                <a:gridCol w="2227372"/>
              </a:tblGrid>
              <a:tr h="735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Наименование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муниципального района равнинной зоны</a:t>
                      </a:r>
                    </a:p>
                  </a:txBody>
                  <a:tcPr marL="103330" marR="103330" marT="47959" marB="479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Место</a:t>
                      </a:r>
                    </a:p>
                  </a:txBody>
                  <a:tcPr marL="103330" marR="103330" marT="47959" marB="47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Показатели, оказавшие наибольшее влияние</a:t>
                      </a:r>
                    </a:p>
                  </a:txBody>
                  <a:tcPr marL="103330" marR="103330" marT="47959" marB="47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06770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Кизлярский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204" marR="9204" marT="906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03330" marR="103330" marT="47959" marB="47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«Доля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значения»; «Объем инвестиций в основной капитал (за исключением бюджетных средств) в расчете на одного жителя»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3330" marR="103330" marT="47959" marB="47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46797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Кизилюртовский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204" marR="9204" marT="906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03330" marR="103330" marT="47959" marB="47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«Доля налоговых и неналоговых доходов местного бюджета 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</a:t>
                      </a:r>
                    </a:p>
                  </a:txBody>
                  <a:tcPr marL="103330" marR="103330" marT="47959" marB="47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96886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Тарумовский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район</a:t>
                      </a:r>
                    </a:p>
                  </a:txBody>
                  <a:tcPr marL="9204" marR="9204" marT="906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103330" marR="103330" marT="47959" marB="47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«Удовлетворенность населения деятельностью  ОМСУ»; «Число субъектов малого и среднего предпринимательства в расчете на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 тыс.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человек населения»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03330" marR="103330" marT="47959" marB="47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34" name="Group 1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649164"/>
              </p:ext>
            </p:extLst>
          </p:nvPr>
        </p:nvGraphicFramePr>
        <p:xfrm>
          <a:off x="5111100" y="1117184"/>
          <a:ext cx="4638823" cy="5795634"/>
        </p:xfrm>
        <a:graphic>
          <a:graphicData uri="http://schemas.openxmlformats.org/drawingml/2006/table">
            <a:tbl>
              <a:tblPr/>
              <a:tblGrid>
                <a:gridCol w="1708879"/>
                <a:gridCol w="656553"/>
                <a:gridCol w="2273391"/>
              </a:tblGrid>
              <a:tr h="7663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Наименование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муниципального района равнинной зоны</a:t>
                      </a:r>
                    </a:p>
                  </a:txBody>
                  <a:tcPr marL="103330" marR="103330" marT="47958" marB="479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Место</a:t>
                      </a:r>
                    </a:p>
                  </a:txBody>
                  <a:tcPr marL="103330" marR="103330" marT="47958" marB="479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Показатели, оказавшие наибольшее влияние</a:t>
                      </a:r>
                    </a:p>
                  </a:txBody>
                  <a:tcPr marL="103330" marR="103330" marT="47958" marB="479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  <a:tr h="2132636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Бабаюртовский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204" marR="9204" marT="906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103330" marR="103330" marT="47958" marB="479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«Объем инвестиций в основной капитал (за исключением бюджетных средств) в расчете на 1 жителя»;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помещениях»</a:t>
                      </a:r>
                    </a:p>
                  </a:txBody>
                  <a:tcPr marL="103330" marR="103330" marT="47958" marB="479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  <a:tr h="1491097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Хасавюртовский район</a:t>
                      </a:r>
                    </a:p>
                  </a:txBody>
                  <a:tcPr marL="9204" marR="9204" marT="906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103330" marR="103330" marT="47958" marB="479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3330" marR="103330" marT="47958" marB="479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  <a:tr h="1405549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Кумторкалинский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204" marR="9204" marT="906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103330" marR="103330" marT="47958" marB="479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«Число субъектов малого и среднего предпринимательства в расчете на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 тыс.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человек населения»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3330" marR="103330" marT="47958" marB="479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</a:tbl>
          </a:graphicData>
        </a:graphic>
      </p:graphicFrame>
      <p:sp>
        <p:nvSpPr>
          <p:cNvPr id="84014" name="Text Box 216"/>
          <p:cNvSpPr txBox="1">
            <a:spLocks noChangeArrowheads="1"/>
          </p:cNvSpPr>
          <p:nvPr/>
        </p:nvSpPr>
        <p:spPr bwMode="auto">
          <a:xfrm>
            <a:off x="772456" y="743300"/>
            <a:ext cx="3219294" cy="30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813" tIns="49406" rIns="98813" bIns="4940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Муниципальные образования - лидеры</a:t>
            </a:r>
          </a:p>
        </p:txBody>
      </p:sp>
      <p:sp>
        <p:nvSpPr>
          <p:cNvPr id="84015" name="Text Box 217"/>
          <p:cNvSpPr txBox="1">
            <a:spLocks noChangeArrowheads="1"/>
          </p:cNvSpPr>
          <p:nvPr/>
        </p:nvSpPr>
        <p:spPr bwMode="auto">
          <a:xfrm>
            <a:off x="5706401" y="743300"/>
            <a:ext cx="3518247" cy="30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813" tIns="49406" rIns="98813" bIns="4940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Муниципальные образования - аутсайдеры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35098" y="6700399"/>
            <a:ext cx="861086" cy="383381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63</a:t>
            </a:fld>
            <a:endParaRPr lang="ru-RU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73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33" name="Group 1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371745"/>
              </p:ext>
            </p:extLst>
          </p:nvPr>
        </p:nvGraphicFramePr>
        <p:xfrm>
          <a:off x="284229" y="802940"/>
          <a:ext cx="4661833" cy="6012440"/>
        </p:xfrm>
        <a:graphic>
          <a:graphicData uri="http://schemas.openxmlformats.org/drawingml/2006/table">
            <a:tbl>
              <a:tblPr/>
              <a:tblGrid>
                <a:gridCol w="1708879"/>
                <a:gridCol w="725582"/>
                <a:gridCol w="2227372"/>
              </a:tblGrid>
              <a:tr h="759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Наименование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муниципального района предгорной зоны</a:t>
                      </a:r>
                    </a:p>
                  </a:txBody>
                  <a:tcPr marL="103330" marR="103330" marT="47959" marB="479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Место</a:t>
                      </a:r>
                    </a:p>
                  </a:txBody>
                  <a:tcPr marL="103330" marR="103330" marT="47959" marB="47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Показатели, оказавшие наибольшее влияние</a:t>
                      </a:r>
                    </a:p>
                  </a:txBody>
                  <a:tcPr marL="103330" marR="103330" marT="47959" marB="47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20516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Буйнакский район</a:t>
                      </a:r>
                    </a:p>
                  </a:txBody>
                  <a:tcPr marL="9204" marR="9204" marT="9066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03330" marR="103330" marT="47959" marB="47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«Доля выпускников муниципальных общеобразовательных учреждений, сдавших ЕГЭ по русскому языку и математике, в общей численности выпускников муниципальных общеобразовательных учреждений, сдававших ЕГЭ по данным предметам»</a:t>
                      </a:r>
                    </a:p>
                  </a:txBody>
                  <a:tcPr marL="103330" marR="103330" marT="47959" marB="47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50892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Сулейман-</a:t>
                      </a: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Стальский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204" marR="9204" marT="9066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03330" marR="103330" marT="47959" marB="47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«Доля выпускников муниципальных общеобразовательных учреждений, сдавших ЕГЭ по русскому языку и математике, в общей численности выпускников муниципальных общеобразовательных учреждений, сдававших ЕГЭ по данным предметам»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3330" marR="103330" marT="47959" marB="47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81267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Сергокалинский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район</a:t>
                      </a:r>
                    </a:p>
                  </a:txBody>
                  <a:tcPr marL="9204" marR="9204" marT="9066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103330" marR="103330" marT="47959" marB="47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«Объем инвестиций в основной капитал (за исключением бюджетных средств) в расчете на 1 жителя»;  «Доля детей в возрасте 1-6 лет, стоящих на учете для определения в муниципальные дошкольные образовательные учреждения, в общей численности детей  в возрасте 1-6 лет»</a:t>
                      </a:r>
                    </a:p>
                  </a:txBody>
                  <a:tcPr marL="103330" marR="103330" marT="47959" marB="47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34" name="Group 1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235916"/>
              </p:ext>
            </p:extLst>
          </p:nvPr>
        </p:nvGraphicFramePr>
        <p:xfrm>
          <a:off x="5308414" y="830994"/>
          <a:ext cx="4538625" cy="5984386"/>
        </p:xfrm>
        <a:graphic>
          <a:graphicData uri="http://schemas.openxmlformats.org/drawingml/2006/table">
            <a:tbl>
              <a:tblPr/>
              <a:tblGrid>
                <a:gridCol w="1708879"/>
                <a:gridCol w="656553"/>
                <a:gridCol w="2173193"/>
              </a:tblGrid>
              <a:tr h="736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Наименование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муниципального района предгорной зоны</a:t>
                      </a:r>
                    </a:p>
                  </a:txBody>
                  <a:tcPr marL="103330" marR="103330" marT="47961" marB="479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Место</a:t>
                      </a:r>
                    </a:p>
                  </a:txBody>
                  <a:tcPr marL="103330" marR="103330" marT="47961" marB="479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Показатели, оказавшие наибольшее влияние</a:t>
                      </a:r>
                    </a:p>
                  </a:txBody>
                  <a:tcPr marL="103330" marR="103330" marT="47961" marB="479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  <a:tr h="2176182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Табасаранский район</a:t>
                      </a:r>
                    </a:p>
                  </a:txBody>
                  <a:tcPr marL="9204" marR="9204" marT="9069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103330" marR="103330" marT="47961" marB="479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«Объем инвестиций в основной капитал (за исключением бюджетных средств) в расчете на 1 жителя»; «Доля выпускников муниципальных общеобразовательных учреждений, сдавших ЕГЭ по русскому языку и математике, в общей численности выпускников муниципальных общеобразовательных учреждений, сдававших ЕГЭ по данным предметам»</a:t>
                      </a:r>
                    </a:p>
                  </a:txBody>
                  <a:tcPr marL="103330" marR="103330" marT="47961" marB="479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  <a:tr h="1216061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Хивский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204" marR="9204" marT="9069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103330" marR="103330" marT="47961" marB="479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«Объем инвестиций в основной капитал (за исключением бюджетных средств) в расчете на 1 жителя»; «Число субъектов малого и среднего предпринимательства в расчете на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 тыс.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человек населения»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3330" marR="103330" marT="47961" marB="479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  <a:tr h="1856142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Новолакский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район</a:t>
                      </a:r>
                    </a:p>
                  </a:txBody>
                  <a:tcPr marL="9204" marR="9204" marT="9069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103330" marR="103330" marT="47961" marB="479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«Объем инвестиций в основной капитал (за исключением бюджетных средств) в расчете на 1 жителя»;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«Доля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помещениях»</a:t>
                      </a:r>
                    </a:p>
                  </a:txBody>
                  <a:tcPr marL="103330" marR="103330" marT="47961" marB="479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</a:tbl>
          </a:graphicData>
        </a:graphic>
      </p:graphicFrame>
      <p:sp>
        <p:nvSpPr>
          <p:cNvPr id="85038" name="Text Box 216"/>
          <p:cNvSpPr txBox="1">
            <a:spLocks noChangeArrowheads="1"/>
          </p:cNvSpPr>
          <p:nvPr/>
        </p:nvSpPr>
        <p:spPr bwMode="auto">
          <a:xfrm>
            <a:off x="772456" y="486197"/>
            <a:ext cx="3219294" cy="30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813" tIns="49406" rIns="98813" bIns="4940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Муниципальные образования - лидеры</a:t>
            </a:r>
          </a:p>
        </p:txBody>
      </p:sp>
      <p:sp>
        <p:nvSpPr>
          <p:cNvPr id="85039" name="Text Box 217"/>
          <p:cNvSpPr txBox="1">
            <a:spLocks noChangeArrowheads="1"/>
          </p:cNvSpPr>
          <p:nvPr/>
        </p:nvSpPr>
        <p:spPr bwMode="auto">
          <a:xfrm>
            <a:off x="5736121" y="486197"/>
            <a:ext cx="3518247" cy="30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813" tIns="49406" rIns="98813" bIns="4940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Муниципальные образования - аутсайдеры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73727" y="6700399"/>
            <a:ext cx="861086" cy="383381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64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457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33" name="Group 1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645464"/>
              </p:ext>
            </p:extLst>
          </p:nvPr>
        </p:nvGraphicFramePr>
        <p:xfrm>
          <a:off x="341983" y="881473"/>
          <a:ext cx="4661833" cy="5958662"/>
        </p:xfrm>
        <a:graphic>
          <a:graphicData uri="http://schemas.openxmlformats.org/drawingml/2006/table">
            <a:tbl>
              <a:tblPr/>
              <a:tblGrid>
                <a:gridCol w="1708879"/>
                <a:gridCol w="725582"/>
                <a:gridCol w="2227372"/>
              </a:tblGrid>
              <a:tr h="696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Наименование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муниципального района горной зоны</a:t>
                      </a:r>
                    </a:p>
                  </a:txBody>
                  <a:tcPr marL="103330" marR="103330" marT="47984" marB="479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Место</a:t>
                      </a:r>
                    </a:p>
                  </a:txBody>
                  <a:tcPr marL="103330" marR="103330" marT="47984" marB="479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Показатели, оказавшие наибольшее влияние</a:t>
                      </a:r>
                    </a:p>
                  </a:txBody>
                  <a:tcPr marL="103330" marR="103330" marT="47984" marB="479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36474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Хунзахский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204" marR="9204" marT="9071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03330" marR="103330" marT="47984" marB="47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«Доля детей в возрасте 1 – 6 лет, стоящих на учете для определения в муниципальные дошкольные образовательные учреждения, в общей численности детей в возрасте 1 - 6 лет»;  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«Доля  многоквартирных домов, расположенных на земельных участках, в отношении которых осуществлен государственный кадастровый учет»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3330" marR="103330" marT="47984" marB="479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99301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Левашинский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204" marR="9204" marT="9071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03330" marR="103330" marT="47984" marB="47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itchFamily="18" charset="0"/>
                        </a:rPr>
                        <a:t>«Доля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значения»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3330" marR="103330" marT="47984" marB="479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26467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Курахский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204" marR="9204" marT="9071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103330" marR="103330" marT="47984" marB="47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itchFamily="18" charset="0"/>
                        </a:rPr>
                        <a:t>«Доля детей в возрасте 1 – 6 лет, стоящих на учете для определения в муниципальные дошкольные образовательные учреждения, в общей численности детей в возрасте 1 - 6 лет»;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itchFamily="18" charset="0"/>
                        </a:rPr>
                        <a:t>«Удовлетворенность населения деятельностью ОМСУ»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3330" marR="103330" marT="47984" marB="479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34" name="Group 1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313882"/>
              </p:ext>
            </p:extLst>
          </p:nvPr>
        </p:nvGraphicFramePr>
        <p:xfrm>
          <a:off x="5224470" y="966591"/>
          <a:ext cx="4638823" cy="5874219"/>
        </p:xfrm>
        <a:graphic>
          <a:graphicData uri="http://schemas.openxmlformats.org/drawingml/2006/table">
            <a:tbl>
              <a:tblPr/>
              <a:tblGrid>
                <a:gridCol w="1708879"/>
                <a:gridCol w="656553"/>
                <a:gridCol w="2273391"/>
              </a:tblGrid>
              <a:tr h="5760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Наименование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муниципального района горной зоны</a:t>
                      </a:r>
                    </a:p>
                  </a:txBody>
                  <a:tcPr marL="103330" marR="103330" marT="47990" marB="479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Место</a:t>
                      </a:r>
                    </a:p>
                  </a:txBody>
                  <a:tcPr marL="103330" marR="103330" marT="47990" marB="479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Показатели, оказавшие наибольшее влияние</a:t>
                      </a:r>
                    </a:p>
                  </a:txBody>
                  <a:tcPr marL="103330" marR="103330" marT="47990" marB="479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  <a:tr h="1856200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Акушинский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204" marR="9204" marT="907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103330" marR="103330" marT="47990" marB="47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«Объем инвестиций в основной капитал (за исключением бюджетных средств) в расчете на 1 жителя»; «Доля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значения»</a:t>
                      </a:r>
                    </a:p>
                  </a:txBody>
                  <a:tcPr marL="103330" marR="103330" marT="47990" marB="479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  <a:tr h="1536160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Унцукульский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район</a:t>
                      </a:r>
                    </a:p>
                  </a:txBody>
                  <a:tcPr marL="9204" marR="9204" marT="907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103330" marR="103330" marT="47990" marB="47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3330" marR="103330" marT="47990" marB="479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  <a:tr h="1905818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Докузпаринский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204" marR="9204" marT="907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103330" marR="103330" marT="47990" marB="47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itchFamily="18" charset="0"/>
                        </a:rPr>
                        <a:t>«Общая площадь жилья введенного в действие за год в расчете на одного жителя»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;  «Доля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»</a:t>
                      </a:r>
                    </a:p>
                  </a:txBody>
                  <a:tcPr marL="103330" marR="103330" marT="47990" marB="479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</a:tbl>
          </a:graphicData>
        </a:graphic>
      </p:graphicFrame>
      <p:sp>
        <p:nvSpPr>
          <p:cNvPr id="86062" name="Text Box 216"/>
          <p:cNvSpPr txBox="1">
            <a:spLocks noChangeArrowheads="1"/>
          </p:cNvSpPr>
          <p:nvPr/>
        </p:nvSpPr>
        <p:spPr bwMode="auto">
          <a:xfrm>
            <a:off x="935200" y="576115"/>
            <a:ext cx="3219294" cy="30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813" tIns="49406" rIns="98813" bIns="4940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Муниципальные образования - лидеры</a:t>
            </a:r>
          </a:p>
        </p:txBody>
      </p:sp>
      <p:sp>
        <p:nvSpPr>
          <p:cNvPr id="86063" name="Text Box 217"/>
          <p:cNvSpPr txBox="1">
            <a:spLocks noChangeArrowheads="1"/>
          </p:cNvSpPr>
          <p:nvPr/>
        </p:nvSpPr>
        <p:spPr bwMode="auto">
          <a:xfrm>
            <a:off x="5492005" y="628120"/>
            <a:ext cx="3518247" cy="30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813" tIns="49406" rIns="98813" bIns="4940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Муниципальные образования - аутсайдеры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35098" y="6700399"/>
            <a:ext cx="861086" cy="383381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65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011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33" name="Group 1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106925"/>
              </p:ext>
            </p:extLst>
          </p:nvPr>
        </p:nvGraphicFramePr>
        <p:xfrm>
          <a:off x="365599" y="668865"/>
          <a:ext cx="4661833" cy="6243953"/>
        </p:xfrm>
        <a:graphic>
          <a:graphicData uri="http://schemas.openxmlformats.org/drawingml/2006/table">
            <a:tbl>
              <a:tblPr/>
              <a:tblGrid>
                <a:gridCol w="1708879"/>
                <a:gridCol w="725582"/>
                <a:gridCol w="2227372"/>
              </a:tblGrid>
              <a:tr h="761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Наименование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муниципального района высокогорной зоны</a:t>
                      </a:r>
                    </a:p>
                  </a:txBody>
                  <a:tcPr marL="103330" marR="103330" marT="47950" marB="479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Место</a:t>
                      </a:r>
                    </a:p>
                  </a:txBody>
                  <a:tcPr marL="103330" marR="103330" marT="47950" marB="479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Показатели, оказавшие наибольшее влияние</a:t>
                      </a:r>
                    </a:p>
                  </a:txBody>
                  <a:tcPr marL="103330" marR="103330" marT="47950" marB="479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44485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Ботлихский  район</a:t>
                      </a:r>
                    </a:p>
                  </a:txBody>
                  <a:tcPr marL="9204" marR="9204" marT="906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03330" marR="103330" marT="47950" marB="479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«Доля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3330" marR="103330" marT="47950" marB="479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88309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Агульский  район</a:t>
                      </a:r>
                    </a:p>
                  </a:txBody>
                  <a:tcPr marL="9204" marR="9204" marT="906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03330" marR="103330" marT="47950" marB="479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«Площадь жилых помещений введенных в действие за один год, приходящаяся   в среднем на одного жителя»;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«Удовлетворенность населения деятельностью  ОМСУ»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3330" marR="103330" marT="47950" marB="479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50154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Лакский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204" marR="9204" marT="906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103330" marR="103330" marT="47950" marB="479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«Площадь жилых помещений введенных в действие за один год, приходящаяся   в среднем на одного жителя»;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«Удовлетворенность населения деятельностью  ОМСУ»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3330" marR="103330" marT="47950" marB="479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34" name="Group 1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767935"/>
              </p:ext>
            </p:extLst>
          </p:nvPr>
        </p:nvGraphicFramePr>
        <p:xfrm>
          <a:off x="5192701" y="651724"/>
          <a:ext cx="4638823" cy="6235776"/>
        </p:xfrm>
        <a:graphic>
          <a:graphicData uri="http://schemas.openxmlformats.org/drawingml/2006/table">
            <a:tbl>
              <a:tblPr/>
              <a:tblGrid>
                <a:gridCol w="1708879"/>
                <a:gridCol w="656553"/>
                <a:gridCol w="2273391"/>
              </a:tblGrid>
              <a:tr h="761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Наименование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муниципального района высокогорной зоны</a:t>
                      </a:r>
                    </a:p>
                  </a:txBody>
                  <a:tcPr marL="103330" marR="103330" marT="47964" marB="479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Место</a:t>
                      </a:r>
                    </a:p>
                  </a:txBody>
                  <a:tcPr marL="103330" marR="103330" marT="47964" marB="479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Показатели, оказавшие наибольшее влияние</a:t>
                      </a:r>
                    </a:p>
                  </a:txBody>
                  <a:tcPr marL="103330" marR="103330" marT="47964" marB="479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  <a:tr h="1392809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Чародинский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204" marR="9204" marT="9066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103330" marR="103330" marT="47964" marB="479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«Объем инвестиций в основной капитал (за исключением бюджетных средств) в расчете на 1 жителя»; «Доля детей в возрасте 1 – 6 лет, стоящих на учете для определения в муниципальные дошкольные образовательные учреждения»</a:t>
                      </a:r>
                    </a:p>
                  </a:txBody>
                  <a:tcPr marL="103330" marR="103330" marT="47964" marB="479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  <a:tr h="2202632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Бежтинский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участок в составе</a:t>
                      </a:r>
                      <a:r>
                        <a:rPr kumimoji="0" lang="ru-RU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Цунтинского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района</a:t>
                      </a:r>
                    </a:p>
                  </a:txBody>
                  <a:tcPr marL="9204" marR="9204" marT="9066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103330" marR="103330" marT="47964" marB="479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«Объем инвестиций в основной капитал (за исключением бюджетных средств) в расчете на одного жителя»; «Доля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3330" marR="103330" marT="47964" marB="479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  <a:tr h="1878703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Шамильский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204" marR="9204" marT="9066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103330" marR="103330" marT="47964" marB="479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помещениях»; «Объем инвестиций в основной капитал (за исключением бюджетных средств) в расчете на 1 жителя»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3330" marR="103330" marT="47964" marB="479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</a:tbl>
          </a:graphicData>
        </a:graphic>
      </p:graphicFrame>
      <p:sp>
        <p:nvSpPr>
          <p:cNvPr id="87086" name="Text Box 216"/>
          <p:cNvSpPr txBox="1">
            <a:spLocks noChangeArrowheads="1"/>
          </p:cNvSpPr>
          <p:nvPr/>
        </p:nvSpPr>
        <p:spPr bwMode="auto">
          <a:xfrm>
            <a:off x="855815" y="345177"/>
            <a:ext cx="3219294" cy="30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813" tIns="49406" rIns="98813" bIns="4940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Муниципальные образования - лидеры</a:t>
            </a:r>
          </a:p>
        </p:txBody>
      </p:sp>
      <p:sp>
        <p:nvSpPr>
          <p:cNvPr id="87087" name="Text Box 217"/>
          <p:cNvSpPr txBox="1">
            <a:spLocks noChangeArrowheads="1"/>
          </p:cNvSpPr>
          <p:nvPr/>
        </p:nvSpPr>
        <p:spPr bwMode="auto">
          <a:xfrm>
            <a:off x="5410636" y="345177"/>
            <a:ext cx="3518247" cy="30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813" tIns="49406" rIns="98813" bIns="4940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Муниципальные образования - аутсайдеры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35098" y="6700399"/>
            <a:ext cx="861086" cy="383381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66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27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2658" y="6686379"/>
            <a:ext cx="861086" cy="383381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67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727331"/>
            <a:ext cx="10212395" cy="62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865" tIns="49432" rIns="98865" bIns="4943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Рейтинг городских округов и муниципальных районов по комплексной оценке </a:t>
            </a:r>
          </a:p>
          <a:p>
            <a:pPr algn="ctr" eaLnBrk="1" hangingPunct="1"/>
            <a:r>
              <a:rPr lang="ru-RU" alt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 итогам  </a:t>
            </a:r>
            <a:r>
              <a:rPr lang="ru-RU" altLang="ru-RU" sz="17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alt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2013 </a:t>
            </a:r>
            <a:r>
              <a:rPr lang="ru-RU" altLang="ru-RU" sz="17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года</a:t>
            </a:r>
            <a:endParaRPr lang="ru-RU" altLang="ru-RU" sz="17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16869"/>
              </p:ext>
            </p:extLst>
          </p:nvPr>
        </p:nvGraphicFramePr>
        <p:xfrm>
          <a:off x="156659" y="1341296"/>
          <a:ext cx="10055735" cy="243522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9340"/>
                <a:gridCol w="4230284"/>
                <a:gridCol w="1385533"/>
                <a:gridCol w="1385533"/>
                <a:gridCol w="1440955"/>
                <a:gridCol w="1284090"/>
              </a:tblGrid>
              <a:tr h="208625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Наименование городских округов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587" marR="12587" marT="11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587" marR="12587" marT="11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Общая оценка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587" marR="12587" marT="11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1139" marR="11139" marT="10502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Место по комплексной оценке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587" marR="12587" marT="11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1139" marR="11139" marT="10502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7816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2013 год</a:t>
                      </a:r>
                    </a:p>
                  </a:txBody>
                  <a:tcPr marL="12587" marR="12587" marT="11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2012 год</a:t>
                      </a:r>
                    </a:p>
                  </a:txBody>
                  <a:tcPr marL="12587" marR="12587" marT="11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2013 год</a:t>
                      </a:r>
                    </a:p>
                  </a:txBody>
                  <a:tcPr marL="12587" marR="12587" marT="11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2012 год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marL="12587" marR="12587" marT="11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3269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↑</a:t>
                      </a:r>
                      <a:endParaRPr lang="ru-RU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Каспийск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0,5698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0,5680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+mj-lt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3269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↑</a:t>
                      </a: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Хасавюрт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0,5416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0,5588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32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↓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Кизляр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0,5312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0,6226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32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Кизилюрт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0,4735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0,5871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32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↓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Южно-Сухокумск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0,4539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0,6898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32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↑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Махачкала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0,4394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0,4763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3269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↓</a:t>
                      </a:r>
                      <a:endParaRPr lang="ru-RU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Избербаш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0,4183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0,6123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32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+mj-lt"/>
                        </a:rPr>
                        <a:t>О</a:t>
                      </a:r>
                      <a:endParaRPr lang="ru-RU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Дербент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0,3979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0,4662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+mj-lt"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32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↑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Дагестанские Огни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0,3485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0,3392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32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↓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Буйнакск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0,3439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0,4387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706688"/>
              </p:ext>
            </p:extLst>
          </p:nvPr>
        </p:nvGraphicFramePr>
        <p:xfrm>
          <a:off x="156662" y="4129712"/>
          <a:ext cx="10057340" cy="257508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9337"/>
                <a:gridCol w="4247313"/>
                <a:gridCol w="1431564"/>
                <a:gridCol w="1346265"/>
                <a:gridCol w="1445717"/>
                <a:gridCol w="1257144"/>
              </a:tblGrid>
              <a:tr h="226346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Наименование муниципальных районов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равнинной зоны</a:t>
                      </a: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587" marR="12587" marT="11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587" marR="12587" marT="11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Общая оценка</a:t>
                      </a: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587" marR="12587" marT="11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1139" marR="11139" marT="1050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Место по комплексной оценке</a:t>
                      </a: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587" marR="12587" marT="11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1139" marR="11139" marT="1050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951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2013 год</a:t>
                      </a:r>
                    </a:p>
                  </a:txBody>
                  <a:tcPr marL="12587" marR="12587" marT="11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2012 год</a:t>
                      </a:r>
                    </a:p>
                  </a:txBody>
                  <a:tcPr marL="12587" marR="12587" marT="11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2013 год</a:t>
                      </a:r>
                    </a:p>
                  </a:txBody>
                  <a:tcPr marL="12587" marR="12587" marT="11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2012 год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marL="12587" marR="12587" marT="11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5894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↑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Кизлярский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0,5129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0,4243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+mj-lt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58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↓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Кизилюртовский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0,4814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0,5804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+mj-lt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58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Тарумовский</a:t>
                      </a:r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0,4776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0,5209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58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↓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Карабудахкентский</a:t>
                      </a:r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0,4725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0,5629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58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↑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Каякентский</a:t>
                      </a:r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0,4574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0,4532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5894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↓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Дербентский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0,4314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0,4927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5894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↑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Магарамкентский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0,4301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0,4116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5894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↓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Ногайский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0,4297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0,5096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5894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↑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Бабаюртовский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0,4167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0,3626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5894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↓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Хасавюртовский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0,3020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0,4222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5894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Кумторкалинский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0,2898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0,2271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54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36713"/>
              </p:ext>
            </p:extLst>
          </p:nvPr>
        </p:nvGraphicFramePr>
        <p:xfrm>
          <a:off x="284227" y="1029766"/>
          <a:ext cx="9845960" cy="24532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45788"/>
                <a:gridCol w="4487682"/>
                <a:gridCol w="1163614"/>
                <a:gridCol w="1163614"/>
                <a:gridCol w="1342631"/>
                <a:gridCol w="1342631"/>
              </a:tblGrid>
              <a:tr h="296261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Наименование муниципальных районов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предгорной зоны</a:t>
                      </a: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+mj-lt"/>
                        </a:rPr>
                        <a:t>Общая оценка</a:t>
                      </a:r>
                      <a:endParaRPr lang="ru-RU" sz="1200" b="1" i="0" u="none" strike="noStrike" dirty="0"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Место по комплексной оценке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247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+mj-lt"/>
                        </a:rPr>
                        <a:t>2013 год</a:t>
                      </a:r>
                      <a:endParaRPr lang="ru-RU" sz="1200" b="1" i="0" u="none" strike="noStrike" dirty="0"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+mj-lt"/>
                        </a:rPr>
                        <a:t>2012 год</a:t>
                      </a:r>
                      <a:endParaRPr lang="ru-RU" sz="1200" b="1" i="0" u="none" strike="noStrike" dirty="0"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2013 год </a:t>
                      </a: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2012 год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814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Буйнакский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0,4782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0,4487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814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↑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Сулейман-</a:t>
                      </a:r>
                      <a:r>
                        <a:rPr kumimoji="0" lang="ru-RU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Стальский</a:t>
                      </a:r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0,4406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0,4044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81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↑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Сергокалинский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0,4001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0,2600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814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↑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Кайтагский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0,3994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0,3563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81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↓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Казбековский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0,3993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0,4474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814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↓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Табасаранский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0,3296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0,3750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814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Хивский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0,3003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0,2716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814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↓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Новолакский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0,2848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0,4039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231859"/>
              </p:ext>
            </p:extLst>
          </p:nvPr>
        </p:nvGraphicFramePr>
        <p:xfrm>
          <a:off x="284229" y="3751670"/>
          <a:ext cx="9845960" cy="30690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45786"/>
                <a:gridCol w="4487684"/>
                <a:gridCol w="1163614"/>
                <a:gridCol w="1163614"/>
                <a:gridCol w="1342631"/>
                <a:gridCol w="1342631"/>
              </a:tblGrid>
              <a:tr h="287755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Наименование муниципальных районов горной зоны</a:t>
                      </a: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+mj-lt"/>
                        </a:rPr>
                        <a:t>Общая оценка</a:t>
                      </a:r>
                      <a:endParaRPr lang="ru-RU" sz="1200" b="1" i="0" u="none" strike="noStrike" dirty="0"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Место по комплексной оценке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546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+mj-lt"/>
                        </a:rPr>
                        <a:t>2013 год</a:t>
                      </a:r>
                      <a:endParaRPr lang="ru-RU" sz="1200" b="1" i="0" u="none" strike="noStrike" dirty="0"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+mj-lt"/>
                        </a:rPr>
                        <a:t>2012 год</a:t>
                      </a:r>
                      <a:endParaRPr lang="ru-RU" sz="1200" b="1" i="0" u="none" strike="noStrike" dirty="0"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2013 год</a:t>
                      </a: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2012 год 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052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↑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Хунзахский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0,4743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0,4219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+mj-lt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05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Левашинский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0,4302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0,4467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05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↑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Курахский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0,4281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0,4112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05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Дахадаевский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0,4253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0,4248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052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↓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Гергебильский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0,3957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0,4253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052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↑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Ахтынский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0,3936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0,3574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052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↓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Гунибский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0,3754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0,4684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052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↓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Гумбетовский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0,3687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0,3973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052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↑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Акушинский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0,3481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0,2560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052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↓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Унцукульский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0,3135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0,2861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052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↓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Докузпаринский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0,2489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0,2703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9092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4440" indent="-27093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37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72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0755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42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77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1260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4759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D64F45-F7CA-43BC-B7C3-1ED7C07AA16A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68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881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540554"/>
              </p:ext>
            </p:extLst>
          </p:nvPr>
        </p:nvGraphicFramePr>
        <p:xfrm>
          <a:off x="202855" y="1029767"/>
          <a:ext cx="9845955" cy="357879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3144"/>
                <a:gridCol w="4821160"/>
                <a:gridCol w="1191956"/>
                <a:gridCol w="1191956"/>
                <a:gridCol w="1267882"/>
                <a:gridCol w="1089857"/>
              </a:tblGrid>
              <a:tr h="261646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Наименование муниципальных районов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высокогорной зоны</a:t>
                      </a: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+mj-lt"/>
                        </a:rPr>
                        <a:t>Общая оценка</a:t>
                      </a:r>
                      <a:endParaRPr lang="ru-RU" sz="1200" b="1" i="0" u="none" strike="noStrike" dirty="0"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Место по комплексной оценке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213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+mj-lt"/>
                        </a:rPr>
                        <a:t>2013 год</a:t>
                      </a:r>
                      <a:endParaRPr lang="ru-RU" sz="1200" b="1" i="0" u="none" strike="noStrike" dirty="0"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+mj-lt"/>
                        </a:rPr>
                        <a:t>2012 год</a:t>
                      </a:r>
                      <a:endParaRPr lang="ru-RU" sz="1200" b="1" i="0" u="none" strike="noStrike" dirty="0"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2013 год</a:t>
                      </a: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2012 год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418"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↑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Ботлихский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0,5483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0,3987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418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↑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Агульский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0,5355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0,4421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418"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↓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Лакский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0,5303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0,5045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418"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↑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Кулинский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0,5265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0,4281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+mj-lt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418"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↓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Цунтинский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0,5193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0,4721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418"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↑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Рутульский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0,5016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0,3955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418"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↑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Цумадинский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0,4295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0,3566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418"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↑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Ахвахский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0,4238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0,3849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418"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↓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Тляратинский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0,4046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0,5011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418">
                <a:tc>
                  <a:txBody>
                    <a:bodyPr/>
                    <a:lstStyle/>
                    <a:p>
                      <a:pPr marL="36000" algn="ctr" fontAlgn="ctr"/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↓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Чародинский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0,3969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0,4538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418"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↑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Бежтинский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участок в составе </a:t>
                      </a:r>
                      <a:r>
                        <a:rPr kumimoji="0" lang="ru-RU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Цунтинского</a:t>
                      </a:r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района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0,3108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0,2792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latin typeface="+mj-lt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418">
                <a:tc>
                  <a:txBody>
                    <a:bodyPr/>
                    <a:lstStyle/>
                    <a:p>
                      <a:pPr marL="36000" algn="ctr" fontAlgn="ctr"/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↓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Шамильский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0,2527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0,3176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232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232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011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4440" indent="-27093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37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72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0755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42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77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1260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4759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CB42B9-010E-4883-96FC-E07DA237AABE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69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015" y="5040610"/>
            <a:ext cx="9145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>
                <a:latin typeface="+mj-lt"/>
              </a:rPr>
              <a:t>В числе 15 муниципальных образований - лидеров сохранили присутствие </a:t>
            </a:r>
            <a:r>
              <a:rPr lang="ru-RU" sz="1600" dirty="0" smtClean="0">
                <a:latin typeface="+mj-lt"/>
              </a:rPr>
              <a:t>7 </a:t>
            </a:r>
            <a:r>
              <a:rPr lang="ru-RU" sz="1600" dirty="0">
                <a:latin typeface="+mj-lt"/>
              </a:rPr>
              <a:t>МО, которые занимали  лидирующие позиции годом </a:t>
            </a:r>
            <a:r>
              <a:rPr lang="ru-RU" sz="1600" dirty="0" smtClean="0">
                <a:latin typeface="+mj-lt"/>
              </a:rPr>
              <a:t>ранее. </a:t>
            </a:r>
            <a:endParaRPr lang="ru-RU" sz="1600" dirty="0">
              <a:latin typeface="+mj-lt"/>
            </a:endParaRPr>
          </a:p>
          <a:p>
            <a:pPr indent="457200" algn="just"/>
            <a:r>
              <a:rPr lang="ru-RU" sz="1600" dirty="0">
                <a:latin typeface="+mj-lt"/>
              </a:rPr>
              <a:t>В  2013 году свое положение улучшили </a:t>
            </a:r>
            <a:r>
              <a:rPr lang="ru-RU" sz="1600" dirty="0" smtClean="0">
                <a:latin typeface="+mj-lt"/>
              </a:rPr>
              <a:t>22 муниципальных образования, </a:t>
            </a:r>
            <a:r>
              <a:rPr lang="ru-RU" sz="1600" dirty="0">
                <a:latin typeface="+mj-lt"/>
              </a:rPr>
              <a:t>наиболее значительно -   МО «</a:t>
            </a:r>
            <a:r>
              <a:rPr lang="ru-RU" sz="1600" dirty="0" err="1">
                <a:latin typeface="+mj-lt"/>
              </a:rPr>
              <a:t>Хунзахский</a:t>
            </a:r>
            <a:r>
              <a:rPr lang="ru-RU" sz="1600" dirty="0">
                <a:latin typeface="+mj-lt"/>
              </a:rPr>
              <a:t> район», «Ботлихский район», «город Хасавюрт», 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«</a:t>
            </a:r>
            <a:r>
              <a:rPr lang="ru-RU" sz="1600" dirty="0" err="1">
                <a:latin typeface="+mj-lt"/>
              </a:rPr>
              <a:t>Кизлярский</a:t>
            </a:r>
            <a:r>
              <a:rPr lang="ru-RU" sz="1600" dirty="0">
                <a:latin typeface="+mj-lt"/>
              </a:rPr>
              <a:t> район</a:t>
            </a:r>
            <a:r>
              <a:rPr lang="ru-RU" sz="1600" dirty="0" smtClean="0">
                <a:latin typeface="+mj-lt"/>
              </a:rPr>
              <a:t>». </a:t>
            </a:r>
            <a:r>
              <a:rPr lang="ru-RU" sz="1600" dirty="0">
                <a:latin typeface="+mj-lt"/>
              </a:rPr>
              <a:t>Положение  в </a:t>
            </a:r>
            <a:r>
              <a:rPr lang="ru-RU" sz="1600" dirty="0" smtClean="0">
                <a:latin typeface="+mj-lt"/>
              </a:rPr>
              <a:t>8 </a:t>
            </a:r>
            <a:r>
              <a:rPr lang="ru-RU" sz="1600" dirty="0">
                <a:latin typeface="+mj-lt"/>
              </a:rPr>
              <a:t>МО по сравнению с 2012 годом не </a:t>
            </a:r>
            <a:r>
              <a:rPr lang="ru-RU" sz="1600" dirty="0" smtClean="0">
                <a:latin typeface="+mj-lt"/>
              </a:rPr>
              <a:t>изменилось.</a:t>
            </a:r>
            <a:endParaRPr lang="ru-RU" sz="1600" b="1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41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35657" y="240385"/>
            <a:ext cx="9368151" cy="3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8" rIns="86554" bIns="4327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800" b="1" dirty="0">
                <a:latin typeface="Arial" pitchFamily="34" charset="0"/>
              </a:rPr>
              <a:t>      </a:t>
            </a:r>
            <a:r>
              <a:rPr lang="ru-RU" altLang="ru-RU" sz="2000" b="1" dirty="0">
                <a:latin typeface="+mj-lt"/>
              </a:rPr>
              <a:t>ВВЕДЕНИЕ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77078" y="412735"/>
            <a:ext cx="9532288" cy="599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716" tIns="32360" rIns="64716" bIns="32360">
            <a:spAutoFit/>
          </a:bodyPr>
          <a:lstStyle>
            <a:lvl1pPr indent="465138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endParaRPr lang="ru-RU" altLang="ru-RU" sz="1300" dirty="0"/>
          </a:p>
          <a:p>
            <a:pPr algn="just" eaLnBrk="1" hangingPunct="1">
              <a:lnSpc>
                <a:spcPct val="90000"/>
              </a:lnSpc>
            </a:pPr>
            <a:endParaRPr lang="ru-RU" altLang="ru-RU" sz="1300" dirty="0"/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latin typeface="+mj-lt"/>
              </a:rPr>
              <a:t>Сводный  доклад  о результатах мониторинга эффективности деятельности органов местного самоуправления  городских округов и муниципальных районов  Республики Дагестан по итогам   2013 года (далее Сводный доклад Республики Дагестан) подготовлен во исполнение Указа Президента Российской Федерации</a:t>
            </a:r>
            <a:r>
              <a:rPr lang="en-US" altLang="ru-RU" sz="1300" dirty="0">
                <a:latin typeface="+mj-lt"/>
              </a:rPr>
              <a:t> </a:t>
            </a:r>
            <a:r>
              <a:rPr lang="ru-RU" altLang="ru-RU" sz="1300" dirty="0">
                <a:latin typeface="+mj-lt"/>
              </a:rPr>
              <a:t>от 28 апреля 2008</a:t>
            </a:r>
            <a:r>
              <a:rPr lang="ru-RU" altLang="ru-RU" sz="1300">
                <a:latin typeface="+mj-lt"/>
              </a:rPr>
              <a:t> </a:t>
            </a:r>
            <a:r>
              <a:rPr lang="ru-RU" altLang="ru-RU" sz="1300" smtClean="0">
                <a:latin typeface="+mj-lt"/>
              </a:rPr>
              <a:t>г. </a:t>
            </a:r>
            <a:r>
              <a:rPr lang="ru-RU" altLang="ru-RU" sz="1300" dirty="0">
                <a:latin typeface="+mj-lt"/>
              </a:rPr>
              <a:t>№ 607 «Об оценке эффективности деятельности органов местного самоуправления городских округов и муниципальных районов»  и  постановления Правительства Российской Федерации от 17 декабря </a:t>
            </a:r>
            <a:r>
              <a:rPr lang="ru-RU" altLang="ru-RU" sz="1300">
                <a:latin typeface="+mj-lt"/>
              </a:rPr>
              <a:t>2012 </a:t>
            </a:r>
            <a:r>
              <a:rPr lang="ru-RU" altLang="ru-RU" sz="1300" smtClean="0">
                <a:latin typeface="+mj-lt"/>
              </a:rPr>
              <a:t>г. </a:t>
            </a:r>
            <a:r>
              <a:rPr lang="ru-RU" altLang="ru-RU" sz="1300" dirty="0">
                <a:latin typeface="+mj-lt"/>
              </a:rPr>
              <a:t>№ 1317  «О мерах по реализации Указа Президента Российской Федерации от   28 апреля  </a:t>
            </a:r>
            <a:r>
              <a:rPr lang="ru-RU" altLang="ru-RU" sz="1300" smtClean="0">
                <a:latin typeface="+mj-lt"/>
              </a:rPr>
              <a:t>2008 г.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№ 607 «Об оценке эффективности деятельности органов местного самоуправления городских округов и муниципальных районов» и подпункта «и» пункта  2  Указа Президента Российской Федерации от 7 мая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2012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г.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№  601 «Об основных направлениях совершенствования  системы государственного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управления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».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lnSpc>
                <a:spcPct val="90000"/>
              </a:lnSpc>
            </a:pP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latin typeface="+mj-lt"/>
              </a:rPr>
              <a:t>Нормативные правовые акты, регламентирующие работу по оценке эффективности деятельности органов местного самоуправления в Республике Дагестан: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solidFill>
                  <a:srgbClr val="000099"/>
                </a:solidFill>
                <a:latin typeface="+mj-lt"/>
              </a:rPr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latin typeface="+mj-lt"/>
              </a:rPr>
              <a:t>Указ Президента Республики Дагестан от  9 июля </a:t>
            </a:r>
            <a:r>
              <a:rPr lang="ru-RU" altLang="ru-RU" sz="1300">
                <a:latin typeface="+mj-lt"/>
              </a:rPr>
              <a:t>2008 </a:t>
            </a:r>
            <a:r>
              <a:rPr lang="ru-RU" altLang="ru-RU" sz="1300" smtClean="0">
                <a:latin typeface="+mj-lt"/>
              </a:rPr>
              <a:t>г. </a:t>
            </a:r>
            <a:r>
              <a:rPr lang="ru-RU" altLang="ru-RU" sz="1300" dirty="0">
                <a:latin typeface="+mj-lt"/>
              </a:rPr>
              <a:t>№ 120 «О мерах по реализации  в Республике Дагестан Указа Президента Российской Федерации от 28 апреля 2008</a:t>
            </a:r>
            <a:r>
              <a:rPr lang="ru-RU" altLang="ru-RU" sz="1300">
                <a:latin typeface="+mj-lt"/>
              </a:rPr>
              <a:t> </a:t>
            </a:r>
            <a:r>
              <a:rPr lang="ru-RU" altLang="ru-RU" sz="1300" smtClean="0">
                <a:latin typeface="+mj-lt"/>
              </a:rPr>
              <a:t>г. </a:t>
            </a:r>
            <a:r>
              <a:rPr lang="ru-RU" altLang="ru-RU" sz="1300" dirty="0">
                <a:latin typeface="+mj-lt"/>
              </a:rPr>
              <a:t>№ 607 «Об оценке эффективности деятельности органов местного самоуправления городских округов и муниципальных районов»;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latin typeface="+mj-lt"/>
              </a:rPr>
              <a:t>Указ Президента Республики Дагестан  от 5 мая </a:t>
            </a:r>
            <a:r>
              <a:rPr lang="ru-RU" altLang="ru-RU" sz="1300">
                <a:latin typeface="+mj-lt"/>
              </a:rPr>
              <a:t>2009 </a:t>
            </a:r>
            <a:r>
              <a:rPr lang="ru-RU" altLang="ru-RU" sz="1300" smtClean="0">
                <a:latin typeface="+mj-lt"/>
              </a:rPr>
              <a:t>г. </a:t>
            </a:r>
            <a:r>
              <a:rPr lang="ru-RU" altLang="ru-RU" sz="1300" dirty="0">
                <a:latin typeface="+mj-lt"/>
              </a:rPr>
              <a:t>№ 90  «Об утверждении Порядка выделения за счет бюджетных ассигнований из республиканского бюджета Республики Дагестан грантов городским округам и муниципальным районам в целях поощрения достижения наилучших значений показателей деятельности органов  местного  самоуправления городских     округов и   муниципальных  районов  Республики Дагестан»;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latin typeface="+mj-lt"/>
              </a:rPr>
              <a:t>Указ Президента Республики Дагестан  от 29 апреля </a:t>
            </a:r>
            <a:r>
              <a:rPr lang="ru-RU" altLang="ru-RU" sz="1300">
                <a:latin typeface="+mj-lt"/>
              </a:rPr>
              <a:t>2009 </a:t>
            </a:r>
            <a:r>
              <a:rPr lang="ru-RU" altLang="ru-RU" sz="1300" smtClean="0">
                <a:latin typeface="+mj-lt"/>
              </a:rPr>
              <a:t>г. </a:t>
            </a:r>
            <a:r>
              <a:rPr lang="ru-RU" altLang="ru-RU" sz="1300" dirty="0">
                <a:latin typeface="+mj-lt"/>
              </a:rPr>
              <a:t>№ 80  «Об утверждении Порядка  организации проведения социологических опросов для  определения уровня  оценки населением  результатов деятельности органов местного самоуправления городских округов и муниципальных районов Республики Дагестан»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latin typeface="+mj-lt"/>
              </a:rPr>
              <a:t>постановление Правительства Республики Дагестан от 12 апреля </a:t>
            </a:r>
            <a:r>
              <a:rPr lang="ru-RU" altLang="ru-RU" sz="1300">
                <a:latin typeface="+mj-lt"/>
              </a:rPr>
              <a:t>2013 </a:t>
            </a:r>
            <a:r>
              <a:rPr lang="ru-RU" altLang="ru-RU" sz="1300" smtClean="0">
                <a:latin typeface="+mj-lt"/>
              </a:rPr>
              <a:t>г. </a:t>
            </a:r>
            <a:r>
              <a:rPr lang="ru-RU" altLang="ru-RU" sz="1300" dirty="0" smtClean="0">
                <a:latin typeface="+mj-lt"/>
              </a:rPr>
              <a:t>№ </a:t>
            </a:r>
            <a:r>
              <a:rPr lang="ru-RU" altLang="ru-RU" sz="1300" dirty="0">
                <a:latin typeface="+mj-lt"/>
              </a:rPr>
              <a:t>199 «Об организации в Республике Дагестан работы по осуществлению мониторинга  и оценки эффективности деятельности органов местного самоуправления городских округов и муниципальных районов  Республики </a:t>
            </a:r>
            <a:r>
              <a:rPr lang="ru-RU" altLang="ru-RU" sz="1300">
                <a:latin typeface="+mj-lt"/>
              </a:rPr>
              <a:t>Дагестан</a:t>
            </a:r>
            <a:r>
              <a:rPr lang="ru-RU" altLang="ru-RU" sz="1300" smtClean="0">
                <a:latin typeface="+mj-lt"/>
              </a:rPr>
              <a:t>».</a:t>
            </a:r>
            <a:endParaRPr lang="ru-RU" altLang="ru-RU" sz="1300" dirty="0">
              <a:latin typeface="+mj-lt"/>
            </a:endParaRPr>
          </a:p>
          <a:p>
            <a:pPr algn="just" eaLnBrk="1" hangingPunct="1">
              <a:lnSpc>
                <a:spcPct val="90000"/>
              </a:lnSpc>
            </a:pPr>
            <a:endParaRPr lang="ru-RU" altLang="ru-RU" sz="1300" dirty="0">
              <a:latin typeface="+mj-lt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latin typeface="+mj-lt"/>
              </a:rPr>
              <a:t>Ответственным органом исполнительной власти Республики Дагестан за подготовку Сводного доклада, оценки эффективности  деятельности   органов  местного самоуправления городских округов и муниципальных районов Республики Дагестан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(далее - ОМСУ) </a:t>
            </a:r>
            <a:r>
              <a:rPr lang="ru-RU" altLang="ru-RU" sz="1300" dirty="0">
                <a:latin typeface="+mj-lt"/>
              </a:rPr>
              <a:t>и проведение социологических опросов для определения уровня удовлетворенности  населения  деятельностью ОМСУ является Министерство экономики и территориального развития </a:t>
            </a:r>
            <a:r>
              <a:rPr lang="ru-RU" altLang="ru-RU" sz="1300">
                <a:latin typeface="+mj-lt"/>
              </a:rPr>
              <a:t>Республики </a:t>
            </a:r>
            <a:r>
              <a:rPr lang="ru-RU" altLang="ru-RU" sz="1300" smtClean="0">
                <a:latin typeface="+mj-lt"/>
              </a:rPr>
              <a:t>Дагестан.</a:t>
            </a:r>
            <a:endParaRPr lang="ru-RU" altLang="ru-RU" sz="1300" dirty="0">
              <a:latin typeface="+mj-lt"/>
            </a:endParaRPr>
          </a:p>
        </p:txBody>
      </p:sp>
      <p:sp>
        <p:nvSpPr>
          <p:cNvPr id="3584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4440" indent="-27093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37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72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0755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42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77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1260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4759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9F24C7B-DF2C-49C2-92DD-298AF0476171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7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37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394784"/>
              </p:ext>
            </p:extLst>
          </p:nvPr>
        </p:nvGraphicFramePr>
        <p:xfrm>
          <a:off x="799844" y="3050642"/>
          <a:ext cx="8799289" cy="130589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706596"/>
                <a:gridCol w="4092693"/>
              </a:tblGrid>
              <a:tr h="30902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latin typeface="+mj-lt"/>
                        </a:rPr>
                        <a:t> 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Наименование городских округов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latin typeface="+mj-lt"/>
                        </a:rPr>
                        <a:t>Объем грантов </a:t>
                      </a:r>
                      <a:r>
                        <a:rPr lang="ru-RU" sz="1400" b="1" u="none" strike="noStrike" smtClean="0">
                          <a:latin typeface="+mj-lt"/>
                        </a:rPr>
                        <a:t>(тыс.руб.)</a:t>
                      </a:r>
                      <a:endParaRPr lang="ru-RU" sz="1400" b="1" i="0" u="none" strike="noStrike" dirty="0"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2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+mj-lt"/>
                        </a:rPr>
                        <a:t>Каспийск</a:t>
                      </a:r>
                      <a:endParaRPr lang="ru-R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1 213</a:t>
                      </a:r>
                      <a:endParaRPr kumimoji="0"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2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+mj-lt"/>
                        </a:rPr>
                        <a:t>Хасавюрт</a:t>
                      </a:r>
                      <a:endParaRPr lang="ru-R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   941</a:t>
                      </a:r>
                      <a:endParaRPr kumimoji="0" lang="ru-RU" sz="1200" b="0" i="0" u="none" strike="noStrike" kern="1200" dirty="0">
                        <a:solidFill>
                          <a:srgbClr val="FF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2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+mj-lt"/>
                        </a:rPr>
                        <a:t>Кизляр</a:t>
                      </a:r>
                      <a:endParaRPr lang="ru-R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   846</a:t>
                      </a:r>
                      <a:endParaRPr kumimoji="0" lang="ru-RU" sz="1200" b="0" i="0" u="none" strike="noStrike" kern="1200" dirty="0">
                        <a:solidFill>
                          <a:srgbClr val="FF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368820"/>
              </p:ext>
            </p:extLst>
          </p:nvPr>
        </p:nvGraphicFramePr>
        <p:xfrm>
          <a:off x="801292" y="4810187"/>
          <a:ext cx="8799289" cy="142000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706596"/>
                <a:gridCol w="4092693"/>
              </a:tblGrid>
              <a:tr h="5677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Наименование муниципальных районов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равнинной зоны</a:t>
                      </a:r>
                      <a:endParaRPr kumimoji="0" lang="ru-RU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latin typeface="+mj-lt"/>
                        </a:rPr>
                        <a:t>Объем грантов </a:t>
                      </a:r>
                      <a:r>
                        <a:rPr lang="ru-RU" sz="1400" b="1" u="none" strike="noStrike" smtClean="0">
                          <a:latin typeface="+mj-lt"/>
                        </a:rPr>
                        <a:t>(тыс.руб.)</a:t>
                      </a:r>
                      <a:endParaRPr lang="ru-RU" sz="1400" b="1" i="0" u="none" strike="noStrike" dirty="0"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40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effectLst/>
                          <a:latin typeface="+mj-lt"/>
                        </a:rPr>
                        <a:t>Кизлярский</a:t>
                      </a:r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 район</a:t>
                      </a: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Verdana"/>
                        </a:rPr>
                        <a:t>1 </a:t>
                      </a:r>
                      <a:r>
                        <a:rPr lang="ru-RU" sz="1100" b="0" i="0" u="none" strike="noStrike" dirty="0" smtClean="0">
                          <a:effectLst/>
                          <a:latin typeface="Verdana"/>
                        </a:rPr>
                        <a:t>352</a:t>
                      </a:r>
                      <a:endParaRPr lang="ru-RU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40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 smtClean="0">
                          <a:effectLst/>
                          <a:latin typeface="+mj-lt"/>
                        </a:rPr>
                        <a:t>Кизилюртовский</a:t>
                      </a:r>
                      <a:r>
                        <a:rPr lang="ru-RU" sz="1400" b="0" i="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район</a:t>
                      </a: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Verdana"/>
                        </a:rPr>
                        <a:t>   854</a:t>
                      </a:r>
                      <a:endParaRPr lang="ru-RU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40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 smtClean="0">
                          <a:effectLst/>
                          <a:latin typeface="+mj-lt"/>
                        </a:rPr>
                        <a:t>Тарумовский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ru-RU" sz="1400" b="0" i="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район</a:t>
                      </a: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Verdana"/>
                        </a:rPr>
                        <a:t>   794</a:t>
                      </a:r>
                      <a:endParaRPr lang="ru-RU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1140" name="Rectangle 6"/>
          <p:cNvSpPr>
            <a:spLocks noChangeArrowheads="1"/>
          </p:cNvSpPr>
          <p:nvPr/>
        </p:nvSpPr>
        <p:spPr bwMode="auto">
          <a:xfrm>
            <a:off x="504691" y="1483416"/>
            <a:ext cx="9463258" cy="136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97" tIns="49350" rIns="98697" bIns="49350"/>
          <a:lstStyle>
            <a:lvl1pPr indent="36195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40000"/>
              </a:spcBef>
            </a:pPr>
            <a:r>
              <a:rPr lang="ru-RU" altLang="ru-RU" sz="1500" dirty="0">
                <a:latin typeface="+mj-lt"/>
              </a:rPr>
              <a:t>В 2014 году  гранты муниципальным образованиям будут выделены за достижение  наилучших значений показателей  по результатам комплексной оценки  эффективности их деятельности  по итогам  2013 года  по каждой зональной  </a:t>
            </a:r>
            <a:r>
              <a:rPr lang="ru-RU" altLang="ru-RU" sz="1500" dirty="0" smtClean="0">
                <a:latin typeface="+mj-lt"/>
              </a:rPr>
              <a:t>группе. </a:t>
            </a:r>
            <a:endParaRPr lang="ru-RU" altLang="ru-RU" sz="1500" dirty="0">
              <a:latin typeface="+mj-lt"/>
            </a:endParaRPr>
          </a:p>
          <a:p>
            <a:pPr algn="just">
              <a:lnSpc>
                <a:spcPct val="80000"/>
              </a:lnSpc>
              <a:spcBef>
                <a:spcPct val="40000"/>
              </a:spcBef>
            </a:pPr>
            <a:r>
              <a:rPr lang="ru-RU" altLang="ru-RU" sz="1500" dirty="0">
                <a:latin typeface="+mj-lt"/>
              </a:rPr>
              <a:t>Общий  объем средств, предусмотренных для  присуждения грантов, составляет </a:t>
            </a:r>
            <a:r>
              <a:rPr lang="ru-RU" altLang="ru-RU" sz="1500" dirty="0" smtClean="0">
                <a:latin typeface="+mj-lt"/>
              </a:rPr>
              <a:t>15 млн. </a:t>
            </a:r>
            <a:r>
              <a:rPr lang="ru-RU" altLang="ru-RU" sz="1500" dirty="0">
                <a:latin typeface="+mj-lt"/>
              </a:rPr>
              <a:t>рублей  (по </a:t>
            </a:r>
            <a:r>
              <a:rPr lang="ru-RU" altLang="ru-RU" sz="1500" dirty="0" smtClean="0">
                <a:latin typeface="+mj-lt"/>
              </a:rPr>
              <a:t>3 млн. рублей </a:t>
            </a:r>
            <a:r>
              <a:rPr lang="ru-RU" altLang="ru-RU" sz="1500" dirty="0">
                <a:latin typeface="+mj-lt"/>
              </a:rPr>
              <a:t>на каждую зональную группу</a:t>
            </a:r>
            <a:r>
              <a:rPr lang="ru-RU" altLang="ru-RU" sz="1500" dirty="0" smtClean="0">
                <a:latin typeface="+mj-lt"/>
              </a:rPr>
              <a:t>).</a:t>
            </a:r>
            <a:endParaRPr lang="ru-RU" altLang="ru-RU" sz="1500" dirty="0">
              <a:latin typeface="+mj-lt"/>
            </a:endParaRPr>
          </a:p>
          <a:p>
            <a:pPr algn="just">
              <a:lnSpc>
                <a:spcPct val="80000"/>
              </a:lnSpc>
              <a:spcBef>
                <a:spcPct val="40000"/>
              </a:spcBef>
            </a:pPr>
            <a:r>
              <a:rPr lang="ru-RU" altLang="ru-RU" sz="1500" dirty="0">
                <a:latin typeface="+mj-lt"/>
              </a:rPr>
              <a:t>Объем средств внутри каждой зональной группы будет распределен следующим образом:</a:t>
            </a:r>
          </a:p>
        </p:txBody>
      </p:sp>
      <p:sp>
        <p:nvSpPr>
          <p:cNvPr id="91141" name="TextBox 4"/>
          <p:cNvSpPr txBox="1">
            <a:spLocks noChangeArrowheads="1"/>
          </p:cNvSpPr>
          <p:nvPr/>
        </p:nvSpPr>
        <p:spPr bwMode="auto">
          <a:xfrm>
            <a:off x="983495" y="651722"/>
            <a:ext cx="8317358" cy="61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655" tIns="43327" rIns="86655" bIns="4332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Выделение грантов</a:t>
            </a:r>
          </a:p>
          <a:p>
            <a:pPr algn="ctr" eaLnBrk="1" hangingPunct="1"/>
            <a:r>
              <a:rPr lang="ru-RU" alt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городским округам и муниципальным районам Республики Дагестан</a:t>
            </a:r>
          </a:p>
        </p:txBody>
      </p:sp>
      <p:sp>
        <p:nvSpPr>
          <p:cNvPr id="91142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4440" indent="-27093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37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72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0755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42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77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1260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4759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9DDF7E-A92B-4822-B46A-FF5233852959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70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408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047981"/>
              </p:ext>
            </p:extLst>
          </p:nvPr>
        </p:nvGraphicFramePr>
        <p:xfrm>
          <a:off x="528342" y="4885796"/>
          <a:ext cx="8958657" cy="14365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766991"/>
                <a:gridCol w="4191666"/>
              </a:tblGrid>
              <a:tr h="574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Наименование муниципальных районов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высокогорной зоны</a:t>
                      </a:r>
                      <a:endParaRPr kumimoji="0" lang="ru-RU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latin typeface="+mj-lt"/>
                        </a:rPr>
                        <a:t>Объем грантов </a:t>
                      </a:r>
                      <a:r>
                        <a:rPr lang="ru-RU" sz="1400" b="1" u="none" strike="noStrike" smtClean="0">
                          <a:latin typeface="+mj-lt"/>
                        </a:rPr>
                        <a:t>(тыс.руб.)</a:t>
                      </a:r>
                      <a:endParaRPr lang="ru-RU" sz="1400" b="1" i="0" u="none" strike="noStrike" dirty="0"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74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+mj-lt"/>
                        </a:rPr>
                        <a:t>Ботлихский  </a:t>
                      </a:r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район</a:t>
                      </a: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Verdana"/>
                        </a:rPr>
                        <a:t>1 114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74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+mj-lt"/>
                        </a:rPr>
                        <a:t>Агульский 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ru-RU" sz="1400" b="0" i="0" u="none" strike="noStrike" dirty="0" smtClean="0">
                          <a:effectLst/>
                          <a:latin typeface="+mj-lt"/>
                        </a:rPr>
                        <a:t>район</a:t>
                      </a:r>
                      <a:endParaRPr lang="ru-R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Verdana"/>
                        </a:rPr>
                        <a:t>    972</a:t>
                      </a:r>
                      <a:endParaRPr lang="ru-RU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74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 smtClean="0">
                          <a:effectLst/>
                          <a:latin typeface="+mj-lt"/>
                        </a:rPr>
                        <a:t>Лакский</a:t>
                      </a:r>
                      <a:r>
                        <a:rPr lang="ru-RU" sz="1400" b="0" i="0" u="none" strike="noStrike" dirty="0" smtClean="0">
                          <a:effectLst/>
                          <a:latin typeface="+mj-lt"/>
                        </a:rPr>
                        <a:t>  </a:t>
                      </a:r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район</a:t>
                      </a: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Verdana"/>
                        </a:rPr>
                        <a:t>    914</a:t>
                      </a:r>
                      <a:endParaRPr lang="ru-RU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570502"/>
              </p:ext>
            </p:extLst>
          </p:nvPr>
        </p:nvGraphicFramePr>
        <p:xfrm>
          <a:off x="528342" y="2919978"/>
          <a:ext cx="8958657" cy="151217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791839"/>
                <a:gridCol w="4166818"/>
              </a:tblGrid>
              <a:tr h="658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latin typeface="+mj-lt"/>
                        </a:rPr>
                        <a:t> </a:t>
                      </a: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Наименование муниципальных районов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горной зоны</a:t>
                      </a:r>
                      <a:endParaRPr kumimoji="0" lang="ru-RU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latin typeface="+mj-lt"/>
                        </a:rPr>
                        <a:t>Объем грантов </a:t>
                      </a:r>
                      <a:r>
                        <a:rPr lang="ru-RU" sz="1400" b="1" u="none" strike="noStrike" smtClean="0">
                          <a:latin typeface="+mj-lt"/>
                        </a:rPr>
                        <a:t>(тыс.руб.)</a:t>
                      </a:r>
                      <a:endParaRPr lang="ru-RU" sz="1400" b="1" i="0" u="none" strike="noStrike" dirty="0"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4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+mj-lt"/>
                        </a:rPr>
                        <a:t>Хунзахский район</a:t>
                      </a: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Verdana"/>
                        </a:rPr>
                        <a:t>1 484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4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 smtClean="0">
                          <a:effectLst/>
                          <a:latin typeface="+mj-lt"/>
                        </a:rPr>
                        <a:t>Левашинский</a:t>
                      </a:r>
                      <a:r>
                        <a:rPr lang="ru-RU" sz="1400" b="0" i="0" u="none" strike="noStrike" dirty="0" smtClean="0">
                          <a:effectLst/>
                          <a:latin typeface="+mj-lt"/>
                        </a:rPr>
                        <a:t>  </a:t>
                      </a:r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район</a:t>
                      </a: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Verdana"/>
                        </a:rPr>
                        <a:t>   775</a:t>
                      </a:r>
                      <a:endParaRPr lang="ru-RU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4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 smtClean="0">
                          <a:effectLst/>
                          <a:latin typeface="+mj-lt"/>
                        </a:rPr>
                        <a:t>Курахский</a:t>
                      </a:r>
                      <a:r>
                        <a:rPr lang="ru-RU" sz="1400" b="0" i="0" u="none" strike="noStrike" dirty="0" smtClean="0">
                          <a:effectLst/>
                          <a:latin typeface="+mj-lt"/>
                        </a:rPr>
                        <a:t>  </a:t>
                      </a:r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район</a:t>
                      </a: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Verdana"/>
                        </a:rPr>
                        <a:t>   741</a:t>
                      </a:r>
                      <a:endParaRPr lang="ru-RU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976722"/>
              </p:ext>
            </p:extLst>
          </p:nvPr>
        </p:nvGraphicFramePr>
        <p:xfrm>
          <a:off x="565056" y="900101"/>
          <a:ext cx="8921943" cy="156622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772202"/>
                <a:gridCol w="4149741"/>
              </a:tblGrid>
              <a:tr h="6900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latin typeface="+mj-lt"/>
                        </a:rPr>
                        <a:t> </a:t>
                      </a: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Наименование муниципальных районов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предгорной зоны</a:t>
                      </a:r>
                      <a:endParaRPr kumimoji="0" lang="ru-RU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latin typeface="+mj-lt"/>
                        </a:rPr>
                        <a:t>Объем грантов </a:t>
                      </a:r>
                      <a:r>
                        <a:rPr lang="ru-RU" sz="1400" b="1" u="none" strike="noStrike" smtClean="0">
                          <a:latin typeface="+mj-lt"/>
                        </a:rPr>
                        <a:t>(тыс.руб.)</a:t>
                      </a:r>
                      <a:endParaRPr lang="ru-RU" sz="1400" b="1" i="0" u="none" strike="noStrike" dirty="0"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2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+mj-lt"/>
                        </a:rPr>
                        <a:t>Буйнакский район</a:t>
                      </a: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Verdana"/>
                        </a:rPr>
                        <a:t>1 636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2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+mj-lt"/>
                        </a:rPr>
                        <a:t>Сулейман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+mj-lt"/>
                        </a:rPr>
                        <a:t>-</a:t>
                      </a:r>
                      <a:r>
                        <a:rPr lang="ru-RU" sz="1400" b="0" i="0" u="none" strike="noStrike" dirty="0" err="1" smtClean="0">
                          <a:effectLst/>
                          <a:latin typeface="+mj-lt"/>
                        </a:rPr>
                        <a:t>Стальский</a:t>
                      </a:r>
                      <a:r>
                        <a:rPr lang="ru-RU" sz="1400" b="0" i="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район</a:t>
                      </a: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Verdana"/>
                        </a:rPr>
                        <a:t>1 016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2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 smtClean="0">
                          <a:effectLst/>
                          <a:latin typeface="+mj-lt"/>
                        </a:rPr>
                        <a:t>Сергокалинский</a:t>
                      </a:r>
                      <a:r>
                        <a:rPr lang="ru-RU" sz="1400" b="0" i="0" u="none" strike="noStrike" dirty="0" smtClean="0">
                          <a:effectLst/>
                          <a:latin typeface="+mj-lt"/>
                        </a:rPr>
                        <a:t>  </a:t>
                      </a:r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район</a:t>
                      </a: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Verdana"/>
                        </a:rPr>
                        <a:t>   348</a:t>
                      </a:r>
                      <a:endParaRPr lang="ru-RU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2165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4440" indent="-27093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37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72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0755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42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77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1260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4759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B6F73F-1547-4659-B2A7-F767A488B0A4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71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41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 txBox="1">
            <a:spLocks noChangeArrowheads="1"/>
          </p:cNvSpPr>
          <p:nvPr/>
        </p:nvSpPr>
        <p:spPr bwMode="auto">
          <a:xfrm>
            <a:off x="702022" y="102806"/>
            <a:ext cx="9145017" cy="672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47" tIns="49423" rIns="98847" bIns="49423"/>
          <a:lstStyle>
            <a:lvl1pPr indent="4524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endParaRPr lang="ru-RU" altLang="ru-RU" sz="1300" dirty="0">
              <a:latin typeface="+mj-lt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Общая информация об организации в Республике Дагестан работы по оценке эффективности деятельности органов местного самоуправления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1300" dirty="0">
              <a:latin typeface="+mj-lt"/>
            </a:endParaRPr>
          </a:p>
          <a:p>
            <a:pPr algn="just" eaLnBrk="1" hangingPunct="1">
              <a:lnSpc>
                <a:spcPct val="90000"/>
              </a:lnSpc>
            </a:pPr>
            <a:endParaRPr lang="ru-RU" altLang="ru-RU" sz="1300" dirty="0" smtClean="0">
              <a:latin typeface="+mj-lt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 smtClean="0">
                <a:latin typeface="+mj-lt"/>
              </a:rPr>
              <a:t>Сводный </a:t>
            </a:r>
            <a:r>
              <a:rPr lang="ru-RU" altLang="ru-RU" sz="1300" dirty="0">
                <a:latin typeface="+mj-lt"/>
              </a:rPr>
              <a:t>доклад Республики Дагестан  подготовлен Министерством экономики  и территориального  развития  Республики Дагестан на  основе  докладов  глав  местных администраций  городских округов и муниципальных районов  Республики Дагестан  о достигнутых значениях показателей для оценки эффективности деятельности органов местного самоуправления, а также данных, полученных в ходе проведения социологических  </a:t>
            </a:r>
            <a:r>
              <a:rPr lang="ru-RU" altLang="ru-RU" sz="1300">
                <a:latin typeface="+mj-lt"/>
              </a:rPr>
              <a:t>опросов </a:t>
            </a:r>
            <a:r>
              <a:rPr lang="ru-RU" altLang="ru-RU" sz="1300" smtClean="0">
                <a:latin typeface="+mj-lt"/>
              </a:rPr>
              <a:t>населения.</a:t>
            </a:r>
            <a:endParaRPr lang="ru-RU" altLang="ru-RU" sz="1300" dirty="0">
              <a:latin typeface="+mj-lt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latin typeface="+mj-lt"/>
              </a:rPr>
              <a:t>В целях уточнения  значений  показателей эффективности, представленных органами  местного самоуправления, значения показателей проходят обязательную процедуру согласования в отраслевых министерствах и ведомствах  </a:t>
            </a:r>
            <a:r>
              <a:rPr lang="ru-RU" altLang="ru-RU" sz="1300">
                <a:latin typeface="+mj-lt"/>
              </a:rPr>
              <a:t>Республики </a:t>
            </a:r>
            <a:r>
              <a:rPr lang="ru-RU" altLang="ru-RU" sz="1300" smtClean="0">
                <a:latin typeface="+mj-lt"/>
              </a:rPr>
              <a:t>Дагестан.</a:t>
            </a:r>
            <a:endParaRPr lang="ru-RU" altLang="ru-RU" sz="1300" dirty="0">
              <a:latin typeface="+mj-lt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latin typeface="+mj-lt"/>
              </a:rPr>
              <a:t>Целью проведения мониторинга  и оценки эффективности деятельности органов местного самоуправления городских округов и муниципальных районов является определение зон, требующих приоритетного внимания  ОМСУ  определение  перечня мероприятий по повышению результативности их деятельности,  выявление внутренних ресурсов (финансовые, материально-технические, кадровые и другие) для повышения качества и объема предоставляемых </a:t>
            </a:r>
            <a:r>
              <a:rPr lang="ru-RU" altLang="ru-RU" sz="1300">
                <a:latin typeface="+mj-lt"/>
              </a:rPr>
              <a:t>населению </a:t>
            </a:r>
            <a:r>
              <a:rPr lang="ru-RU" altLang="ru-RU" sz="1300" smtClean="0">
                <a:latin typeface="+mj-lt"/>
              </a:rPr>
              <a:t>услуг.</a:t>
            </a:r>
            <a:endParaRPr lang="en-US" altLang="ru-RU" sz="1300" dirty="0">
              <a:latin typeface="+mj-lt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latin typeface="+mj-lt"/>
              </a:rPr>
              <a:t>Мониторинг эффективности деятельности ОМСУ создает предпосылки для системного исследования результативности управления муниципальными образованиями, принятия  мер по дальнейшему совершенствованию муниципального управления, а также для поощрения муниципальных образований, достигших наилучших </a:t>
            </a:r>
            <a:r>
              <a:rPr lang="ru-RU" altLang="ru-RU" sz="1300">
                <a:latin typeface="+mj-lt"/>
              </a:rPr>
              <a:t>значений </a:t>
            </a:r>
            <a:r>
              <a:rPr lang="ru-RU" altLang="ru-RU" sz="1300" smtClean="0">
                <a:latin typeface="+mj-lt"/>
              </a:rPr>
              <a:t>показателей.</a:t>
            </a:r>
            <a:endParaRPr lang="ru-RU" altLang="ru-RU" sz="1300" dirty="0">
              <a:latin typeface="+mj-lt"/>
            </a:endParaRPr>
          </a:p>
          <a:p>
            <a:pPr algn="just" eaLnBrk="1" hangingPunct="1">
              <a:lnSpc>
                <a:spcPct val="90000"/>
              </a:lnSpc>
              <a:buClr>
                <a:schemeClr val="accent1"/>
              </a:buClr>
              <a:buSzPct val="70000"/>
            </a:pPr>
            <a:r>
              <a:rPr lang="ru-RU" altLang="ru-RU" sz="1300" dirty="0">
                <a:latin typeface="+mj-lt"/>
              </a:rPr>
              <a:t>Мониторинг и оценка эффективности   деятельности ОМСУ  осуществлены по  10 городских округам </a:t>
            </a:r>
            <a:r>
              <a:rPr lang="ru-RU" altLang="ru-RU" sz="1300" dirty="0" smtClean="0">
                <a:latin typeface="+mj-lt"/>
              </a:rPr>
              <a:t> и </a:t>
            </a:r>
            <a:r>
              <a:rPr lang="ru-RU" altLang="ru-RU" sz="1300" dirty="0">
                <a:latin typeface="+mj-lt"/>
              </a:rPr>
              <a:t>42 муниципальным районам, при этом   в целях обеспечения равных условий  оценки эффективности деятельности, муниципальные образования Республики Дагестан с учетом природно-климатических условий,   географического расположения  и  уровня  экономического развития разделены на зональные группы: городские округа, муниципальные районы  высокогорной зоны,  горной зоны, предгорной зоны, </a:t>
            </a:r>
            <a:r>
              <a:rPr lang="ru-RU" altLang="ru-RU" sz="1300">
                <a:latin typeface="+mj-lt"/>
              </a:rPr>
              <a:t>равнинной </a:t>
            </a:r>
            <a:r>
              <a:rPr lang="ru-RU" altLang="ru-RU" sz="1300" smtClean="0">
                <a:latin typeface="+mj-lt"/>
              </a:rPr>
              <a:t>зоны.</a:t>
            </a:r>
            <a:endParaRPr lang="ru-RU" altLang="ru-RU" sz="1300" dirty="0">
              <a:latin typeface="+mj-lt"/>
            </a:endParaRPr>
          </a:p>
          <a:p>
            <a:pPr algn="just" eaLnBrk="1" hangingPunct="1">
              <a:lnSpc>
                <a:spcPct val="90000"/>
              </a:lnSpc>
              <a:buClr>
                <a:schemeClr val="accent1"/>
              </a:buClr>
              <a:buSzPct val="70000"/>
            </a:pPr>
            <a:r>
              <a:rPr lang="ru-RU" altLang="ru-RU" sz="1300" dirty="0">
                <a:latin typeface="+mj-lt"/>
              </a:rPr>
              <a:t>Гранты за 2013 год  выделяются 15 муниципальным образованиям, достигшим наилучших значений  показателей по результатам комплексной оценки  эффективности деятельности  ОМСУ отдельно по каждой зональной группе (с 1 по 3 </a:t>
            </a:r>
            <a:r>
              <a:rPr lang="ru-RU" altLang="ru-RU" sz="1300">
                <a:latin typeface="+mj-lt"/>
              </a:rPr>
              <a:t>место</a:t>
            </a:r>
            <a:r>
              <a:rPr lang="ru-RU" altLang="ru-RU" sz="1300" smtClean="0">
                <a:latin typeface="+mj-lt"/>
              </a:rPr>
              <a:t>).</a:t>
            </a:r>
            <a:endParaRPr lang="ru-RU" altLang="ru-RU" sz="1300" dirty="0">
              <a:latin typeface="+mj-lt"/>
            </a:endParaRPr>
          </a:p>
          <a:p>
            <a:pPr algn="just" eaLnBrk="1" hangingPunct="1">
              <a:lnSpc>
                <a:spcPct val="90000"/>
              </a:lnSpc>
              <a:buClr>
                <a:schemeClr val="accent1"/>
              </a:buClr>
              <a:buSzPct val="70000"/>
            </a:pPr>
            <a:r>
              <a:rPr lang="ru-RU" altLang="ru-RU" sz="1300" dirty="0">
                <a:latin typeface="+mj-lt"/>
              </a:rPr>
              <a:t>Общий объем средств, предусмотренных в республиканском бюджете Республики Дагестан на предоставление грантов, делится на равные части по количеству зональных групп в соответствии с утвержденной  </a:t>
            </a:r>
            <a:r>
              <a:rPr lang="ru-RU" altLang="ru-RU" sz="1300">
                <a:latin typeface="+mj-lt"/>
              </a:rPr>
              <a:t>зональной </a:t>
            </a:r>
            <a:r>
              <a:rPr lang="ru-RU" altLang="ru-RU" sz="1300" smtClean="0">
                <a:latin typeface="+mj-lt"/>
              </a:rPr>
              <a:t>классификацией.</a:t>
            </a:r>
            <a:endParaRPr lang="ru-RU" altLang="ru-RU" sz="1300" dirty="0">
              <a:latin typeface="+mj-lt"/>
            </a:endParaRPr>
          </a:p>
          <a:p>
            <a:pPr algn="just" eaLnBrk="1" hangingPunct="1">
              <a:lnSpc>
                <a:spcPct val="90000"/>
              </a:lnSpc>
              <a:buClr>
                <a:schemeClr val="accent1"/>
              </a:buClr>
              <a:buSzPct val="70000"/>
            </a:pPr>
            <a:r>
              <a:rPr lang="ru-RU" altLang="ru-RU" sz="1300" dirty="0">
                <a:latin typeface="+mj-lt"/>
              </a:rPr>
              <a:t>По итогам 2013 года  гранты присуждаются муниципальным образованиям,  достигшим  наилучших значений показателей  по результатам комплексной оценки  эффективности их деятельности за 2011 - 2013 годы,  которая рассчитывается   на основании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сводного индекса значения показателя эффективности  деятельности  и  сводного  индекса значения показателя оценки населением </a:t>
            </a:r>
            <a:r>
              <a:rPr lang="ru-RU" altLang="ru-RU" sz="1300">
                <a:latin typeface="+mj-lt"/>
                <a:cs typeface="Times New Roman" pitchFamily="18" charset="0"/>
              </a:rPr>
              <a:t>деятельности 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ОМСУ.</a:t>
            </a:r>
            <a:endParaRPr lang="ru-RU" altLang="ru-RU" sz="1300" dirty="0">
              <a:latin typeface="+mj-lt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chemeClr val="accent1"/>
              </a:buClr>
              <a:buSzPct val="70000"/>
            </a:pPr>
            <a:r>
              <a:rPr lang="ru-RU" altLang="ru-RU" sz="1300" dirty="0">
                <a:latin typeface="+mj-lt"/>
              </a:rPr>
              <a:t>Оценка эффективности деятельности ОМСУ осуществлена по 11 показателям,   в  соответствии  с перечнем показателей рекомендуемых, постановлением Правительства Российской Федерации от 17 декабря </a:t>
            </a:r>
            <a:r>
              <a:rPr lang="ru-RU" altLang="ru-RU" sz="1300">
                <a:latin typeface="+mj-lt"/>
              </a:rPr>
              <a:t>2012 </a:t>
            </a:r>
            <a:r>
              <a:rPr lang="ru-RU" altLang="ru-RU" sz="1300" smtClean="0">
                <a:latin typeface="+mj-lt"/>
              </a:rPr>
              <a:t>г. </a:t>
            </a:r>
            <a:r>
              <a:rPr lang="ru-RU" altLang="ru-RU" sz="1300">
                <a:latin typeface="+mj-lt"/>
              </a:rPr>
              <a:t>№ </a:t>
            </a:r>
            <a:r>
              <a:rPr lang="ru-RU" altLang="ru-RU" sz="1300" smtClean="0">
                <a:latin typeface="+mj-lt"/>
              </a:rPr>
              <a:t>1317.</a:t>
            </a:r>
            <a:endParaRPr lang="ru-RU" altLang="ru-RU" sz="1300" dirty="0">
              <a:latin typeface="+mj-lt"/>
            </a:endParaRP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4440" indent="-27093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37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72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0755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42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77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1260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4759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C7235F-B6B4-417B-9D3D-7A93D093270B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8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412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4440" indent="-27093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37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72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0755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42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77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1260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4759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458168E-7032-44CD-819E-5A2BE7039BA1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9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000" y="811861"/>
            <a:ext cx="5462581" cy="5899204"/>
          </a:xfrm>
        </p:spPr>
        <p:txBody>
          <a:bodyPr lIns="86570" tIns="43286" rIns="86570" bIns="43286"/>
          <a:lstStyle/>
          <a:p>
            <a:pPr marL="0" indent="427480" algn="r">
              <a:spcBef>
                <a:spcPct val="50000"/>
              </a:spcBef>
              <a:buNone/>
            </a:pPr>
            <a:endParaRPr lang="ru-RU" altLang="ru-RU" sz="1700" b="1"/>
          </a:p>
          <a:p>
            <a:pPr marL="0" indent="427480" algn="r">
              <a:spcBef>
                <a:spcPct val="50000"/>
              </a:spcBef>
              <a:buNone/>
            </a:pPr>
            <a:endParaRPr lang="ru-RU" altLang="ru-RU" sz="1700" b="1"/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365094" y="161767"/>
            <a:ext cx="9302189" cy="83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8" rIns="86554" bIns="4327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ru-RU" sz="1700" b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</a:t>
            </a:r>
            <a:r>
              <a:rPr lang="ru-RU" altLang="ru-RU" sz="1700" b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  <a:r>
              <a:rPr lang="en-US" altLang="ru-RU" sz="1700" b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alt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РЕЗУЛЬТАТЫ МОНИТОРИНГА ЭФФЕКТИВНОСТИ ДЕЯТЕЛЬНОСТИ ОРГАНОВ МЕСТНОГО САМОУПРАВЛЕНИЯ ГОРОДСКИХ ОКРУГОВ </a:t>
            </a:r>
            <a:br>
              <a:rPr lang="ru-RU" alt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ru-RU" alt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И МУНИЦИПАЛЬНЫХ РАЙОНОВ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65096" y="994795"/>
            <a:ext cx="5566894" cy="582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97" tIns="49350" rIns="98697" bIns="49350"/>
          <a:lstStyle>
            <a:lvl1pPr indent="450850" defTabSz="11398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398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398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398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398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90000"/>
              </a:lnSpc>
            </a:pPr>
            <a:endParaRPr lang="ru-RU" altLang="ru-RU" sz="1300" dirty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300" dirty="0">
                <a:latin typeface="+mj-lt"/>
              </a:rPr>
              <a:t>Результаты мониторинга эффективности деятельности органов местного самоуправления городских округов и муниципальных районов  Республики Дагестан  в 2013 году свидетельствуют  о некотором улучшении деятельности  органов местного самоуправления  в  сфере привлечения   инвестиций и  увеличения </a:t>
            </a:r>
            <a:r>
              <a:rPr lang="ru-RU" altLang="ru-RU" sz="1300">
                <a:latin typeface="+mj-lt"/>
              </a:rPr>
              <a:t>налогооблагаемой  </a:t>
            </a:r>
            <a:r>
              <a:rPr lang="ru-RU" altLang="ru-RU" sz="1300" smtClean="0">
                <a:latin typeface="+mj-lt"/>
              </a:rPr>
              <a:t>базы.</a:t>
            </a:r>
            <a:endParaRPr lang="ru-RU" altLang="ru-RU" sz="1300" dirty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300" dirty="0" smtClean="0">
                <a:latin typeface="+mj-lt"/>
              </a:rPr>
              <a:t>Этому  </a:t>
            </a:r>
            <a:r>
              <a:rPr lang="ru-RU" altLang="ru-RU" sz="1300" dirty="0">
                <a:latin typeface="+mj-lt"/>
              </a:rPr>
              <a:t>способствовали </a:t>
            </a:r>
            <a:r>
              <a:rPr lang="ru-RU" altLang="ru-RU" sz="1300" dirty="0" smtClean="0">
                <a:latin typeface="+mj-lt"/>
              </a:rPr>
              <a:t>меры, </a:t>
            </a:r>
            <a:r>
              <a:rPr lang="ru-RU" altLang="ru-RU" sz="1300" dirty="0">
                <a:latin typeface="+mj-lt"/>
              </a:rPr>
              <a:t>принятые  органами государственной  власти республики   во взаимодействии с муниципальными  </a:t>
            </a:r>
            <a:r>
              <a:rPr lang="ru-RU" altLang="ru-RU" sz="1300" dirty="0" smtClean="0">
                <a:latin typeface="+mj-lt"/>
              </a:rPr>
              <a:t>образованиями  </a:t>
            </a:r>
            <a:r>
              <a:rPr lang="ru-RU" altLang="ru-RU" sz="1300" dirty="0">
                <a:latin typeface="+mj-lt"/>
              </a:rPr>
              <a:t>по улучшению </a:t>
            </a:r>
            <a:r>
              <a:rPr lang="ru-RU" altLang="ru-RU" sz="1300">
                <a:latin typeface="+mj-lt"/>
              </a:rPr>
              <a:t>социально-экономического  </a:t>
            </a:r>
            <a:r>
              <a:rPr lang="ru-RU" altLang="ru-RU" sz="1300" smtClean="0">
                <a:latin typeface="+mj-lt"/>
              </a:rPr>
              <a:t>развития.   </a:t>
            </a:r>
            <a:r>
              <a:rPr lang="ru-RU" altLang="ru-RU" sz="1300" dirty="0">
                <a:latin typeface="+mj-lt"/>
              </a:rPr>
              <a:t>Так,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во исполнение Указа Президента Республики  Дагестан от   7 сентября 2013 года № 249б  «Об ускоренном социально-экономическом развитии Республики Дагестан на  2013-2014 годы»</a:t>
            </a:r>
            <a:r>
              <a:rPr lang="ru-RU" altLang="ru-RU" sz="1300" dirty="0">
                <a:latin typeface="+mj-lt"/>
              </a:rPr>
              <a:t>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между Правительством Республики Дагестан  и  муниципальными районами (городскими округами) подписаны соглашения о достижении значений показателей (индикаторов) социально-экономического развития муниципальных районов (городских округов)  на </a:t>
            </a:r>
            <a:r>
              <a:rPr lang="ru-RU" altLang="ru-RU" sz="1300">
                <a:latin typeface="+mj-lt"/>
                <a:cs typeface="Times New Roman" pitchFamily="18" charset="0"/>
              </a:rPr>
              <a:t>2013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год.  </a:t>
            </a:r>
            <a:endParaRPr lang="ru-RU" altLang="ru-RU" sz="1300" dirty="0">
              <a:latin typeface="+mj-lt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latin typeface="+mj-lt"/>
                <a:cs typeface="Times New Roman" pitchFamily="18" charset="0"/>
              </a:rPr>
              <a:t>В соответствии с распоряжением   Президента РД  от 28 октября 2013 года № 112-рп   и в рамках Приоритетного проекта развития Республики Дагестан «Обеление» экономики», в ноябре 2013 года между органами исполнительной власти РД, территориальными  органами федеральных органов исполнительной власти и органами местного самоуправления подписаны соглашения о взаимодействии и обмене информацией по повышению налоговой базы по имущественным налогам, выявлению и постановке на налоговый учет лиц, осуществляющих незаконную </a:t>
            </a:r>
            <a:r>
              <a:rPr lang="ru-RU" altLang="ru-RU" sz="1300">
                <a:latin typeface="+mj-lt"/>
                <a:cs typeface="Times New Roman" pitchFamily="18" charset="0"/>
              </a:rPr>
              <a:t>предпринимательскую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деятельность.</a:t>
            </a:r>
            <a:endParaRPr lang="ru-RU" altLang="ru-RU" sz="900" dirty="0">
              <a:latin typeface="+mj-lt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latin typeface="+mj-lt"/>
                <a:cs typeface="Times New Roman" pitchFamily="18" charset="0"/>
              </a:rPr>
              <a:t>Во исполнение указанных   соглашений  </a:t>
            </a:r>
            <a:r>
              <a:rPr lang="ru-RU" altLang="ru-RU" sz="1300" dirty="0">
                <a:latin typeface="+mj-lt"/>
              </a:rPr>
              <a:t>муниципальными образованиями в 2013 году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проведена работа  по   инвентаризации  объектов  недвижимого имущества и земельных участков,  выявлению   неучтенных объектов   недвижимости,   в  том  числе незавершенного   строительства,  вовлечению в налогооблагаемую базу земель,  закрепленных  за  </a:t>
            </a:r>
            <a:r>
              <a:rPr lang="ru-RU" altLang="ru-RU" sz="1300">
                <a:latin typeface="+mj-lt"/>
                <a:cs typeface="Times New Roman" pitchFamily="18" charset="0"/>
              </a:rPr>
              <a:t>сельскими 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поселениями.</a:t>
            </a:r>
            <a:endParaRPr lang="ru-RU" altLang="ru-RU" sz="1300" b="1" dirty="0">
              <a:latin typeface="+mj-lt"/>
            </a:endParaRPr>
          </a:p>
          <a:p>
            <a:pPr algn="just">
              <a:lnSpc>
                <a:spcPct val="80000"/>
              </a:lnSpc>
              <a:spcBef>
                <a:spcPct val="40000"/>
              </a:spcBef>
            </a:pPr>
            <a:endParaRPr lang="ru-RU" altLang="ru-RU" sz="13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6522577" y="4124303"/>
            <a:ext cx="3270493" cy="467159"/>
          </a:xfrm>
          <a:prstGeom prst="downArrowCallout">
            <a:avLst>
              <a:gd name="adj1" fmla="val 144518"/>
              <a:gd name="adj2" fmla="val 117925"/>
              <a:gd name="adj3" fmla="val 18454"/>
              <a:gd name="adj4" fmla="val 68662"/>
            </a:avLst>
          </a:prstGeom>
          <a:gradFill rotWithShape="1">
            <a:gsLst>
              <a:gs pos="0">
                <a:srgbClr val="CCFFCC"/>
              </a:gs>
              <a:gs pos="100000">
                <a:sysClr val="window" lastClr="FFFFFF"/>
              </a:gs>
            </a:gsLst>
            <a:lin ang="2700000" scaled="1"/>
          </a:gradFill>
          <a:ln w="9525" algn="ctr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indent="409418" algn="ctr" defTabSz="425976">
              <a:lnSpc>
                <a:spcPct val="80000"/>
              </a:lnSpc>
              <a:spcBef>
                <a:spcPct val="20000"/>
              </a:spcBef>
              <a:buClr>
                <a:srgbClr val="EEECE1"/>
              </a:buClr>
              <a:buSzPct val="75000"/>
              <a:defRPr/>
            </a:pPr>
            <a:endParaRPr lang="ru-RU" sz="500" b="1" kern="0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indent="409418" defTabSz="425976">
              <a:lnSpc>
                <a:spcPct val="80000"/>
              </a:lnSpc>
              <a:spcBef>
                <a:spcPct val="20000"/>
              </a:spcBef>
              <a:buClr>
                <a:srgbClr val="EEECE1"/>
              </a:buClr>
              <a:buSzPct val="75000"/>
              <a:defRPr/>
            </a:pPr>
            <a:r>
              <a:rPr lang="ru-RU" sz="1700" b="1" kern="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   соглашения с МО:</a:t>
            </a:r>
            <a:endParaRPr lang="ru-RU" sz="500" b="1" kern="0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7895" name="AutoShape 56"/>
          <p:cNvSpPr>
            <a:spLocks noChangeArrowheads="1"/>
          </p:cNvSpPr>
          <p:nvPr/>
        </p:nvSpPr>
        <p:spPr bwMode="auto">
          <a:xfrm>
            <a:off x="6031699" y="4591464"/>
            <a:ext cx="4146408" cy="1043170"/>
          </a:xfrm>
          <a:prstGeom prst="flowChartAlternateProcess">
            <a:avLst/>
          </a:prstGeom>
          <a:noFill/>
          <a:ln w="158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700" tIns="43350" rIns="86700" bIns="433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ru-RU" altLang="ru-RU" sz="13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О</a:t>
            </a:r>
            <a:r>
              <a:rPr lang="ru-RU" altLang="ru-RU" sz="1300" b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взаимодействии и обмене информацией по повышению налоговой базы по имущественным налогам, выявлению и постановке на налоговый учет лиц, осуществляющих незаконную предпринимательскую деятельность</a:t>
            </a:r>
            <a:endParaRPr lang="ru-RU" altLang="ru-RU" sz="1300" b="1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7896" name="AutoShape 56"/>
          <p:cNvSpPr>
            <a:spLocks noChangeArrowheads="1"/>
          </p:cNvSpPr>
          <p:nvPr/>
        </p:nvSpPr>
        <p:spPr bwMode="auto">
          <a:xfrm>
            <a:off x="6036300" y="5664869"/>
            <a:ext cx="4141806" cy="1135392"/>
          </a:xfrm>
          <a:prstGeom prst="flowChartAlternateProcess">
            <a:avLst/>
          </a:prstGeom>
          <a:noFill/>
          <a:ln w="158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700" tIns="43350" rIns="86700" bIns="433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ru-RU" altLang="ru-RU" sz="1300" b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О достижении значений показателей (индикаторов) социально-экономического развития муниципальных районов (городских округов) </a:t>
            </a:r>
            <a:endParaRPr lang="ru-RU" altLang="ru-RU" sz="1300" b="1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350769" y="973627"/>
            <a:ext cx="3442301" cy="467159"/>
          </a:xfrm>
          <a:prstGeom prst="downArrowCallout">
            <a:avLst>
              <a:gd name="adj1" fmla="val 128941"/>
              <a:gd name="adj2" fmla="val 121098"/>
              <a:gd name="adj3" fmla="val 18454"/>
              <a:gd name="adj4" fmla="val 68662"/>
            </a:avLst>
          </a:prstGeom>
          <a:gradFill rotWithShape="1">
            <a:gsLst>
              <a:gs pos="0">
                <a:srgbClr val="CCFFCC"/>
              </a:gs>
              <a:gs pos="100000">
                <a:sysClr val="window" lastClr="FFFFFF"/>
              </a:gs>
            </a:gsLst>
            <a:lin ang="2700000" scaled="1"/>
          </a:gradFill>
          <a:ln w="9525" algn="ctr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indent="409418" algn="ctr" defTabSz="425976">
              <a:lnSpc>
                <a:spcPct val="80000"/>
              </a:lnSpc>
              <a:spcBef>
                <a:spcPct val="20000"/>
              </a:spcBef>
              <a:buClr>
                <a:srgbClr val="EEECE1"/>
              </a:buClr>
              <a:buSzPct val="75000"/>
              <a:defRPr/>
            </a:pPr>
            <a:endParaRPr lang="ru-RU" sz="500" b="1" kern="0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indent="409418" defTabSz="425976">
              <a:lnSpc>
                <a:spcPct val="80000"/>
              </a:lnSpc>
              <a:spcBef>
                <a:spcPct val="20000"/>
              </a:spcBef>
              <a:buClr>
                <a:srgbClr val="EEECE1"/>
              </a:buClr>
              <a:buSzPct val="75000"/>
              <a:defRPr/>
            </a:pPr>
            <a:r>
              <a:rPr lang="ru-RU" sz="1700" b="1" kern="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     в соответствии с:</a:t>
            </a:r>
            <a:endParaRPr lang="ru-RU" sz="500" b="1" kern="0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7898" name="AutoShape 56"/>
          <p:cNvSpPr>
            <a:spLocks noChangeArrowheads="1"/>
          </p:cNvSpPr>
          <p:nvPr/>
        </p:nvSpPr>
        <p:spPr bwMode="auto">
          <a:xfrm>
            <a:off x="6027098" y="2434066"/>
            <a:ext cx="4155611" cy="1029564"/>
          </a:xfrm>
          <a:prstGeom prst="flowChartAlternateProcess">
            <a:avLst/>
          </a:prstGeom>
          <a:noFill/>
          <a:ln w="158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700" tIns="43350" rIns="86700" bIns="433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ru-RU" sz="1300" b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Указом Президента Республики  Дагестан от   7 сентября 2013 года № 249б  «Об ускоренном социально-экономическом развитии Республики Дагестан на  2013-2014 годы»</a:t>
            </a:r>
            <a:endParaRPr lang="ru-RU" altLang="ru-RU" sz="1300" b="1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8" name="AutoShape 56"/>
          <p:cNvSpPr>
            <a:spLocks noChangeArrowheads="1"/>
          </p:cNvSpPr>
          <p:nvPr/>
        </p:nvSpPr>
        <p:spPr bwMode="auto">
          <a:xfrm>
            <a:off x="6036302" y="1463463"/>
            <a:ext cx="4126465" cy="943389"/>
          </a:xfrm>
          <a:prstGeom prst="flowChartAlternateProcess">
            <a:avLst/>
          </a:prstGeom>
          <a:noFill/>
          <a:ln w="158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700" tIns="43350" rIns="86700" bIns="43350" anchor="ctr"/>
          <a:lstStyle/>
          <a:p>
            <a:pPr algn="just">
              <a:lnSpc>
                <a:spcPct val="90000"/>
              </a:lnSpc>
              <a:defRPr/>
            </a:pP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Распоряжением Президента Республики Дагестан от 28 октября 2013 года  № 112- </a:t>
            </a:r>
            <a:r>
              <a:rPr lang="ru-RU" sz="13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рп</a:t>
            </a:r>
            <a:endParaRPr lang="ru-RU" sz="13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7126357" y="3363777"/>
          <a:ext cx="2069196" cy="717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790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558" y="3463632"/>
            <a:ext cx="825293" cy="66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1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b="1" dirty="0">
            <a:solidFill>
              <a:prstClr val="black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14825</TotalTime>
  <Words>16321</Words>
  <Application>Microsoft Office PowerPoint</Application>
  <PresentationFormat>Произвольный</PresentationFormat>
  <Paragraphs>1649</Paragraphs>
  <Slides>71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3" baseType="lpstr">
      <vt:lpstr>Поток</vt:lpstr>
      <vt:lpstr>Лист</vt:lpstr>
      <vt:lpstr>Презентация PowerPoint</vt:lpstr>
      <vt:lpstr>Презентация PowerPoint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Экономическое развитие</vt:lpstr>
      <vt:lpstr>Развитие малого и среднего предпринимательства</vt:lpstr>
      <vt:lpstr>Презентация PowerPoint</vt:lpstr>
      <vt:lpstr>Презентация PowerPoint</vt:lpstr>
      <vt:lpstr>Улучшение инвестиционной привлекательности</vt:lpstr>
      <vt:lpstr>Презентация PowerPoint</vt:lpstr>
      <vt:lpstr>Крупные инвестиционные проекты, реализуемые на территориях МО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Доля детей в возрасте от 1 до 6 лет, получающих дошкольную образовательную услугу и (или) услугу по их содержанию в муниципальных образовательных учреждениях в общей численности  детей в возрасте 1 – 6 лет</vt:lpstr>
      <vt:lpstr>Доля детей в возрасте 1 - 6 лет, получающих дошкольную образовательную услугу и (или) услугу по их содержанию в муниципальных образовательных учреждениях в общей численности  детей в возрасте 1 - 6 лет (%)</vt:lpstr>
      <vt:lpstr>Доля детей в возрасте от 1 до 6 лет, стоящих на учете для определения в дошкольные муниципальные учреждения в общей численности детей  от 1 до 6 лет</vt:lpstr>
      <vt:lpstr>Доля  муниципальных дошкольных  образовательных  учреждений, здания которых  находятся в аварийном состоянии или требуют капитального ремонта,  в общем  количестве муниципальных дошкольных  учреждений</vt:lpstr>
      <vt:lpstr>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общеобразовательных учреждений, сдавших единый государственный  экзамен по данным предметам</vt:lpstr>
      <vt:lpstr>Доля выпускников муниципальных общеобразовательных учреждений,  не получивших аттестат о среднем (полном) образовании, в общей численности выпускников муниципальных общеобразовательных учреждений</vt:lpstr>
      <vt:lpstr>Презентация PowerPoint</vt:lpstr>
      <vt:lpstr>Доля  муниципальных общеобразовательных учреждений,  соответствующих современным требованиям обучения, в общем количестве муниципальных  общеобразовательных учреждений  </vt:lpstr>
      <vt:lpstr>Доля  муниципальных общеобразовательных  учреждений, здания которых  находятся  в аварийном состоянии или требуют капитального ремонта,  в общем  количестве  муниципальных  общеобразовательных   учреждений</vt:lpstr>
      <vt:lpstr>Доля детей  первой и второй групп здоровья в общей численности обучающихся  в муниципальных общеобразовательных учреждениях</vt:lpstr>
      <vt:lpstr>Доля обучающихся в муниципальных общеобразовательных учреждениях, занимающихся во вторую (третью) смену, в общей численности обучающихся в муниципальных общеобразовательных учреждениях</vt:lpstr>
      <vt:lpstr>Презентация PowerPoint</vt:lpstr>
      <vt:lpstr>Доля детей в возрасте от 5 – 18 лет, получающих услуги по дополнительному  образованию в организациях различной организационно – правовой формы и формы собственности,  в общей численности детей данной возрастной группы </vt:lpstr>
      <vt:lpstr> Уровень фактической обеспеченности учреждениями культуры  от нормативной потребности</vt:lpstr>
      <vt:lpstr>Доля муниципальных учреждений культуры, здания которых находятся в аварийном состоянии или требуют капитального ремонт, в общем количестве  муниципальных  учреждений культуры</vt:lpstr>
      <vt:lpstr>Доля объектов культурного наследия, находящихся в муниципальной собственности и требующих консервации или реставрации, в общем количестве   объектов  культурного наследия</vt:lpstr>
      <vt:lpstr>Доля населения, систематически занимающегося физической культурой и спортом</vt:lpstr>
      <vt:lpstr>Презентация PowerPoint</vt:lpstr>
      <vt:lpstr>6. Жилищное строительство и обеспечение граждан жильем</vt:lpstr>
      <vt:lpstr>Презентация PowerPoint</vt:lpstr>
      <vt:lpstr>Площадь жилых помещений, приходящаяся на одного жителя, введенная в действие за год</vt:lpstr>
      <vt:lpstr>Ввод в действие жилых домов в расчете на одного жителя</vt:lpstr>
      <vt:lpstr>Площадь земельных участков,  предоставленных для строительства,  в расчете на 10 тыс. человек населения</vt:lpstr>
      <vt:lpstr>Площадь земельных участков, предоставленных для жилищного строительства,  индивидуального строительства и комплексного освоения  в расчете на 10 тыс. человек населения</vt:lpstr>
      <vt:lpstr>Площадь земельных участков, предоставленных для строительства,  в отношении которых с даты принятия решения о предоставлении земельного участка не было получено разрешение на ввод в эксплуатацию объектов  строительства </vt:lpstr>
      <vt:lpstr>Презентация PowerPoint</vt:lpstr>
      <vt:lpstr>Презентация PowerPoint</vt:lpstr>
      <vt:lpstr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 в жилых помещениях</vt:lpstr>
      <vt:lpstr>Доля  налоговых и неналоговых  доходов  местного бюджета в  общем объеме  доходов  бюджета муниципального образования   </vt:lpstr>
      <vt:lpstr>Презентация PowerPoint</vt:lpstr>
      <vt:lpstr>Презентация PowerPoint</vt:lpstr>
      <vt:lpstr>Презентация PowerPoint</vt:lpstr>
      <vt:lpstr>II. ИТОГИ СОЦИОЛОГИЧЕСКИХ ОПРОСОВ НАСЕЛЕНИЯ</vt:lpstr>
      <vt:lpstr>Презентация PowerPoint</vt:lpstr>
      <vt:lpstr>III. РЕЗУЛЬТАТЫ ОЦЕНКИ ЭФФЕКТИВНОСТИ ДЕЯТЕЛЬНОСТИ ОРГАНОВ  МЕСТНОГО САМОУПРАВЛЕНИЯ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Юсупов Абакар Юсупович</dc:creator>
  <cp:lastModifiedBy>Рабият</cp:lastModifiedBy>
  <cp:revision>214</cp:revision>
  <cp:lastPrinted>2014-09-30T11:51:21Z</cp:lastPrinted>
  <dcterms:created xsi:type="dcterms:W3CDTF">2014-07-23T11:03:34Z</dcterms:created>
  <dcterms:modified xsi:type="dcterms:W3CDTF">2014-10-08T05:33:34Z</dcterms:modified>
</cp:coreProperties>
</file>