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329" r:id="rId20"/>
    <p:sldId id="276" r:id="rId21"/>
    <p:sldId id="318" r:id="rId22"/>
    <p:sldId id="278" r:id="rId23"/>
    <p:sldId id="280" r:id="rId24"/>
    <p:sldId id="281" r:id="rId25"/>
    <p:sldId id="283" r:id="rId26"/>
    <p:sldId id="284" r:id="rId27"/>
    <p:sldId id="319" r:id="rId28"/>
    <p:sldId id="285" r:id="rId29"/>
    <p:sldId id="286" r:id="rId30"/>
    <p:sldId id="287" r:id="rId31"/>
    <p:sldId id="288" r:id="rId32"/>
    <p:sldId id="321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22" r:id="rId44"/>
    <p:sldId id="299" r:id="rId45"/>
    <p:sldId id="300" r:id="rId46"/>
    <p:sldId id="301" r:id="rId47"/>
    <p:sldId id="328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20" r:id="rId56"/>
    <p:sldId id="331" r:id="rId57"/>
    <p:sldId id="309" r:id="rId58"/>
    <p:sldId id="310" r:id="rId59"/>
    <p:sldId id="311" r:id="rId60"/>
    <p:sldId id="312" r:id="rId61"/>
    <p:sldId id="333" r:id="rId62"/>
    <p:sldId id="313" r:id="rId63"/>
    <p:sldId id="314" r:id="rId64"/>
    <p:sldId id="315" r:id="rId65"/>
    <p:sldId id="316" r:id="rId66"/>
    <p:sldId id="317" r:id="rId67"/>
    <p:sldId id="323" r:id="rId68"/>
    <p:sldId id="324" r:id="rId69"/>
    <p:sldId id="325" r:id="rId70"/>
    <p:sldId id="326" r:id="rId71"/>
    <p:sldId id="327" r:id="rId72"/>
  </p:sldIdLst>
  <p:sldSz cx="10333038" cy="7200900"/>
  <p:notesSz cx="6761163" cy="9942513"/>
  <p:defaultTextStyle>
    <a:defPPr>
      <a:defRPr lang="ru-RU"/>
    </a:defPPr>
    <a:lvl1pPr marL="0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4582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9164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3746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78328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72909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67492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62074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56655" algn="l" defTabSz="9891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E7E7"/>
    <a:srgbClr val="E8F3FF"/>
    <a:srgbClr val="CDE5FE"/>
    <a:srgbClr val="FF6699"/>
    <a:srgbClr val="FF0066"/>
    <a:srgbClr val="FF9966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42" y="-216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il\&#1041;&#1080;&#1083;&#1072;&#1083;\&#1057;&#1042;.&#1076;&#1086;&#1082;&#1083;&#1072;&#1076;\&#1063;&#1080;&#1089;&#1083;&#1086;%20&#1089;&#1091;&#1073;&#1098;&#1077;&#1082;&#1090;&#1086;&#1074;%20&#1084;&#1072;&#1083;&#1086;&#1075;&#1086;%20&#1080;%20&#1089;&#1088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il\&#1041;&#1080;&#1083;&#1072;&#1083;\&#1057;&#1042;.&#1076;&#1086;&#1082;&#1083;&#1072;&#1076;\&#1054;&#1073;&#1097;&#1072;&#1103;%20&#1087;&#1083;&#1086;&#1097;&#1072;&#1076;&#1100;%20&#1078;&#1080;&#1083;&#1099;&#1093;%20&#1087;&#1086;&#1084;&#1077;&#1097;&#1077;&#1085;&#1080;&#1081;,%20&#1087;&#1088;&#1080;&#1093;&#1086;&#1076;&#1103;&#1097;&#1072;&#1103;&#1089;&#1103;%20&#1074;%20&#1089;&#1088;&#1077;&#1076;&#1085;&#1077;&#1084;%20&#1085;&#1072;%20&#1086;&#1076;&#1085;&#1086;&#1075;&#1086;%20&#1078;&#1080;&#1090;&#1077;&#1083;&#1103;,%20-%20&#1074;&#1089;&#1077;&#1075;&#1086;,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Число субъектов малого и среднего предпринимательства на </a:t>
            </a:r>
            <a:r>
              <a:rPr lang="ru-RU" sz="1400"/>
              <a:t>10 </a:t>
            </a:r>
            <a:r>
              <a:rPr lang="ru-RU" sz="1400" smtClean="0"/>
              <a:t>тыс. чел. нас.</a:t>
            </a:r>
            <a:endParaRPr lang="ru-RU" sz="1400" dirty="0"/>
          </a:p>
        </c:rich>
      </c:tx>
      <c:layout>
        <c:manualLayout>
          <c:xMode val="edge"/>
          <c:yMode val="edge"/>
          <c:x val="0.1649271634814177"/>
          <c:y val="3.44161254810071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698592553979536E-2"/>
          <c:y val="0.12897274246162929"/>
          <c:w val="0.9062084312631653"/>
          <c:h val="0.5788528547333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33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363</c:v>
                </c:pt>
                <c:pt idx="1">
                  <c:v>169.8</c:v>
                </c:pt>
                <c:pt idx="2">
                  <c:v>68.2</c:v>
                </c:pt>
                <c:pt idx="3">
                  <c:v>339.3</c:v>
                </c:pt>
                <c:pt idx="4">
                  <c:v>157</c:v>
                </c:pt>
                <c:pt idx="5">
                  <c:v>413.2</c:v>
                </c:pt>
                <c:pt idx="6">
                  <c:v>109.9</c:v>
                </c:pt>
                <c:pt idx="7">
                  <c:v>440.2</c:v>
                </c:pt>
                <c:pt idx="8">
                  <c:v>275.89999999999998</c:v>
                </c:pt>
                <c:pt idx="9">
                  <c:v>83.9</c:v>
                </c:pt>
                <c:pt idx="11">
                  <c:v>85.8</c:v>
                </c:pt>
                <c:pt idx="12">
                  <c:v>119.4</c:v>
                </c:pt>
                <c:pt idx="13">
                  <c:v>178.3</c:v>
                </c:pt>
                <c:pt idx="14">
                  <c:v>84.4</c:v>
                </c:pt>
                <c:pt idx="15">
                  <c:v>304.3</c:v>
                </c:pt>
                <c:pt idx="16">
                  <c:v>274.7</c:v>
                </c:pt>
                <c:pt idx="17">
                  <c:v>67.900000000000006</c:v>
                </c:pt>
                <c:pt idx="18">
                  <c:v>47.8</c:v>
                </c:pt>
                <c:pt idx="19">
                  <c:v>115.9</c:v>
                </c:pt>
                <c:pt idx="20">
                  <c:v>80.7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407.1</c:v>
                </c:pt>
                <c:pt idx="1">
                  <c:v>335.7</c:v>
                </c:pt>
                <c:pt idx="2">
                  <c:v>330.1</c:v>
                </c:pt>
                <c:pt idx="3">
                  <c:v>316.2</c:v>
                </c:pt>
                <c:pt idx="4">
                  <c:v>314.39999999999998</c:v>
                </c:pt>
                <c:pt idx="5">
                  <c:v>294.8</c:v>
                </c:pt>
                <c:pt idx="6">
                  <c:v>286.3</c:v>
                </c:pt>
                <c:pt idx="7">
                  <c:v>282.5</c:v>
                </c:pt>
                <c:pt idx="8">
                  <c:v>280</c:v>
                </c:pt>
                <c:pt idx="9">
                  <c:v>272</c:v>
                </c:pt>
                <c:pt idx="11">
                  <c:v>85.5</c:v>
                </c:pt>
                <c:pt idx="12">
                  <c:v>74.099999999999994</c:v>
                </c:pt>
                <c:pt idx="13">
                  <c:v>73</c:v>
                </c:pt>
                <c:pt idx="14">
                  <c:v>64</c:v>
                </c:pt>
                <c:pt idx="15">
                  <c:v>61.7</c:v>
                </c:pt>
                <c:pt idx="16">
                  <c:v>61.5</c:v>
                </c:pt>
                <c:pt idx="17">
                  <c:v>47.6</c:v>
                </c:pt>
                <c:pt idx="18">
                  <c:v>43.9</c:v>
                </c:pt>
                <c:pt idx="19">
                  <c:v>31.3</c:v>
                </c:pt>
                <c:pt idx="20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27520"/>
        <c:axId val="4443750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66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Ногайский р-н</c:v>
                </c:pt>
                <c:pt idx="1">
                  <c:v>Лакский р-н</c:v>
                </c:pt>
                <c:pt idx="2">
                  <c:v>Акушинский р-н</c:v>
                </c:pt>
                <c:pt idx="3">
                  <c:v>Кизляр</c:v>
                </c:pt>
                <c:pt idx="4">
                  <c:v>Карабудахкентский р-н</c:v>
                </c:pt>
                <c:pt idx="5">
                  <c:v>Буйнакский р-н</c:v>
                </c:pt>
                <c:pt idx="6">
                  <c:v>Левашинский р-н</c:v>
                </c:pt>
                <c:pt idx="7">
                  <c:v>Буйнакск</c:v>
                </c:pt>
                <c:pt idx="8">
                  <c:v>Махачкала</c:v>
                </c:pt>
                <c:pt idx="9">
                  <c:v>Кулинский р-н</c:v>
                </c:pt>
                <c:pt idx="10">
                  <c:v>…</c:v>
                </c:pt>
                <c:pt idx="11">
                  <c:v>Дербентский р-н</c:v>
                </c:pt>
                <c:pt idx="12">
                  <c:v>Хивский р-н</c:v>
                </c:pt>
                <c:pt idx="13">
                  <c:v>Кизилюрт</c:v>
                </c:pt>
                <c:pt idx="14">
                  <c:v>Ахтынский р-н</c:v>
                </c:pt>
                <c:pt idx="15">
                  <c:v>Новолакский р-н</c:v>
                </c:pt>
                <c:pt idx="16">
                  <c:v>Казбековский р-н</c:v>
                </c:pt>
                <c:pt idx="17">
                  <c:v>Докузпаринский р-н</c:v>
                </c:pt>
                <c:pt idx="18">
                  <c:v>Рутульский р-н</c:v>
                </c:pt>
                <c:pt idx="19">
                  <c:v>Кизилюртовский р-н</c:v>
                </c:pt>
                <c:pt idx="20">
                  <c:v>Кумторкалинский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181</c:v>
                </c:pt>
                <c:pt idx="1">
                  <c:v>181</c:v>
                </c:pt>
                <c:pt idx="2">
                  <c:v>181</c:v>
                </c:pt>
                <c:pt idx="3">
                  <c:v>181</c:v>
                </c:pt>
                <c:pt idx="4">
                  <c:v>181</c:v>
                </c:pt>
                <c:pt idx="5">
                  <c:v>181</c:v>
                </c:pt>
                <c:pt idx="6">
                  <c:v>181</c:v>
                </c:pt>
                <c:pt idx="7">
                  <c:v>181</c:v>
                </c:pt>
                <c:pt idx="8">
                  <c:v>181</c:v>
                </c:pt>
                <c:pt idx="9">
                  <c:v>181</c:v>
                </c:pt>
                <c:pt idx="10">
                  <c:v>181</c:v>
                </c:pt>
                <c:pt idx="11">
                  <c:v>181</c:v>
                </c:pt>
                <c:pt idx="12">
                  <c:v>181</c:v>
                </c:pt>
                <c:pt idx="13">
                  <c:v>181</c:v>
                </c:pt>
                <c:pt idx="14">
                  <c:v>181</c:v>
                </c:pt>
                <c:pt idx="15">
                  <c:v>181</c:v>
                </c:pt>
                <c:pt idx="16">
                  <c:v>181</c:v>
                </c:pt>
                <c:pt idx="17">
                  <c:v>181</c:v>
                </c:pt>
                <c:pt idx="18">
                  <c:v>181</c:v>
                </c:pt>
                <c:pt idx="19">
                  <c:v>181</c:v>
                </c:pt>
                <c:pt idx="20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27520"/>
        <c:axId val="44437504"/>
      </c:lineChart>
      <c:catAx>
        <c:axId val="44427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4437504"/>
        <c:crosses val="autoZero"/>
        <c:auto val="1"/>
        <c:lblAlgn val="ctr"/>
        <c:lblOffset val="100"/>
        <c:noMultiLvlLbl val="0"/>
      </c:catAx>
      <c:valAx>
        <c:axId val="4443750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4442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968247871455095"/>
          <c:y val="9.7470676718828836E-2"/>
          <c:w val="0.52338372337604144"/>
          <c:h val="0.111829166032968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20182418074116E-2"/>
          <c:y val="3.3213373117272689E-2"/>
          <c:w val="0.9763417593395064"/>
          <c:h val="0.50776461345564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59D1E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#,##0.0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РФ</c:v>
                </c:pt>
                <c:pt idx="1">
                  <c:v>СКФО</c:v>
                </c:pt>
                <c:pt idx="2">
                  <c:v>Республика
Дагестан</c:v>
                </c:pt>
                <c:pt idx="3">
                  <c:v>Ставро-польский
край</c:v>
                </c:pt>
                <c:pt idx="4">
                  <c:v>Кабардино-Балкарская
Республика</c:v>
                </c:pt>
                <c:pt idx="5">
                  <c:v>Карачаево-Черкесская
Республика</c:v>
                </c:pt>
                <c:pt idx="6">
                  <c:v>Республика Северная
Осетия - Алания</c:v>
                </c:pt>
                <c:pt idx="7">
                  <c:v>Чеченская
Республика</c:v>
                </c:pt>
                <c:pt idx="8">
                  <c:v>Республика
Ингушетия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0.48</c:v>
                </c:pt>
                <c:pt idx="1">
                  <c:v>0.4</c:v>
                </c:pt>
                <c:pt idx="2">
                  <c:v>0.52</c:v>
                </c:pt>
                <c:pt idx="3">
                  <c:v>0.41</c:v>
                </c:pt>
                <c:pt idx="4">
                  <c:v>0.32</c:v>
                </c:pt>
                <c:pt idx="5">
                  <c:v>0.23</c:v>
                </c:pt>
                <c:pt idx="6">
                  <c:v>0.3</c:v>
                </c:pt>
                <c:pt idx="7">
                  <c:v>0.26</c:v>
                </c:pt>
                <c:pt idx="8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64864"/>
        <c:axId val="152566400"/>
      </c:barChart>
      <c:catAx>
        <c:axId val="15256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52566400"/>
        <c:crosses val="autoZero"/>
        <c:auto val="1"/>
        <c:lblAlgn val="ctr"/>
        <c:lblOffset val="100"/>
        <c:noMultiLvlLbl val="0"/>
      </c:catAx>
      <c:valAx>
        <c:axId val="152566400"/>
        <c:scaling>
          <c:orientation val="minMax"/>
          <c:max val="0.70000000000000007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15256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40117281654696"/>
          <c:y val="2.3144308618054287E-2"/>
          <c:w val="0.77017079323631665"/>
          <c:h val="0.9154897559959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Махачкала</c:v>
                </c:pt>
                <c:pt idx="1">
                  <c:v>Каспийск</c:v>
                </c:pt>
                <c:pt idx="2">
                  <c:v>Буйнакский р-н</c:v>
                </c:pt>
                <c:pt idx="3">
                  <c:v>Избербаш</c:v>
                </c:pt>
                <c:pt idx="4">
                  <c:v>Кизляр</c:v>
                </c:pt>
                <c:pt idx="5">
                  <c:v>Ахтынский р-н</c:v>
                </c:pt>
                <c:pt idx="6">
                  <c:v>Тарумовский р-н</c:v>
                </c:pt>
                <c:pt idx="7">
                  <c:v>Казбековский р-н</c:v>
                </c:pt>
                <c:pt idx="8">
                  <c:v>Карабудахкентский р-н</c:v>
                </c:pt>
                <c:pt idx="9">
                  <c:v>Новолакский р-н</c:v>
                </c:pt>
                <c:pt idx="10">
                  <c:v>…</c:v>
                </c:pt>
                <c:pt idx="11">
                  <c:v>Ахвахский р-н</c:v>
                </c:pt>
                <c:pt idx="12">
                  <c:v>Курахский р-н</c:v>
                </c:pt>
                <c:pt idx="13">
                  <c:v>Цунтинский р-н</c:v>
                </c:pt>
                <c:pt idx="14">
                  <c:v>Агульский р-н</c:v>
                </c:pt>
                <c:pt idx="15">
                  <c:v>Гумбетовский р-н</c:v>
                </c:pt>
                <c:pt idx="16">
                  <c:v>Гергебильский р-н</c:v>
                </c:pt>
                <c:pt idx="17">
                  <c:v>Унцукульский р-н</c:v>
                </c:pt>
                <c:pt idx="18">
                  <c:v>Бежтинский участок</c:v>
                </c:pt>
                <c:pt idx="19">
                  <c:v>Тляратинский р-н</c:v>
                </c:pt>
                <c:pt idx="20">
                  <c:v>Чародинский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42</c:v>
                </c:pt>
                <c:pt idx="1">
                  <c:v>33</c:v>
                </c:pt>
                <c:pt idx="2">
                  <c:v>31</c:v>
                </c:pt>
                <c:pt idx="3">
                  <c:v>15</c:v>
                </c:pt>
                <c:pt idx="4">
                  <c:v>33</c:v>
                </c:pt>
                <c:pt idx="5">
                  <c:v>16</c:v>
                </c:pt>
                <c:pt idx="6">
                  <c:v>23</c:v>
                </c:pt>
                <c:pt idx="7">
                  <c:v>15</c:v>
                </c:pt>
                <c:pt idx="8">
                  <c:v>14</c:v>
                </c:pt>
                <c:pt idx="9">
                  <c:v>19</c:v>
                </c:pt>
                <c:pt idx="11">
                  <c:v>8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  <c:pt idx="15">
                  <c:v>9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7C8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Махачкала</c:v>
                </c:pt>
                <c:pt idx="1">
                  <c:v>Каспийск</c:v>
                </c:pt>
                <c:pt idx="2">
                  <c:v>Буйнакский р-н</c:v>
                </c:pt>
                <c:pt idx="3">
                  <c:v>Избербаш</c:v>
                </c:pt>
                <c:pt idx="4">
                  <c:v>Кизляр</c:v>
                </c:pt>
                <c:pt idx="5">
                  <c:v>Ахтынский р-н</c:v>
                </c:pt>
                <c:pt idx="6">
                  <c:v>Тарумовский р-н</c:v>
                </c:pt>
                <c:pt idx="7">
                  <c:v>Казбековский р-н</c:v>
                </c:pt>
                <c:pt idx="8">
                  <c:v>Карабудахкентский р-н</c:v>
                </c:pt>
                <c:pt idx="9">
                  <c:v>Новолакский р-н</c:v>
                </c:pt>
                <c:pt idx="10">
                  <c:v>…</c:v>
                </c:pt>
                <c:pt idx="11">
                  <c:v>Ахвахский р-н</c:v>
                </c:pt>
                <c:pt idx="12">
                  <c:v>Курахский р-н</c:v>
                </c:pt>
                <c:pt idx="13">
                  <c:v>Цунтинский р-н</c:v>
                </c:pt>
                <c:pt idx="14">
                  <c:v>Агульский р-н</c:v>
                </c:pt>
                <c:pt idx="15">
                  <c:v>Гумбетовский р-н</c:v>
                </c:pt>
                <c:pt idx="16">
                  <c:v>Гергебильский р-н</c:v>
                </c:pt>
                <c:pt idx="17">
                  <c:v>Унцукульский р-н</c:v>
                </c:pt>
                <c:pt idx="18">
                  <c:v>Бежтинский участок</c:v>
                </c:pt>
                <c:pt idx="19">
                  <c:v>Тляратинский р-н</c:v>
                </c:pt>
                <c:pt idx="20">
                  <c:v>Чародинский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39.1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19</c:v>
                </c:pt>
                <c:pt idx="7">
                  <c:v>17</c:v>
                </c:pt>
                <c:pt idx="8">
                  <c:v>17</c:v>
                </c:pt>
                <c:pt idx="9">
                  <c:v>16</c:v>
                </c:pt>
                <c:pt idx="11">
                  <c:v>7</c:v>
                </c:pt>
                <c:pt idx="12">
                  <c:v>7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55776"/>
        <c:axId val="166855808"/>
      </c:barChart>
      <c:catAx>
        <c:axId val="160955776"/>
        <c:scaling>
          <c:orientation val="minMax"/>
        </c:scaling>
        <c:delete val="0"/>
        <c:axPos val="l"/>
        <c:majorTickMark val="out"/>
        <c:minorTickMark val="none"/>
        <c:tickLblPos val="nextTo"/>
        <c:crossAx val="166855808"/>
        <c:crosses val="autoZero"/>
        <c:auto val="1"/>
        <c:lblAlgn val="ctr"/>
        <c:lblOffset val="100"/>
        <c:noMultiLvlLbl val="0"/>
      </c:catAx>
      <c:valAx>
        <c:axId val="166855808"/>
        <c:scaling>
          <c:orientation val="minMax"/>
        </c:scaling>
        <c:delete val="0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6095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40923009623796"/>
          <c:y val="4.4632739219451809E-2"/>
          <c:w val="0.17784991936800001"/>
          <c:h val="7.504166203755138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6855421861338E-2"/>
          <c:y val="0.18643806602133814"/>
          <c:w val="0.96782743223420276"/>
          <c:h val="0.49951248106935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0009516336903536E-3"/>
                  <c:y val="4.4202833227582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16439.5</c:v>
                </c:pt>
                <c:pt idx="1">
                  <c:v>18597.400000000001</c:v>
                </c:pt>
                <c:pt idx="2">
                  <c:v>22223.3</c:v>
                </c:pt>
                <c:pt idx="3">
                  <c:v>25803.9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7206912"/>
        <c:axId val="1672084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в % к пред. году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2356810781708011E-2"/>
                  <c:y val="-8.293047848484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617777511900393E-2"/>
                  <c:y val="-8.757177565065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834343192636717E-2"/>
                  <c:y val="-9.103995754857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095487965724609E-2"/>
                  <c:y val="-8.350861100357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1.196</c:v>
                </c:pt>
                <c:pt idx="1">
                  <c:v>1.131</c:v>
                </c:pt>
                <c:pt idx="2">
                  <c:v>1.1950000000000001</c:v>
                </c:pt>
                <c:pt idx="3">
                  <c:v>1.161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19968"/>
        <c:axId val="167209984"/>
      </c:lineChart>
      <c:catAx>
        <c:axId val="1672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208448"/>
        <c:crosses val="autoZero"/>
        <c:auto val="1"/>
        <c:lblAlgn val="ctr"/>
        <c:lblOffset val="100"/>
        <c:noMultiLvlLbl val="0"/>
      </c:catAx>
      <c:valAx>
        <c:axId val="167208448"/>
        <c:scaling>
          <c:orientation val="minMax"/>
          <c:max val="2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spPr>
          <a:solidFill>
            <a:schemeClr val="accent1"/>
          </a:solidFill>
        </c:spPr>
        <c:crossAx val="167206912"/>
        <c:crosses val="autoZero"/>
        <c:crossBetween val="between"/>
        <c:majorUnit val="10000"/>
      </c:valAx>
      <c:valAx>
        <c:axId val="167209984"/>
        <c:scaling>
          <c:orientation val="minMax"/>
          <c:max val="1.4"/>
          <c:min val="1.1000000000000001"/>
        </c:scaling>
        <c:delete val="0"/>
        <c:axPos val="r"/>
        <c:numFmt formatCode="0.0%" sourceLinked="1"/>
        <c:majorTickMark val="out"/>
        <c:minorTickMark val="none"/>
        <c:tickLblPos val="none"/>
        <c:crossAx val="167219968"/>
        <c:crosses val="max"/>
        <c:crossBetween val="between"/>
      </c:valAx>
      <c:catAx>
        <c:axId val="1672199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0998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8208297777782"/>
          <c:y val="4.8849664679582711E-2"/>
          <c:w val="0.79857316252590471"/>
          <c:h val="0.597586633594690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Лист3!$C$1</c:f>
              <c:strCache>
                <c:ptCount val="1"/>
                <c:pt idx="0">
                  <c:v>2013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5714280229257713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8165140870058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38093409752572E-3"/>
                  <c:y val="1.691331923890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38093409752572E-3"/>
                  <c:y val="1.9729792065857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238093409752572E-3"/>
                  <c:y val="8.449542261017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5238093409752572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5238093409752572E-3"/>
                  <c:y val="1.127554615926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Лист3!$A$2:$A$16</c:f>
              <c:strCache>
                <c:ptCount val="15"/>
                <c:pt idx="0">
                  <c:v>Кумторкалинский р-н</c:v>
                </c:pt>
                <c:pt idx="1">
                  <c:v>Кизлярский р-н</c:v>
                </c:pt>
                <c:pt idx="2">
                  <c:v>Карабудахкентский р-н</c:v>
                </c:pt>
                <c:pt idx="3">
                  <c:v>Каспийск</c:v>
                </c:pt>
                <c:pt idx="4">
                  <c:v>Кизляр</c:v>
                </c:pt>
                <c:pt idx="5">
                  <c:v>Избербаш</c:v>
                </c:pt>
                <c:pt idx="6">
                  <c:v>Южно-Сухокумск</c:v>
                </c:pt>
                <c:pt idx="7">
                  <c:v>Махачкала</c:v>
                </c:pt>
                <c:pt idx="8">
                  <c:v>Магарамкентский р-н</c:v>
                </c:pt>
                <c:pt idx="9">
                  <c:v>Хунзахский р-н</c:v>
                </c:pt>
                <c:pt idx="10">
                  <c:v>Сергокалинский р-н</c:v>
                </c:pt>
                <c:pt idx="11">
                  <c:v>Чародинский р-н</c:v>
                </c:pt>
                <c:pt idx="12">
                  <c:v>Кизилюртовский р-н</c:v>
                </c:pt>
                <c:pt idx="13">
                  <c:v>Рутульский р-н</c:v>
                </c:pt>
                <c:pt idx="14">
                  <c:v>Гергебильский р-н</c:v>
                </c:pt>
              </c:strCache>
            </c:strRef>
          </c:cat>
          <c:val>
            <c:numRef>
              <c:f>Лист3!$C$2:$C$16</c:f>
              <c:numCache>
                <c:formatCode>General</c:formatCode>
                <c:ptCount val="15"/>
                <c:pt idx="0">
                  <c:v>166561.4</c:v>
                </c:pt>
                <c:pt idx="1">
                  <c:v>38387.5</c:v>
                </c:pt>
                <c:pt idx="2">
                  <c:v>36223.5</c:v>
                </c:pt>
                <c:pt idx="3">
                  <c:v>15965.5</c:v>
                </c:pt>
                <c:pt idx="4">
                  <c:v>5900.5</c:v>
                </c:pt>
                <c:pt idx="5">
                  <c:v>5392.1</c:v>
                </c:pt>
                <c:pt idx="6">
                  <c:v>4484.7</c:v>
                </c:pt>
                <c:pt idx="7">
                  <c:v>4168.5</c:v>
                </c:pt>
                <c:pt idx="8">
                  <c:v>3765.9</c:v>
                </c:pt>
                <c:pt idx="9">
                  <c:v>2367.5</c:v>
                </c:pt>
                <c:pt idx="10">
                  <c:v>1895.7</c:v>
                </c:pt>
                <c:pt idx="11">
                  <c:v>1844.8</c:v>
                </c:pt>
                <c:pt idx="12">
                  <c:v>1689.4</c:v>
                </c:pt>
                <c:pt idx="13" formatCode="0.0">
                  <c:v>1669</c:v>
                </c:pt>
                <c:pt idx="14">
                  <c:v>1632.3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83552"/>
        <c:axId val="44597632"/>
      </c:barChart>
      <c:lineChart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2012 г.</c:v>
                </c:pt>
              </c:strCache>
            </c:strRef>
          </c:tx>
          <c:spPr>
            <a:ln w="63500">
              <a:solidFill>
                <a:srgbClr val="FF7C80"/>
              </a:solidFill>
            </a:ln>
          </c:spPr>
          <c:marker>
            <c:symbol val="none"/>
          </c:marker>
          <c:cat>
            <c:strRef>
              <c:f>Лист3!$A$2:$A$16</c:f>
              <c:strCache>
                <c:ptCount val="15"/>
                <c:pt idx="0">
                  <c:v>Кумторкалинский р-н</c:v>
                </c:pt>
                <c:pt idx="1">
                  <c:v>Кизлярский р-н</c:v>
                </c:pt>
                <c:pt idx="2">
                  <c:v>Карабудахкентский р-н</c:v>
                </c:pt>
                <c:pt idx="3">
                  <c:v>Каспийск</c:v>
                </c:pt>
                <c:pt idx="4">
                  <c:v>Кизляр</c:v>
                </c:pt>
                <c:pt idx="5">
                  <c:v>Избербаш</c:v>
                </c:pt>
                <c:pt idx="6">
                  <c:v>Южно-Сухокумск</c:v>
                </c:pt>
                <c:pt idx="7">
                  <c:v>Махачкала</c:v>
                </c:pt>
                <c:pt idx="8">
                  <c:v>Магарамкентский р-н</c:v>
                </c:pt>
                <c:pt idx="9">
                  <c:v>Хунзахский р-н</c:v>
                </c:pt>
                <c:pt idx="10">
                  <c:v>Сергокалинский р-н</c:v>
                </c:pt>
                <c:pt idx="11">
                  <c:v>Чародинский р-н</c:v>
                </c:pt>
                <c:pt idx="12">
                  <c:v>Кизилюртовский р-н</c:v>
                </c:pt>
                <c:pt idx="13">
                  <c:v>Рутульский р-н</c:v>
                </c:pt>
                <c:pt idx="14">
                  <c:v>Гергебильский р-н</c:v>
                </c:pt>
              </c:strCache>
            </c:strRef>
          </c:cat>
          <c:val>
            <c:numRef>
              <c:f>Лист3!$B$2:$B$16</c:f>
              <c:numCache>
                <c:formatCode>General</c:formatCode>
                <c:ptCount val="15"/>
                <c:pt idx="0">
                  <c:v>4299.2</c:v>
                </c:pt>
                <c:pt idx="1">
                  <c:v>7528.8</c:v>
                </c:pt>
                <c:pt idx="2">
                  <c:v>3694.3</c:v>
                </c:pt>
                <c:pt idx="3">
                  <c:v>7675.9</c:v>
                </c:pt>
                <c:pt idx="4">
                  <c:v>2395.9</c:v>
                </c:pt>
                <c:pt idx="5">
                  <c:v>3611.1</c:v>
                </c:pt>
                <c:pt idx="6">
                  <c:v>7968.4</c:v>
                </c:pt>
                <c:pt idx="7">
                  <c:v>1593.3</c:v>
                </c:pt>
                <c:pt idx="8">
                  <c:v>1502.6</c:v>
                </c:pt>
                <c:pt idx="9">
                  <c:v>1978.7</c:v>
                </c:pt>
                <c:pt idx="10">
                  <c:v>2451.9</c:v>
                </c:pt>
                <c:pt idx="11">
                  <c:v>2017.5</c:v>
                </c:pt>
                <c:pt idx="12">
                  <c:v>4037.8</c:v>
                </c:pt>
                <c:pt idx="13">
                  <c:v>2158.1</c:v>
                </c:pt>
                <c:pt idx="14">
                  <c:v>4331.8999999999996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3552"/>
        <c:axId val="44597632"/>
      </c:lineChart>
      <c:catAx>
        <c:axId val="4458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597632"/>
        <c:crosses val="autoZero"/>
        <c:auto val="1"/>
        <c:lblAlgn val="ctr"/>
        <c:lblOffset val="100"/>
        <c:noMultiLvlLbl val="0"/>
      </c:catAx>
      <c:valAx>
        <c:axId val="445976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8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492197616234255"/>
          <c:y val="6.6023303881910439E-2"/>
          <c:w val="0.24917330343627409"/>
          <c:h val="0.101861560570576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1.0389999999999999</c:v>
                </c:pt>
                <c:pt idx="1">
                  <c:v>1.0620000000000001</c:v>
                </c:pt>
                <c:pt idx="2">
                  <c:v>1.0309999999999999</c:v>
                </c:pt>
                <c:pt idx="3">
                  <c:v>1.0640000000000001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89760"/>
        <c:axId val="46791296"/>
      </c:barChart>
      <c:catAx>
        <c:axId val="4678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46791296"/>
        <c:crosses val="autoZero"/>
        <c:auto val="1"/>
        <c:lblAlgn val="ctr"/>
        <c:lblOffset val="100"/>
        <c:noMultiLvlLbl val="0"/>
      </c:catAx>
      <c:valAx>
        <c:axId val="467912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one"/>
        <c:crossAx val="467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034626335051"/>
          <c:y val="2.9286518717861577E-2"/>
          <c:w val="0.74031685522596258"/>
          <c:h val="0.970713550369630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2"/>
            <c:invertIfNegative val="0"/>
            <c:bubble3D val="0"/>
            <c:spPr>
              <a:solidFill>
                <a:srgbClr val="359D1E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РД</c:v>
                </c:pt>
                <c:pt idx="1">
                  <c:v>СКФО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1.0640000000000001</c:v>
                </c:pt>
                <c:pt idx="1">
                  <c:v>1.1160000000000001</c:v>
                </c:pt>
                <c:pt idx="2">
                  <c:v>1.0620000000000001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47062400"/>
        <c:axId val="47113344"/>
      </c:barChart>
      <c:catAx>
        <c:axId val="47062400"/>
        <c:scaling>
          <c:orientation val="maxMin"/>
        </c:scaling>
        <c:delete val="0"/>
        <c:axPos val="l"/>
        <c:majorTickMark val="out"/>
        <c:minorTickMark val="none"/>
        <c:tickLblPos val="nextTo"/>
        <c:crossAx val="47113344"/>
        <c:crosses val="autoZero"/>
        <c:auto val="1"/>
        <c:lblAlgn val="ctr"/>
        <c:lblOffset val="100"/>
        <c:noMultiLvlLbl val="0"/>
      </c:catAx>
      <c:valAx>
        <c:axId val="47113344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one"/>
        <c:crossAx val="4706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прибыльных  сельскохозяйственных организаций </a:t>
            </a:r>
          </a:p>
          <a:p>
            <a:pPr>
              <a:defRPr/>
            </a:pPr>
            <a:r>
              <a:rPr lang="ru-RU" dirty="0" smtClean="0"/>
              <a:t>в общем их числе (%)</a:t>
            </a:r>
            <a:endParaRPr lang="ru-RU" dirty="0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78546174608E-2"/>
          <c:y val="2.6108580528089471E-2"/>
          <c:w val="0.86002103874546154"/>
          <c:h val="0.758359441543532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invertIfNegative val="0"/>
          <c:cat>
            <c:strRef>
              <c:f>Лист1!$A$2:$A$44</c:f>
              <c:strCache>
                <c:ptCount val="21"/>
                <c:pt idx="0">
                  <c:v>Табасаранский р-н</c:v>
                </c:pt>
                <c:pt idx="1">
                  <c:v>Цунтинский р-н</c:v>
                </c:pt>
                <c:pt idx="2">
                  <c:v>Чародинский р-н</c:v>
                </c:pt>
                <c:pt idx="3">
                  <c:v>Гергебильский р-н</c:v>
                </c:pt>
                <c:pt idx="4">
                  <c:v>Ботлихский р-н</c:v>
                </c:pt>
                <c:pt idx="5">
                  <c:v>Кулинский р-н</c:v>
                </c:pt>
                <c:pt idx="6">
                  <c:v>Бежтинский р-н</c:v>
                </c:pt>
                <c:pt idx="7">
                  <c:v>Шамильский р-н</c:v>
                </c:pt>
                <c:pt idx="8">
                  <c:v>Кайтагский р-н</c:v>
                </c:pt>
                <c:pt idx="9">
                  <c:v>Кумторкалинский р-н</c:v>
                </c:pt>
                <c:pt idx="10">
                  <c:v>……</c:v>
                </c:pt>
                <c:pt idx="11">
                  <c:v>Новолакский р-н</c:v>
                </c:pt>
                <c:pt idx="12">
                  <c:v>Каякентский р-н</c:v>
                </c:pt>
                <c:pt idx="13">
                  <c:v>Сергокалинский р-н</c:v>
                </c:pt>
                <c:pt idx="14">
                  <c:v>Ахвахский р-н</c:v>
                </c:pt>
                <c:pt idx="15">
                  <c:v>Цумадинский р-н</c:v>
                </c:pt>
                <c:pt idx="16">
                  <c:v>Тляратинский р-н</c:v>
                </c:pt>
                <c:pt idx="17">
                  <c:v>Ахтынский р-н</c:v>
                </c:pt>
                <c:pt idx="18">
                  <c:v>Карабудахкентский р-н</c:v>
                </c:pt>
                <c:pt idx="19">
                  <c:v>Докузпаринский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Лист1!$B$2:$B$44</c:f>
              <c:numCache>
                <c:formatCode>_-* #,##0.0_р_._-;\-* #,##0.0_р_._-;_-* "-"??_р_._-;_-@_-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</c:v>
                </c:pt>
                <c:pt idx="6">
                  <c:v>92</c:v>
                </c:pt>
                <c:pt idx="7">
                  <c:v>79</c:v>
                </c:pt>
                <c:pt idx="8">
                  <c:v>71</c:v>
                </c:pt>
                <c:pt idx="9">
                  <c:v>0</c:v>
                </c:pt>
                <c:pt idx="11">
                  <c:v>70</c:v>
                </c:pt>
                <c:pt idx="12">
                  <c:v>8</c:v>
                </c:pt>
                <c:pt idx="13">
                  <c:v>29</c:v>
                </c:pt>
                <c:pt idx="14">
                  <c:v>79</c:v>
                </c:pt>
                <c:pt idx="15">
                  <c:v>50</c:v>
                </c:pt>
                <c:pt idx="16">
                  <c:v>25</c:v>
                </c:pt>
                <c:pt idx="17">
                  <c:v>11</c:v>
                </c:pt>
                <c:pt idx="18">
                  <c:v>11</c:v>
                </c:pt>
                <c:pt idx="19">
                  <c:v>100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Лист1!$A$2:$A$44</c:f>
              <c:strCache>
                <c:ptCount val="21"/>
                <c:pt idx="0">
                  <c:v>Табасаранский р-н</c:v>
                </c:pt>
                <c:pt idx="1">
                  <c:v>Цунтинский р-н</c:v>
                </c:pt>
                <c:pt idx="2">
                  <c:v>Чародинский р-н</c:v>
                </c:pt>
                <c:pt idx="3">
                  <c:v>Гергебильский р-н</c:v>
                </c:pt>
                <c:pt idx="4">
                  <c:v>Ботлихский р-н</c:v>
                </c:pt>
                <c:pt idx="5">
                  <c:v>Кулинский р-н</c:v>
                </c:pt>
                <c:pt idx="6">
                  <c:v>Бежтинский р-н</c:v>
                </c:pt>
                <c:pt idx="7">
                  <c:v>Шамильский р-н</c:v>
                </c:pt>
                <c:pt idx="8">
                  <c:v>Кайтагский р-н</c:v>
                </c:pt>
                <c:pt idx="9">
                  <c:v>Кумторкалинский р-н</c:v>
                </c:pt>
                <c:pt idx="10">
                  <c:v>……</c:v>
                </c:pt>
                <c:pt idx="11">
                  <c:v>Новолакский р-н</c:v>
                </c:pt>
                <c:pt idx="12">
                  <c:v>Каякентский р-н</c:v>
                </c:pt>
                <c:pt idx="13">
                  <c:v>Сергокалинский р-н</c:v>
                </c:pt>
                <c:pt idx="14">
                  <c:v>Ахвахский р-н</c:v>
                </c:pt>
                <c:pt idx="15">
                  <c:v>Цумадинский р-н</c:v>
                </c:pt>
                <c:pt idx="16">
                  <c:v>Тляратинский р-н</c:v>
                </c:pt>
                <c:pt idx="17">
                  <c:v>Ахтынский р-н</c:v>
                </c:pt>
                <c:pt idx="18">
                  <c:v>Карабудахкентский р-н</c:v>
                </c:pt>
                <c:pt idx="19">
                  <c:v>Докузпаринский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Лист1!$C$2:$C$44</c:f>
              <c:numCache>
                <c:formatCode>_-* #,##0.0_р_._-;\-* #,##0.0_р_._-;_-* "-"??_р_._-;_-@_-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1">
                  <c:v>75</c:v>
                </c:pt>
                <c:pt idx="12">
                  <c:v>69</c:v>
                </c:pt>
                <c:pt idx="13">
                  <c:v>69</c:v>
                </c:pt>
                <c:pt idx="14">
                  <c:v>68</c:v>
                </c:pt>
                <c:pt idx="15">
                  <c:v>62</c:v>
                </c:pt>
                <c:pt idx="16">
                  <c:v>32</c:v>
                </c:pt>
                <c:pt idx="17">
                  <c:v>22</c:v>
                </c:pt>
                <c:pt idx="18">
                  <c:v>22</c:v>
                </c:pt>
                <c:pt idx="19" formatCode="_(* #,##0.00_);_(* \(#,##0.00\);_(* &quot;-&quot;??_);_(@_)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37920"/>
        <c:axId val="166343808"/>
        <c:axId val="46928768"/>
      </c:bar3DChart>
      <c:catAx>
        <c:axId val="16633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6343808"/>
        <c:crosses val="autoZero"/>
        <c:auto val="1"/>
        <c:lblAlgn val="ctr"/>
        <c:lblOffset val="100"/>
        <c:noMultiLvlLbl val="0"/>
      </c:catAx>
      <c:valAx>
        <c:axId val="166343808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66337920"/>
        <c:crosses val="autoZero"/>
        <c:crossBetween val="between"/>
      </c:valAx>
      <c:serAx>
        <c:axId val="46928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6343808"/>
        <c:crosses val="autoZero"/>
      </c:serAx>
    </c:plotArea>
    <c:legend>
      <c:legendPos val="r"/>
      <c:layout>
        <c:manualLayout>
          <c:xMode val="edge"/>
          <c:yMode val="edge"/>
          <c:x val="0.3782545403451904"/>
          <c:y val="0.13118756837201084"/>
          <c:w val="0.22750821804113269"/>
          <c:h val="8.504721697589157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19958566695206E-2"/>
          <c:y val="5.4715132662027453E-2"/>
          <c:w val="0.90292885290990066"/>
          <c:h val="0.69386154063689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58.4</c:v>
                </c:pt>
                <c:pt idx="1">
                  <c:v>54.5</c:v>
                </c:pt>
                <c:pt idx="2">
                  <c:v>54.7</c:v>
                </c:pt>
                <c:pt idx="3">
                  <c:v>52.7</c:v>
                </c:pt>
                <c:pt idx="4">
                  <c:v>57.1</c:v>
                </c:pt>
                <c:pt idx="5">
                  <c:v>52.8</c:v>
                </c:pt>
                <c:pt idx="6">
                  <c:v>45</c:v>
                </c:pt>
                <c:pt idx="7">
                  <c:v>46.6</c:v>
                </c:pt>
                <c:pt idx="8">
                  <c:v>44.7</c:v>
                </c:pt>
                <c:pt idx="9">
                  <c:v>40.299999999999997</c:v>
                </c:pt>
                <c:pt idx="11">
                  <c:v>14.8</c:v>
                </c:pt>
                <c:pt idx="12">
                  <c:v>13.4</c:v>
                </c:pt>
                <c:pt idx="13">
                  <c:v>12.3</c:v>
                </c:pt>
                <c:pt idx="14">
                  <c:v>10.6</c:v>
                </c:pt>
                <c:pt idx="15">
                  <c:v>12.6</c:v>
                </c:pt>
                <c:pt idx="16">
                  <c:v>9.9</c:v>
                </c:pt>
                <c:pt idx="17">
                  <c:v>9.1999999999999993</c:v>
                </c:pt>
                <c:pt idx="18">
                  <c:v>6.8</c:v>
                </c:pt>
                <c:pt idx="19">
                  <c:v>7.2</c:v>
                </c:pt>
                <c:pt idx="2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59.7</c:v>
                </c:pt>
                <c:pt idx="1">
                  <c:v>58.9</c:v>
                </c:pt>
                <c:pt idx="2">
                  <c:v>57.5</c:v>
                </c:pt>
                <c:pt idx="3">
                  <c:v>56.7</c:v>
                </c:pt>
                <c:pt idx="4">
                  <c:v>56</c:v>
                </c:pt>
                <c:pt idx="5">
                  <c:v>52.7</c:v>
                </c:pt>
                <c:pt idx="6">
                  <c:v>47.8</c:v>
                </c:pt>
                <c:pt idx="7">
                  <c:v>47</c:v>
                </c:pt>
                <c:pt idx="8">
                  <c:v>46.4</c:v>
                </c:pt>
                <c:pt idx="9">
                  <c:v>41.5</c:v>
                </c:pt>
                <c:pt idx="11">
                  <c:v>13.2</c:v>
                </c:pt>
                <c:pt idx="12">
                  <c:v>13.1</c:v>
                </c:pt>
                <c:pt idx="13">
                  <c:v>11.9</c:v>
                </c:pt>
                <c:pt idx="14">
                  <c:v>11.5</c:v>
                </c:pt>
                <c:pt idx="15">
                  <c:v>11.1</c:v>
                </c:pt>
                <c:pt idx="16">
                  <c:v>10.3</c:v>
                </c:pt>
                <c:pt idx="17">
                  <c:v>10</c:v>
                </c:pt>
                <c:pt idx="18">
                  <c:v>8.1999999999999993</c:v>
                </c:pt>
                <c:pt idx="19">
                  <c:v>7.2</c:v>
                </c:pt>
                <c:pt idx="20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50688"/>
        <c:axId val="988522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Буйнакск</c:v>
                </c:pt>
                <c:pt idx="1">
                  <c:v>Каспийск</c:v>
                </c:pt>
                <c:pt idx="2">
                  <c:v>Южно-Сухокумск</c:v>
                </c:pt>
                <c:pt idx="3">
                  <c:v>Кизляр</c:v>
                </c:pt>
                <c:pt idx="4">
                  <c:v>Дербент</c:v>
                </c:pt>
                <c:pt idx="5">
                  <c:v>Избербаш</c:v>
                </c:pt>
                <c:pt idx="6">
                  <c:v>Гергебильский р-н</c:v>
                </c:pt>
                <c:pt idx="7">
                  <c:v>Хунзахский р-н</c:v>
                </c:pt>
                <c:pt idx="8">
                  <c:v>Унцукульский р-н</c:v>
                </c:pt>
                <c:pt idx="9">
                  <c:v>Ногайский р-н</c:v>
                </c:pt>
                <c:pt idx="10">
                  <c:v>…</c:v>
                </c:pt>
                <c:pt idx="11">
                  <c:v>Цунтинский р-н</c:v>
                </c:pt>
                <c:pt idx="12">
                  <c:v>Докузпаринский р-н</c:v>
                </c:pt>
                <c:pt idx="13">
                  <c:v>Кизлярский р-н</c:v>
                </c:pt>
                <c:pt idx="14">
                  <c:v>Кизилюртовский р-н</c:v>
                </c:pt>
                <c:pt idx="15">
                  <c:v>Хасавюртовский р-н</c:v>
                </c:pt>
                <c:pt idx="16">
                  <c:v>Левашинский р-н</c:v>
                </c:pt>
                <c:pt idx="17">
                  <c:v>Рутульский р-н</c:v>
                </c:pt>
                <c:pt idx="18">
                  <c:v>Акушинский р-н</c:v>
                </c:pt>
                <c:pt idx="19">
                  <c:v>Дахадаевский р-н</c:v>
                </c:pt>
                <c:pt idx="20">
                  <c:v>Новолакский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27.1</c:v>
                </c:pt>
                <c:pt idx="1">
                  <c:v>27.1</c:v>
                </c:pt>
                <c:pt idx="2">
                  <c:v>27.1</c:v>
                </c:pt>
                <c:pt idx="3">
                  <c:v>27.1</c:v>
                </c:pt>
                <c:pt idx="4">
                  <c:v>27.1</c:v>
                </c:pt>
                <c:pt idx="5">
                  <c:v>27.1</c:v>
                </c:pt>
                <c:pt idx="6">
                  <c:v>27.1</c:v>
                </c:pt>
                <c:pt idx="7">
                  <c:v>27.1</c:v>
                </c:pt>
                <c:pt idx="8">
                  <c:v>27.1</c:v>
                </c:pt>
                <c:pt idx="9">
                  <c:v>27.1</c:v>
                </c:pt>
                <c:pt idx="10">
                  <c:v>27.1</c:v>
                </c:pt>
                <c:pt idx="11">
                  <c:v>27.1</c:v>
                </c:pt>
                <c:pt idx="12">
                  <c:v>27.1</c:v>
                </c:pt>
                <c:pt idx="13">
                  <c:v>27.1</c:v>
                </c:pt>
                <c:pt idx="14">
                  <c:v>27.1</c:v>
                </c:pt>
                <c:pt idx="15">
                  <c:v>27.1</c:v>
                </c:pt>
                <c:pt idx="16">
                  <c:v>27.1</c:v>
                </c:pt>
                <c:pt idx="17">
                  <c:v>27.1</c:v>
                </c:pt>
                <c:pt idx="18">
                  <c:v>27.1</c:v>
                </c:pt>
                <c:pt idx="19">
                  <c:v>27.1</c:v>
                </c:pt>
                <c:pt idx="20">
                  <c:v>27.1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850688"/>
        <c:axId val="98852224"/>
      </c:lineChart>
      <c:catAx>
        <c:axId val="98850688"/>
        <c:scaling>
          <c:orientation val="minMax"/>
        </c:scaling>
        <c:delete val="0"/>
        <c:axPos val="b"/>
        <c:majorTickMark val="out"/>
        <c:minorTickMark val="none"/>
        <c:tickLblPos val="nextTo"/>
        <c:crossAx val="98852224"/>
        <c:crosses val="autoZero"/>
        <c:auto val="1"/>
        <c:lblAlgn val="ctr"/>
        <c:lblOffset val="100"/>
        <c:noMultiLvlLbl val="0"/>
      </c:catAx>
      <c:valAx>
        <c:axId val="9885222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9885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6838175776921"/>
          <c:y val="3.9453192069568016E-2"/>
          <c:w val="0.40161072205796"/>
          <c:h val="0.12929475553767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80934065605089E-2"/>
          <c:y val="3.2642472532675E-2"/>
          <c:w val="0.90128018528927989"/>
          <c:h val="0.71293852861396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Лист2!$A$2:$A$16</c:f>
              <c:strCache>
                <c:ptCount val="15"/>
                <c:pt idx="0">
                  <c:v>Унцукульский р-н</c:v>
                </c:pt>
                <c:pt idx="1">
                  <c:v>Цунтинский р-н</c:v>
                </c:pt>
                <c:pt idx="2">
                  <c:v>Докузпаринский р-н</c:v>
                </c:pt>
                <c:pt idx="3">
                  <c:v>Кумторкалинский р-н</c:v>
                </c:pt>
                <c:pt idx="4">
                  <c:v>Ахтынский р-н</c:v>
                </c:pt>
                <c:pt idx="5">
                  <c:v>Левашинский р-н</c:v>
                </c:pt>
                <c:pt idx="6">
                  <c:v>Гергебильский р-н</c:v>
                </c:pt>
                <c:pt idx="7">
                  <c:v>Табасаранский р-н</c:v>
                </c:pt>
                <c:pt idx="8">
                  <c:v>Акушинский р-н</c:v>
                </c:pt>
                <c:pt idx="9">
                  <c:v>Дербентский р-н</c:v>
                </c:pt>
                <c:pt idx="10">
                  <c:v>Южно-Сухокумск</c:v>
                </c:pt>
                <c:pt idx="11">
                  <c:v>Буйнакский р-н</c:v>
                </c:pt>
                <c:pt idx="12">
                  <c:v>Избербаш</c:v>
                </c:pt>
                <c:pt idx="13">
                  <c:v>Кизлярский р-н</c:v>
                </c:pt>
                <c:pt idx="14">
                  <c:v>Сергокалинский р-н</c:v>
                </c:pt>
              </c:strCache>
            </c:strRef>
          </c:cat>
          <c:val>
            <c:numRef>
              <c:f>Лист2!$B$2:$B$16</c:f>
              <c:numCache>
                <c:formatCode>General</c:formatCode>
                <c:ptCount val="15"/>
                <c:pt idx="0">
                  <c:v>11.1</c:v>
                </c:pt>
                <c:pt idx="1">
                  <c:v>17.5</c:v>
                </c:pt>
                <c:pt idx="2">
                  <c:v>9.5</c:v>
                </c:pt>
                <c:pt idx="3">
                  <c:v>4.2</c:v>
                </c:pt>
                <c:pt idx="4">
                  <c:v>2</c:v>
                </c:pt>
                <c:pt idx="5">
                  <c:v>2.9</c:v>
                </c:pt>
                <c:pt idx="6">
                  <c:v>3.4</c:v>
                </c:pt>
                <c:pt idx="7">
                  <c:v>1.1000000000000001</c:v>
                </c:pt>
                <c:pt idx="8">
                  <c:v>2.4</c:v>
                </c:pt>
                <c:pt idx="9">
                  <c:v>3</c:v>
                </c:pt>
                <c:pt idx="10">
                  <c:v>2.1</c:v>
                </c:pt>
                <c:pt idx="11">
                  <c:v>3.9</c:v>
                </c:pt>
                <c:pt idx="12">
                  <c:v>2.1</c:v>
                </c:pt>
                <c:pt idx="13">
                  <c:v>2.8</c:v>
                </c:pt>
                <c:pt idx="1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2013 г.</c:v>
                </c:pt>
              </c:strCache>
            </c:strRef>
          </c:tx>
          <c:invertIfNegative val="0"/>
          <c:cat>
            <c:strRef>
              <c:f>Лист2!$A$2:$A$16</c:f>
              <c:strCache>
                <c:ptCount val="15"/>
                <c:pt idx="0">
                  <c:v>Унцукульский р-н</c:v>
                </c:pt>
                <c:pt idx="1">
                  <c:v>Цунтинский р-н</c:v>
                </c:pt>
                <c:pt idx="2">
                  <c:v>Докузпаринский р-н</c:v>
                </c:pt>
                <c:pt idx="3">
                  <c:v>Кумторкалинский р-н</c:v>
                </c:pt>
                <c:pt idx="4">
                  <c:v>Ахтынский р-н</c:v>
                </c:pt>
                <c:pt idx="5">
                  <c:v>Левашинский р-н</c:v>
                </c:pt>
                <c:pt idx="6">
                  <c:v>Гергебильский р-н</c:v>
                </c:pt>
                <c:pt idx="7">
                  <c:v>Табасаранский р-н</c:v>
                </c:pt>
                <c:pt idx="8">
                  <c:v>Акушинский р-н</c:v>
                </c:pt>
                <c:pt idx="9">
                  <c:v>Дербентский р-н</c:v>
                </c:pt>
                <c:pt idx="10">
                  <c:v>Южно-Сухокумск</c:v>
                </c:pt>
                <c:pt idx="11">
                  <c:v>Буйнакский р-н</c:v>
                </c:pt>
                <c:pt idx="12">
                  <c:v>Избербаш</c:v>
                </c:pt>
                <c:pt idx="13">
                  <c:v>Кизлярский р-н</c:v>
                </c:pt>
                <c:pt idx="14">
                  <c:v>Сергокалинский р-н</c:v>
                </c:pt>
              </c:strCache>
            </c:strRef>
          </c:cat>
          <c:val>
            <c:numRef>
              <c:f>Лист2!$C$2:$C$16</c:f>
              <c:numCache>
                <c:formatCode>General</c:formatCode>
                <c:ptCount val="15"/>
                <c:pt idx="0">
                  <c:v>16.899999999999999</c:v>
                </c:pt>
                <c:pt idx="1">
                  <c:v>11.8</c:v>
                </c:pt>
                <c:pt idx="2">
                  <c:v>8.6</c:v>
                </c:pt>
                <c:pt idx="3">
                  <c:v>8.5</c:v>
                </c:pt>
                <c:pt idx="4">
                  <c:v>5.2</c:v>
                </c:pt>
                <c:pt idx="5">
                  <c:v>5</c:v>
                </c:pt>
                <c:pt idx="6">
                  <c:v>3.5</c:v>
                </c:pt>
                <c:pt idx="7">
                  <c:v>3.5</c:v>
                </c:pt>
                <c:pt idx="8">
                  <c:v>3.4</c:v>
                </c:pt>
                <c:pt idx="9">
                  <c:v>3.2</c:v>
                </c:pt>
                <c:pt idx="10">
                  <c:v>3</c:v>
                </c:pt>
                <c:pt idx="11">
                  <c:v>2.9</c:v>
                </c:pt>
                <c:pt idx="12">
                  <c:v>2.8</c:v>
                </c:pt>
                <c:pt idx="13">
                  <c:v>2.8</c:v>
                </c:pt>
                <c:pt idx="1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518080"/>
        <c:axId val="113519616"/>
        <c:axId val="0"/>
      </c:bar3DChart>
      <c:catAx>
        <c:axId val="11351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3519616"/>
        <c:crosses val="autoZero"/>
        <c:auto val="1"/>
        <c:lblAlgn val="ctr"/>
        <c:lblOffset val="100"/>
        <c:noMultiLvlLbl val="0"/>
      </c:catAx>
      <c:valAx>
        <c:axId val="11351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51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889880667750539"/>
          <c:y val="2.1187023670019421E-2"/>
          <c:w val="0.20063785549073573"/>
          <c:h val="0.113863301863709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582031902997277E-2"/>
          <c:y val="2.7441665393534174E-2"/>
          <c:w val="0.91530639897747601"/>
          <c:h val="0.74602145285014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[сводный.xlsx]Лист3!$B$1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[сводный.xlsx]Лист3!$B$2:$B$22</c:f>
              <c:numCache>
                <c:formatCode>General</c:formatCode>
                <c:ptCount val="21"/>
                <c:pt idx="0">
                  <c:v>18.5</c:v>
                </c:pt>
                <c:pt idx="1">
                  <c:v>12.2</c:v>
                </c:pt>
                <c:pt idx="2">
                  <c:v>8</c:v>
                </c:pt>
                <c:pt idx="3">
                  <c:v>11.6</c:v>
                </c:pt>
                <c:pt idx="4">
                  <c:v>13.2</c:v>
                </c:pt>
                <c:pt idx="5">
                  <c:v>9.6</c:v>
                </c:pt>
                <c:pt idx="6">
                  <c:v>11</c:v>
                </c:pt>
                <c:pt idx="7">
                  <c:v>9.5</c:v>
                </c:pt>
                <c:pt idx="8">
                  <c:v>13.3</c:v>
                </c:pt>
                <c:pt idx="9">
                  <c:v>11.6</c:v>
                </c:pt>
                <c:pt idx="11">
                  <c:v>5.2</c:v>
                </c:pt>
                <c:pt idx="12">
                  <c:v>7.4</c:v>
                </c:pt>
                <c:pt idx="13">
                  <c:v>4.3</c:v>
                </c:pt>
                <c:pt idx="14">
                  <c:v>8.3000000000000007</c:v>
                </c:pt>
                <c:pt idx="15">
                  <c:v>4.5999999999999996</c:v>
                </c:pt>
                <c:pt idx="16">
                  <c:v>5.3</c:v>
                </c:pt>
                <c:pt idx="17">
                  <c:v>5</c:v>
                </c:pt>
                <c:pt idx="18">
                  <c:v>4.3</c:v>
                </c:pt>
                <c:pt idx="19">
                  <c:v>4.9000000000000004</c:v>
                </c:pt>
                <c:pt idx="2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[сводный.xlsx]Лист3!$C$1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rgbClr val="0F6FC6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[сводный.xlsx]Лист3!$C$2:$C$22</c:f>
              <c:numCache>
                <c:formatCode>General</c:formatCode>
                <c:ptCount val="21"/>
                <c:pt idx="0">
                  <c:v>20</c:v>
                </c:pt>
                <c:pt idx="1">
                  <c:v>17.2</c:v>
                </c:pt>
                <c:pt idx="2">
                  <c:v>16.2</c:v>
                </c:pt>
                <c:pt idx="3">
                  <c:v>16.100000000000001</c:v>
                </c:pt>
                <c:pt idx="4">
                  <c:v>15.3</c:v>
                </c:pt>
                <c:pt idx="5">
                  <c:v>15.2</c:v>
                </c:pt>
                <c:pt idx="6">
                  <c:v>14.5</c:v>
                </c:pt>
                <c:pt idx="7">
                  <c:v>14.4</c:v>
                </c:pt>
                <c:pt idx="8">
                  <c:v>14</c:v>
                </c:pt>
                <c:pt idx="9">
                  <c:v>14</c:v>
                </c:pt>
                <c:pt idx="11">
                  <c:v>9.1999999999999993</c:v>
                </c:pt>
                <c:pt idx="12">
                  <c:v>9.1</c:v>
                </c:pt>
                <c:pt idx="13">
                  <c:v>8.8000000000000007</c:v>
                </c:pt>
                <c:pt idx="14">
                  <c:v>8.8000000000000007</c:v>
                </c:pt>
                <c:pt idx="15">
                  <c:v>8.1999999999999993</c:v>
                </c:pt>
                <c:pt idx="16">
                  <c:v>7.4</c:v>
                </c:pt>
                <c:pt idx="17">
                  <c:v>7.1</c:v>
                </c:pt>
                <c:pt idx="18">
                  <c:v>6.8</c:v>
                </c:pt>
                <c:pt idx="19">
                  <c:v>6.8</c:v>
                </c:pt>
                <c:pt idx="20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65088"/>
        <c:axId val="152266624"/>
      </c:barChart>
      <c:lineChart>
        <c:grouping val="standard"/>
        <c:varyColors val="0"/>
        <c:ser>
          <c:idx val="2"/>
          <c:order val="2"/>
          <c:tx>
            <c:strRef>
              <c:f>[сводный.xlsx]Лист3!$D$1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6675">
              <a:solidFill>
                <a:srgbClr val="7CCA62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[сводный.xlsx]Лист3!$A$2:$A$22</c:f>
              <c:strCache>
                <c:ptCount val="21"/>
                <c:pt idx="0">
                  <c:v>Хасавюрт</c:v>
                </c:pt>
                <c:pt idx="1">
                  <c:v>Махачкала</c:v>
                </c:pt>
                <c:pt idx="2">
                  <c:v>Кулинский р-н</c:v>
                </c:pt>
                <c:pt idx="3">
                  <c:v>Левашинский р-н</c:v>
                </c:pt>
                <c:pt idx="4">
                  <c:v>Унцукульский р-н</c:v>
                </c:pt>
                <c:pt idx="5">
                  <c:v>Лакский р-н</c:v>
                </c:pt>
                <c:pt idx="6">
                  <c:v>Дербентский р-н</c:v>
                </c:pt>
                <c:pt idx="7">
                  <c:v>Кизилюрт</c:v>
                </c:pt>
                <c:pt idx="8">
                  <c:v>Карабудахкентский р-н</c:v>
                </c:pt>
                <c:pt idx="9">
                  <c:v>Сергокалинский р-н</c:v>
                </c:pt>
                <c:pt idx="10">
                  <c:v>…</c:v>
                </c:pt>
                <c:pt idx="11">
                  <c:v>Чародинский р-н</c:v>
                </c:pt>
                <c:pt idx="12">
                  <c:v>Избербаш</c:v>
                </c:pt>
                <c:pt idx="13">
                  <c:v>Цумадинский р-н</c:v>
                </c:pt>
                <c:pt idx="14">
                  <c:v>Рутульский р-н</c:v>
                </c:pt>
                <c:pt idx="15">
                  <c:v>Хунзахский р-н</c:v>
                </c:pt>
                <c:pt idx="16">
                  <c:v>Ногайский р-н</c:v>
                </c:pt>
                <c:pt idx="17">
                  <c:v>Шамильский р-н</c:v>
                </c:pt>
                <c:pt idx="18">
                  <c:v>Новолакский р-н</c:v>
                </c:pt>
                <c:pt idx="19">
                  <c:v>Табасаранский р-н</c:v>
                </c:pt>
                <c:pt idx="20">
                  <c:v>Кизлярский р-н</c:v>
                </c:pt>
              </c:strCache>
            </c:strRef>
          </c:cat>
          <c:val>
            <c:numRef>
              <c:f>[сводный.xlsx]Лист3!$D$2:$D$22</c:f>
              <c:numCache>
                <c:formatCode>General</c:formatCode>
                <c:ptCount val="21"/>
                <c:pt idx="0">
                  <c:v>13.2</c:v>
                </c:pt>
                <c:pt idx="1">
                  <c:v>13.2</c:v>
                </c:pt>
                <c:pt idx="2">
                  <c:v>13.2</c:v>
                </c:pt>
                <c:pt idx="3">
                  <c:v>13.2</c:v>
                </c:pt>
                <c:pt idx="4">
                  <c:v>13.2</c:v>
                </c:pt>
                <c:pt idx="5">
                  <c:v>13.2</c:v>
                </c:pt>
                <c:pt idx="6">
                  <c:v>13.2</c:v>
                </c:pt>
                <c:pt idx="7">
                  <c:v>13.2</c:v>
                </c:pt>
                <c:pt idx="8">
                  <c:v>13.2</c:v>
                </c:pt>
                <c:pt idx="9">
                  <c:v>13.2</c:v>
                </c:pt>
                <c:pt idx="10">
                  <c:v>13.2</c:v>
                </c:pt>
                <c:pt idx="11">
                  <c:v>13.2</c:v>
                </c:pt>
                <c:pt idx="12">
                  <c:v>13.2</c:v>
                </c:pt>
                <c:pt idx="13">
                  <c:v>13.2</c:v>
                </c:pt>
                <c:pt idx="14">
                  <c:v>13.2</c:v>
                </c:pt>
                <c:pt idx="15">
                  <c:v>13.2</c:v>
                </c:pt>
                <c:pt idx="16">
                  <c:v>13.2</c:v>
                </c:pt>
                <c:pt idx="17">
                  <c:v>13.2</c:v>
                </c:pt>
                <c:pt idx="18">
                  <c:v>13.2</c:v>
                </c:pt>
                <c:pt idx="19">
                  <c:v>13.2</c:v>
                </c:pt>
                <c:pt idx="20">
                  <c:v>13.2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65088"/>
        <c:axId val="152266624"/>
      </c:lineChart>
      <c:catAx>
        <c:axId val="1522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2266624"/>
        <c:crosses val="autoZero"/>
        <c:auto val="1"/>
        <c:lblAlgn val="ctr"/>
        <c:lblOffset val="100"/>
        <c:noMultiLvlLbl val="0"/>
      </c:catAx>
      <c:valAx>
        <c:axId val="1522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2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57646139006358"/>
          <c:y val="2.7605339955568488E-2"/>
          <c:w val="0.53071504516112966"/>
          <c:h val="0.134084497722471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71796597018901E-2"/>
          <c:y val="1.9349576405011386E-2"/>
          <c:w val="0.90632042819127978"/>
          <c:h val="0.7360488785150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г.</c:v>
                </c:pt>
              </c:strCache>
            </c:strRef>
          </c:tx>
          <c:spPr>
            <a:solidFill>
              <a:srgbClr val="FF33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Лист1!$B$2:$B$54</c:f>
              <c:numCache>
                <c:formatCode>_-* #,##0.0_р_._-;\-* #,##0.0_р_._-;_-* "-"??_р_._-;_-@_-</c:formatCode>
                <c:ptCount val="21"/>
                <c:pt idx="0">
                  <c:v>32</c:v>
                </c:pt>
                <c:pt idx="1">
                  <c:v>29.5</c:v>
                </c:pt>
                <c:pt idx="2">
                  <c:v>29.1</c:v>
                </c:pt>
                <c:pt idx="3">
                  <c:v>28.9</c:v>
                </c:pt>
                <c:pt idx="4">
                  <c:v>27.6</c:v>
                </c:pt>
                <c:pt idx="5">
                  <c:v>27.6</c:v>
                </c:pt>
                <c:pt idx="6">
                  <c:v>24.1</c:v>
                </c:pt>
                <c:pt idx="7">
                  <c:v>24</c:v>
                </c:pt>
                <c:pt idx="8">
                  <c:v>23</c:v>
                </c:pt>
                <c:pt idx="9">
                  <c:v>22.8</c:v>
                </c:pt>
                <c:pt idx="11">
                  <c:v>15</c:v>
                </c:pt>
                <c:pt idx="12">
                  <c:v>14.7</c:v>
                </c:pt>
                <c:pt idx="13">
                  <c:v>14.8</c:v>
                </c:pt>
                <c:pt idx="14">
                  <c:v>13.5</c:v>
                </c:pt>
                <c:pt idx="15">
                  <c:v>12.9</c:v>
                </c:pt>
                <c:pt idx="16">
                  <c:v>12.2</c:v>
                </c:pt>
                <c:pt idx="17">
                  <c:v>12.5</c:v>
                </c:pt>
                <c:pt idx="18">
                  <c:v>11.1</c:v>
                </c:pt>
                <c:pt idx="19">
                  <c:v>10.7</c:v>
                </c:pt>
                <c:pt idx="20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Лист1!$C$2:$C$54</c:f>
              <c:numCache>
                <c:formatCode>_-* #,##0.0_р_._-;\-* #,##0.0_р_._-;_-* "-"??_р_._-;_-@_-</c:formatCode>
                <c:ptCount val="21"/>
                <c:pt idx="0">
                  <c:v>32.15</c:v>
                </c:pt>
                <c:pt idx="1">
                  <c:v>29.8</c:v>
                </c:pt>
                <c:pt idx="2">
                  <c:v>29.3</c:v>
                </c:pt>
                <c:pt idx="3">
                  <c:v>29.2</c:v>
                </c:pt>
                <c:pt idx="4">
                  <c:v>27.7</c:v>
                </c:pt>
                <c:pt idx="5">
                  <c:v>27.6</c:v>
                </c:pt>
                <c:pt idx="6">
                  <c:v>24.6</c:v>
                </c:pt>
                <c:pt idx="7">
                  <c:v>23.7</c:v>
                </c:pt>
                <c:pt idx="8">
                  <c:v>23.5</c:v>
                </c:pt>
                <c:pt idx="9">
                  <c:v>23.2</c:v>
                </c:pt>
                <c:pt idx="11">
                  <c:v>15.1</c:v>
                </c:pt>
                <c:pt idx="12">
                  <c:v>14.8</c:v>
                </c:pt>
                <c:pt idx="13">
                  <c:v>14.7</c:v>
                </c:pt>
                <c:pt idx="14">
                  <c:v>14.2</c:v>
                </c:pt>
                <c:pt idx="15">
                  <c:v>14</c:v>
                </c:pt>
                <c:pt idx="16">
                  <c:v>13.1</c:v>
                </c:pt>
                <c:pt idx="17">
                  <c:v>12.7</c:v>
                </c:pt>
                <c:pt idx="18">
                  <c:v>11</c:v>
                </c:pt>
                <c:pt idx="19">
                  <c:v>11</c:v>
                </c:pt>
                <c:pt idx="20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87296"/>
        <c:axId val="1548888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по республике</c:v>
                </c:pt>
              </c:strCache>
            </c:strRef>
          </c:tx>
          <c:spPr>
            <a:ln w="69850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cat>
            <c:strRef>
              <c:f>Лист1!$A$2:$A$54</c:f>
              <c:strCache>
                <c:ptCount val="21"/>
                <c:pt idx="0">
                  <c:v>Кулинский р-н</c:v>
                </c:pt>
                <c:pt idx="1">
                  <c:v>Магарамкентский р-н</c:v>
                </c:pt>
                <c:pt idx="2">
                  <c:v>Дахадаевский р-н</c:v>
                </c:pt>
                <c:pt idx="3">
                  <c:v>Каякентский р-н</c:v>
                </c:pt>
                <c:pt idx="4">
                  <c:v>Хунзахский р-н</c:v>
                </c:pt>
                <c:pt idx="5">
                  <c:v>Чародинский р-н</c:v>
                </c:pt>
                <c:pt idx="6">
                  <c:v>Ахтынский р-н</c:v>
                </c:pt>
                <c:pt idx="7">
                  <c:v>Сергокалинский р-н</c:v>
                </c:pt>
                <c:pt idx="8">
                  <c:v>Лакский р-н</c:v>
                </c:pt>
                <c:pt idx="9">
                  <c:v>Акушинский р-н</c:v>
                </c:pt>
                <c:pt idx="10">
                  <c:v>…</c:v>
                </c:pt>
                <c:pt idx="11">
                  <c:v>Бабаюртовский р-н</c:v>
                </c:pt>
                <c:pt idx="12">
                  <c:v>Хасавюртовский р-н</c:v>
                </c:pt>
                <c:pt idx="13">
                  <c:v>Цунтинский р-н</c:v>
                </c:pt>
                <c:pt idx="14">
                  <c:v>Дербент</c:v>
                </c:pt>
                <c:pt idx="15">
                  <c:v>Южно-Сухокумск</c:v>
                </c:pt>
                <c:pt idx="16">
                  <c:v>Махачкала</c:v>
                </c:pt>
                <c:pt idx="17">
                  <c:v>Цумадинский р-н</c:v>
                </c:pt>
                <c:pt idx="18">
                  <c:v>Кизлярский р-н</c:v>
                </c:pt>
                <c:pt idx="19">
                  <c:v>Тляратинский р-н</c:v>
                </c:pt>
                <c:pt idx="20">
                  <c:v>Агульский р-н</c:v>
                </c:pt>
              </c:strCache>
            </c:strRef>
          </c:cat>
          <c:val>
            <c:numRef>
              <c:f>Лист1!$D$2:$D$54</c:f>
              <c:numCache>
                <c:formatCode>General</c:formatCode>
                <c:ptCount val="21"/>
                <c:pt idx="0">
                  <c:v>17.100000000000001</c:v>
                </c:pt>
                <c:pt idx="1">
                  <c:v>17.100000000000001</c:v>
                </c:pt>
                <c:pt idx="2">
                  <c:v>17.100000000000001</c:v>
                </c:pt>
                <c:pt idx="3">
                  <c:v>17.100000000000001</c:v>
                </c:pt>
                <c:pt idx="4">
                  <c:v>17.100000000000001</c:v>
                </c:pt>
                <c:pt idx="5">
                  <c:v>17.100000000000001</c:v>
                </c:pt>
                <c:pt idx="6">
                  <c:v>17.100000000000001</c:v>
                </c:pt>
                <c:pt idx="7">
                  <c:v>17.100000000000001</c:v>
                </c:pt>
                <c:pt idx="8">
                  <c:v>17.100000000000001</c:v>
                </c:pt>
                <c:pt idx="9">
                  <c:v>17.100000000000001</c:v>
                </c:pt>
                <c:pt idx="10">
                  <c:v>17.100000000000001</c:v>
                </c:pt>
                <c:pt idx="11">
                  <c:v>17.100000000000001</c:v>
                </c:pt>
                <c:pt idx="12">
                  <c:v>17.100000000000001</c:v>
                </c:pt>
                <c:pt idx="13">
                  <c:v>17.100000000000001</c:v>
                </c:pt>
                <c:pt idx="14">
                  <c:v>17.100000000000001</c:v>
                </c:pt>
                <c:pt idx="15">
                  <c:v>17.100000000000001</c:v>
                </c:pt>
                <c:pt idx="16">
                  <c:v>17.100000000000001</c:v>
                </c:pt>
                <c:pt idx="17">
                  <c:v>17.100000000000001</c:v>
                </c:pt>
                <c:pt idx="18">
                  <c:v>17.100000000000001</c:v>
                </c:pt>
                <c:pt idx="19">
                  <c:v>17.100000000000001</c:v>
                </c:pt>
                <c:pt idx="20">
                  <c:v>17.100000000000001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87296"/>
        <c:axId val="154888832"/>
      </c:lineChart>
      <c:catAx>
        <c:axId val="15488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888832"/>
        <c:crosses val="autoZero"/>
        <c:auto val="1"/>
        <c:lblAlgn val="ctr"/>
        <c:lblOffset val="100"/>
        <c:noMultiLvlLbl val="0"/>
      </c:catAx>
      <c:valAx>
        <c:axId val="154888832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5488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846805234796"/>
          <c:y val="1.85521081239488E-2"/>
          <c:w val="0.48816012317167051"/>
          <c:h val="0.11361373700858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96875-5812-4CB8-BD41-E3950D2FE4C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9EFD25D-8C43-4CDC-8B50-D899209EE7BC}" type="pres">
      <dgm:prSet presAssocID="{D2296875-5812-4CB8-BD41-E3950D2FE4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B8012-2579-403E-8D8A-624763471EF9}" type="presOf" srcId="{D2296875-5812-4CB8-BD41-E3950D2FE4CB}" destId="{29EFD25D-8C43-4CDC-8B50-D899209EE7BC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79B1-A201-4FAD-8F72-015A677F36D1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6125"/>
            <a:ext cx="5348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8755-94F8-4564-B5E9-D9068CB99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582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9164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3746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8328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2909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7492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2074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6655" algn="l" defTabSz="9891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46125"/>
            <a:ext cx="5348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8755-94F8-4564-B5E9-D9068CB994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46125"/>
            <a:ext cx="5348287" cy="3729038"/>
          </a:xfrm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4B2529-154D-4DA2-8FC6-6434E1C068D0}" type="slidenum">
              <a:rPr lang="ru-RU" altLang="ru-RU" sz="1200" smtClean="0">
                <a:latin typeface="Arial" pitchFamily="34" charset="0"/>
              </a:rPr>
              <a:pPr/>
              <a:t>42</a:t>
            </a:fld>
            <a:endParaRPr lang="ru-RU" altLang="ru-RU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2761" y="1440180"/>
            <a:ext cx="8872635" cy="1920240"/>
          </a:xfrm>
          <a:ln>
            <a:noFill/>
          </a:ln>
        </p:spPr>
        <p:txBody>
          <a:bodyPr vert="horz" tIns="0" rIns="197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2762" y="3389965"/>
            <a:ext cx="8876080" cy="1840230"/>
          </a:xfrm>
        </p:spPr>
        <p:txBody>
          <a:bodyPr lIns="0" rIns="19784"/>
          <a:lstStyle>
            <a:lvl1pPr marL="0" marR="49459" indent="0" algn="r">
              <a:buNone/>
              <a:defRPr>
                <a:solidFill>
                  <a:schemeClr val="tx1"/>
                </a:solidFill>
              </a:defRPr>
            </a:lvl1pPr>
            <a:lvl2pPr marL="494582" indent="0" algn="ctr">
              <a:buNone/>
            </a:lvl2pPr>
            <a:lvl3pPr marL="989164" indent="0" algn="ctr">
              <a:buNone/>
            </a:lvl3pPr>
            <a:lvl4pPr marL="1483746" indent="0" algn="ctr">
              <a:buNone/>
            </a:lvl4pPr>
            <a:lvl5pPr marL="1978328" indent="0" algn="ctr">
              <a:buNone/>
            </a:lvl5pPr>
            <a:lvl6pPr marL="2472909" indent="0" algn="ctr">
              <a:buNone/>
            </a:lvl6pPr>
            <a:lvl7pPr marL="2967492" indent="0" algn="ctr">
              <a:buNone/>
            </a:lvl7pPr>
            <a:lvl8pPr marL="3462074" indent="0" algn="ctr">
              <a:buNone/>
            </a:lvl8pPr>
            <a:lvl9pPr marL="395665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3F5-F0D1-4C46-81B1-E6D73DF4B61E}" type="datetime1">
              <a:rPr lang="ru-RU" smtClean="0"/>
              <a:t>30.09.2014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B6F-C13F-4661-9A1F-76E3BC313F64}" type="datetime1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53" y="960121"/>
            <a:ext cx="2324934" cy="547235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652" y="960121"/>
            <a:ext cx="6802584" cy="547235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583C-B186-4DA6-89B4-D81F55065E35}" type="datetime1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16969" y="288766"/>
            <a:ext cx="9299121" cy="6144123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3F82-FA6A-408E-8B46-E7AC91508205}" type="datetime1">
              <a:rPr lang="ru-RU" smtClean="0"/>
              <a:t>30.09.2014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EE4A-6BE2-490A-84CE-0034C12C8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9" y="288769"/>
            <a:ext cx="9299121" cy="1200402"/>
          </a:xfrm>
        </p:spPr>
        <p:txBody>
          <a:bodyPr tIns="4335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6962" y="1679656"/>
            <a:ext cx="4575928" cy="4753229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40152" y="1679656"/>
            <a:ext cx="4575929" cy="4753229"/>
          </a:xfrm>
        </p:spPr>
        <p:txBody>
          <a:bodyPr lIns="86700" tIns="43350" rIns="86700" bIns="4335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036C-3852-4925-8C51-302BDE521CB0}" type="datetime1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819A-593D-40E3-B621-5C707747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DC29-ED45-4AC7-8B8F-B276C73BA21A}" type="datetime1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16" y="1382574"/>
            <a:ext cx="8783082" cy="143057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16" y="2839901"/>
            <a:ext cx="8783082" cy="1585197"/>
          </a:xfrm>
        </p:spPr>
        <p:txBody>
          <a:bodyPr lIns="49459" rIns="49459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EDC2-D47C-4201-A886-A15F73CED55D}" type="datetime1">
              <a:rPr lang="ru-RU" smtClean="0"/>
              <a:t>30.09.2014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652" y="2016092"/>
            <a:ext cx="4563758" cy="465658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628" y="2016092"/>
            <a:ext cx="4563758" cy="465658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9DD7-A885-4F26-BF4F-A4CFBCD81A73}" type="datetime1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</p:spPr>
        <p:txBody>
          <a:bodyPr tIns="49459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653" y="1948012"/>
            <a:ext cx="4565553" cy="692319"/>
          </a:xfrm>
        </p:spPr>
        <p:txBody>
          <a:bodyPr lIns="49459" tIns="0" rIns="49459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9042" y="1952749"/>
            <a:ext cx="4567346" cy="687585"/>
          </a:xfrm>
        </p:spPr>
        <p:txBody>
          <a:bodyPr lIns="49459" tIns="0" rIns="49459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6653" y="2640332"/>
            <a:ext cx="4565553" cy="4038006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9042" y="2640332"/>
            <a:ext cx="4567346" cy="4038006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AC41-4EA7-4D43-A652-34DBA03F085C}" type="datetime1">
              <a:rPr lang="ru-RU" smtClean="0"/>
              <a:t>30.09.2014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2" y="739293"/>
            <a:ext cx="9385843" cy="1200150"/>
          </a:xfrm>
        </p:spPr>
        <p:txBody>
          <a:bodyPr vert="horz" tIns="494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BCE4-8515-46F5-ACC5-724E95061D8E}" type="datetime1">
              <a:rPr lang="ru-RU" smtClean="0"/>
              <a:t>30.09.2014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B4C1-CABA-45F5-958C-C478DEE1474E}" type="datetime1">
              <a:rPr lang="ru-RU" smtClean="0"/>
              <a:t>30.09.2014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78" y="540070"/>
            <a:ext cx="3099911" cy="122015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74978" y="1760220"/>
            <a:ext cx="3099911" cy="4800600"/>
          </a:xfrm>
        </p:spPr>
        <p:txBody>
          <a:bodyPr lIns="19784" rIns="19784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9931" y="1760220"/>
            <a:ext cx="5776456" cy="48006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FE22-9BD5-4691-8395-3EBF155EE24A}" type="datetime1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77411" y="1163481"/>
            <a:ext cx="5941497" cy="43205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16" tIns="49459" rIns="98916" bIns="4945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044951" y="5627761"/>
            <a:ext cx="175662" cy="16322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916" tIns="49459" rIns="98916" bIns="4945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70" y="1235849"/>
            <a:ext cx="2500595" cy="1661752"/>
          </a:xfrm>
        </p:spPr>
        <p:txBody>
          <a:bodyPr vert="horz" lIns="49459" tIns="49459" rIns="49459" bIns="49459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870" y="2970226"/>
            <a:ext cx="2497150" cy="2288286"/>
          </a:xfrm>
        </p:spPr>
        <p:txBody>
          <a:bodyPr lIns="69241" rIns="49459" bIns="49459" anchor="t"/>
          <a:lstStyle>
            <a:lvl1pPr marL="0" indent="0" algn="l">
              <a:spcBef>
                <a:spcPts val="270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A5B6-2A17-48FA-BAB8-8A18D735A1BA}" type="datetime1">
              <a:rPr lang="ru-RU" smtClean="0"/>
              <a:t>30.09.2014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27519" y="6674171"/>
            <a:ext cx="688869" cy="38338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39068" y="1259493"/>
            <a:ext cx="5218184" cy="41285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764" y="6107430"/>
            <a:ext cx="10354565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951248" y="6530818"/>
            <a:ext cx="5381790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764" y="-7501"/>
            <a:ext cx="10354565" cy="109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51248" y="-7500"/>
            <a:ext cx="5381790" cy="6700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916" tIns="49459" rIns="98916" bIns="4945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16653" y="739293"/>
            <a:ext cx="9299734" cy="1200150"/>
          </a:xfrm>
          <a:prstGeom prst="rect">
            <a:avLst/>
          </a:prstGeom>
        </p:spPr>
        <p:txBody>
          <a:bodyPr vert="horz" lIns="0" tIns="49459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16653" y="2032254"/>
            <a:ext cx="9299734" cy="4608576"/>
          </a:xfrm>
          <a:prstGeom prst="rect">
            <a:avLst/>
          </a:prstGeom>
        </p:spPr>
        <p:txBody>
          <a:bodyPr vert="horz" lIns="98916" tIns="49459" rIns="98916" bIns="4945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16654" y="6674171"/>
            <a:ext cx="2411043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017C2-8999-4759-9A5A-2B5FDF8E4DBB}" type="datetime1">
              <a:rPr lang="ru-RU" smtClean="0"/>
              <a:t>30.09.2014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13804" y="6674171"/>
            <a:ext cx="3788780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955300" y="6674171"/>
            <a:ext cx="861086" cy="38338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1487" y="212528"/>
            <a:ext cx="10374339" cy="681686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6750" indent="-2967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414" indent="-26707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9164" indent="-26707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913" indent="-22750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662" indent="-22750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412" indent="-22750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7244" indent="-19783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73994" indent="-197833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70743" indent="-19783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45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9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8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7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62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566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_____Microsoft_Excel_97-20039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11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_____Microsoft_Excel_97-20031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emf"/><Relationship Id="rId5" Type="http://schemas.openxmlformats.org/officeDocument/2006/relationships/oleObject" Target="../embeddings/_____Microsoft_Excel_97-200315.xls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zlyar-gorod.ru/" TargetMode="External"/><Relationship Id="rId13" Type="http://schemas.openxmlformats.org/officeDocument/2006/relationships/hyperlink" Target="http://www.derbentrayon.zs9.ru/" TargetMode="External"/><Relationship Id="rId18" Type="http://schemas.openxmlformats.org/officeDocument/2006/relationships/hyperlink" Target="http://www.kumtorkala.ru/" TargetMode="External"/><Relationship Id="rId3" Type="http://schemas.openxmlformats.org/officeDocument/2006/relationships/hyperlink" Target="http://www.&#1076;&#1072;&#1075;&#1086;&#1075;&#1085;&#1080;.&#1088;&#1092;/" TargetMode="External"/><Relationship Id="rId21" Type="http://schemas.openxmlformats.org/officeDocument/2006/relationships/hyperlink" Target="http://www.tarumovka.ru/" TargetMode="External"/><Relationship Id="rId7" Type="http://schemas.openxmlformats.org/officeDocument/2006/relationships/hyperlink" Target="http://www.mo-kizilyurt.ru/" TargetMode="External"/><Relationship Id="rId12" Type="http://schemas.openxmlformats.org/officeDocument/2006/relationships/hyperlink" Target="http://www.babaurt.ru/" TargetMode="External"/><Relationship Id="rId17" Type="http://schemas.openxmlformats.org/officeDocument/2006/relationships/hyperlink" Target="http://www.kizlyar-rayon.ru/" TargetMode="External"/><Relationship Id="rId2" Type="http://schemas.openxmlformats.org/officeDocument/2006/relationships/hyperlink" Target="http://www.buynaksk05.ru/" TargetMode="External"/><Relationship Id="rId16" Type="http://schemas.openxmlformats.org/officeDocument/2006/relationships/hyperlink" Target="http://www.kizilyurt-rn.ru/" TargetMode="External"/><Relationship Id="rId20" Type="http://schemas.openxmlformats.org/officeDocument/2006/relationships/hyperlink" Target="http://www.nogajskij_rajon/3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spiysk.org/" TargetMode="External"/><Relationship Id="rId11" Type="http://schemas.openxmlformats.org/officeDocument/2006/relationships/hyperlink" Target="http://www.yuzhnosuhokumsk.ru/" TargetMode="External"/><Relationship Id="rId5" Type="http://schemas.openxmlformats.org/officeDocument/2006/relationships/hyperlink" Target="http://www.mo-izberbash.ru/" TargetMode="External"/><Relationship Id="rId15" Type="http://schemas.openxmlformats.org/officeDocument/2006/relationships/hyperlink" Target="http://www.kayakent.ru/" TargetMode="External"/><Relationship Id="rId10" Type="http://schemas.openxmlformats.org/officeDocument/2006/relationships/hyperlink" Target="http://www.xacavurt.ru/" TargetMode="External"/><Relationship Id="rId19" Type="http://schemas.openxmlformats.org/officeDocument/2006/relationships/hyperlink" Target="http://www.magaramkent.com/" TargetMode="External"/><Relationship Id="rId4" Type="http://schemas.openxmlformats.org/officeDocument/2006/relationships/hyperlink" Target="http://www.derbent.ru/" TargetMode="External"/><Relationship Id="rId9" Type="http://schemas.openxmlformats.org/officeDocument/2006/relationships/hyperlink" Target="http://www.mkala.ru/" TargetMode="External"/><Relationship Id="rId14" Type="http://schemas.openxmlformats.org/officeDocument/2006/relationships/hyperlink" Target="http://www.bekenez.ru/" TargetMode="External"/><Relationship Id="rId22" Type="http://schemas.openxmlformats.org/officeDocument/2006/relationships/hyperlink" Target="http://www.xasrayon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oleObject" Target="../embeddings/_____Microsoft_Excel_97-20032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oleObject" Target="../embeddings/_____Microsoft_Excel_97-200322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tabasaran.ru/" TargetMode="External"/><Relationship Id="rId13" Type="http://schemas.openxmlformats.org/officeDocument/2006/relationships/hyperlink" Target="http://www.untsukul.ru/" TargetMode="External"/><Relationship Id="rId3" Type="http://schemas.openxmlformats.org/officeDocument/2006/relationships/hyperlink" Target="http://www.kazbekovskiy.ru/" TargetMode="External"/><Relationship Id="rId7" Type="http://schemas.openxmlformats.org/officeDocument/2006/relationships/hyperlink" Target="http://www.sergokala.ru/" TargetMode="External"/><Relationship Id="rId12" Type="http://schemas.openxmlformats.org/officeDocument/2006/relationships/hyperlink" Target="http://www.kurah.ru/" TargetMode="External"/><Relationship Id="rId2" Type="http://schemas.openxmlformats.org/officeDocument/2006/relationships/hyperlink" Target="http://www.br-ad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uleiman-stalskiy.ru/" TargetMode="External"/><Relationship Id="rId11" Type="http://schemas.openxmlformats.org/officeDocument/2006/relationships/hyperlink" Target="http://www.dokuz-para.ru/" TargetMode="External"/><Relationship Id="rId5" Type="http://schemas.openxmlformats.org/officeDocument/2006/relationships/hyperlink" Target="http://www.novolakskoe.ru/" TargetMode="External"/><Relationship Id="rId10" Type="http://schemas.openxmlformats.org/officeDocument/2006/relationships/hyperlink" Target="http://www.mr-gergebil.ru/" TargetMode="External"/><Relationship Id="rId4" Type="http://schemas.openxmlformats.org/officeDocument/2006/relationships/hyperlink" Target="http://kaitagskiy.narod.ru/" TargetMode="External"/><Relationship Id="rId9" Type="http://schemas.openxmlformats.org/officeDocument/2006/relationships/hyperlink" Target="http://www.khiv.r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1.png"/><Relationship Id="rId4" Type="http://schemas.openxmlformats.org/officeDocument/2006/relationships/image" Target="../media/image7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2.emf"/><Relationship Id="rId4" Type="http://schemas.openxmlformats.org/officeDocument/2006/relationships/oleObject" Target="../embeddings/_____Microsoft_Excel_97-200330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in.rutul.net/" TargetMode="External"/><Relationship Id="rId13" Type="http://schemas.openxmlformats.org/officeDocument/2006/relationships/hyperlink" Target="http://www.hebda.ru/" TargetMode="External"/><Relationship Id="rId3" Type="http://schemas.openxmlformats.org/officeDocument/2006/relationships/hyperlink" Target="http://www.akhvakh.ru/" TargetMode="External"/><Relationship Id="rId7" Type="http://schemas.openxmlformats.org/officeDocument/2006/relationships/hyperlink" Target="http://www.gazikumuh.ru/" TargetMode="External"/><Relationship Id="rId12" Type="http://schemas.openxmlformats.org/officeDocument/2006/relationships/hyperlink" Target="http://www.x&#1072;&#1088;&#1086;&#1076;&#1072;.&#1088;&#1092;/" TargetMode="External"/><Relationship Id="rId2" Type="http://schemas.openxmlformats.org/officeDocument/2006/relationships/hyperlink" Target="http://www.mo-agu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ulirayon.ru/" TargetMode="External"/><Relationship Id="rId11" Type="http://schemas.openxmlformats.org/officeDocument/2006/relationships/hyperlink" Target="http://www.e-dag.ru/" TargetMode="External"/><Relationship Id="rId5" Type="http://schemas.openxmlformats.org/officeDocument/2006/relationships/hyperlink" Target="http://www.s-botlikh.ru/" TargetMode="External"/><Relationship Id="rId10" Type="http://schemas.openxmlformats.org/officeDocument/2006/relationships/hyperlink" Target="http://www.mo-tsumada.ru/" TargetMode="External"/><Relationship Id="rId4" Type="http://schemas.openxmlformats.org/officeDocument/2006/relationships/hyperlink" Target="http://www.bejta.ru/" TargetMode="External"/><Relationship Id="rId9" Type="http://schemas.openxmlformats.org/officeDocument/2006/relationships/hyperlink" Target="http://www.tlyarata.ru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\\SVD2078\mail\Рабият\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7" y="297932"/>
            <a:ext cx="5389644" cy="689315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544577" y="1680317"/>
            <a:ext cx="8280375" cy="2810512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90637" tIns="45321" rIns="90637" bIns="45321" anchor="ctr"/>
          <a:lstStyle/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СВОДНЫЙ ДОКЛАД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о результатах мониторинга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эффективности деятельности органов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местного самоуправления городских округов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и муниципальных районов Республики Дагестан </a:t>
            </a:r>
          </a:p>
          <a:p>
            <a:pPr algn="ctr" defTabSz="907483">
              <a:spcBef>
                <a:spcPct val="2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по итогам 2013 года </a:t>
            </a:r>
          </a:p>
        </p:txBody>
      </p:sp>
    </p:spTree>
    <p:extLst>
      <p:ext uri="{BB962C8B-B14F-4D97-AF65-F5344CB8AC3E}">
        <p14:creationId xmlns:p14="http://schemas.microsoft.com/office/powerpoint/2010/main" val="19071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70BC8-7B6D-4A77-A0E0-F3F61F167915}" type="slidenum">
              <a:rPr lang="ru-RU" smtClean="0">
                <a:latin typeface="+mj-lt"/>
              </a:rPr>
              <a:pPr>
                <a:defRPr/>
              </a:pPr>
              <a:t>10</a:t>
            </a:fld>
            <a:endParaRPr lang="ru-RU" dirty="0">
              <a:latin typeface="+mj-lt"/>
            </a:endParaRP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4871991" y="1014447"/>
            <a:ext cx="5129703" cy="56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00" tIns="43350" rIns="86700" bIns="43350">
            <a:spAutoFit/>
          </a:bodyPr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результате проведенных мероприятий д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ополнительно внесены в государственный кадастр недвижимости сведения о 47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земельных участках (в 1,8 раза больше чем в 2012 году), поставлены на учет 22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плательщиков земельного налога и 8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плательщиков налога на имущество физических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лиц.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Выявлены свыше 3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тыс.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субъектов, осуществляющих предпринимательскую деятельность без регистрации, из  которых 1,7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тыс. 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поставлены на  налоговый </a:t>
            </a:r>
            <a:r>
              <a:rPr lang="ru-RU" altLang="ru-RU" sz="1300" dirty="0" smtClean="0">
                <a:latin typeface="+mj-lt"/>
                <a:ea typeface="Calibri" pitchFamily="34" charset="0"/>
                <a:cs typeface="Calibri" pitchFamily="34" charset="0"/>
              </a:rPr>
              <a:t>учет.</a:t>
            </a: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Были активизированы и  меры</a:t>
            </a:r>
            <a:r>
              <a:rPr lang="ru-RU" altLang="ru-RU" sz="1300" dirty="0">
                <a:latin typeface="+mj-lt"/>
              </a:rPr>
              <a:t> по привлечению частных  инвестиций в экономику территорий,  так  в  2013 </a:t>
            </a:r>
            <a:r>
              <a:rPr lang="ru-RU" altLang="ru-RU" sz="1300" dirty="0" smtClean="0">
                <a:latin typeface="+mj-lt"/>
              </a:rPr>
              <a:t>году объем инвестиции </a:t>
            </a:r>
            <a:r>
              <a:rPr lang="ru-RU" altLang="ru-RU" sz="1300" dirty="0">
                <a:latin typeface="+mj-lt"/>
              </a:rPr>
              <a:t>на душу населения (за исключением бюджетных средств</a:t>
            </a:r>
            <a:r>
              <a:rPr lang="ru-RU" altLang="ru-RU" sz="1300" dirty="0" smtClean="0">
                <a:latin typeface="+mj-lt"/>
              </a:rPr>
              <a:t>)   по республике увеличился  на 21,8% и </a:t>
            </a:r>
            <a:r>
              <a:rPr lang="ru-RU" altLang="ru-RU" sz="1300" dirty="0">
                <a:latin typeface="+mj-lt"/>
              </a:rPr>
              <a:t>составил   </a:t>
            </a:r>
            <a:r>
              <a:rPr lang="ru-RU" altLang="ru-RU" sz="1300" dirty="0" smtClean="0">
                <a:latin typeface="+mj-lt"/>
              </a:rPr>
              <a:t>55,4 тыс. рублей.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Увеличению показателя способствовали  инвестиционные проекты реализуемые в  МО  «город Махачкала», «город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Хасавюрт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Каспийск» «Буйнакский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«Каякентский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Магарамкентский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«Хасавюртовский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др. 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тоже время остаются  низкими  значения  показателей   протяженности  автомобильных дорог  общего пользования местного значения,   отвечающих нормативным требованиям, обеспечения регулярным транспортным сообщением с административным центром, уровня среднемесячной заработной платы в муниципальных   дошкольных  образовательных учреждениях,  муниципальных учреждениях культуры и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искусства.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533833" y="325046"/>
            <a:ext cx="9302189" cy="8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ru-RU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</a:t>
            </a:r>
            <a:b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МУНИЦИПАЛЬНЫХ РАЙОНОВ</a:t>
            </a:r>
          </a:p>
        </p:txBody>
      </p:sp>
      <p:grpSp>
        <p:nvGrpSpPr>
          <p:cNvPr id="38917" name="Group 27"/>
          <p:cNvGrpSpPr>
            <a:grpSpLocks/>
          </p:cNvGrpSpPr>
          <p:nvPr/>
        </p:nvGrpSpPr>
        <p:grpSpPr bwMode="auto">
          <a:xfrm>
            <a:off x="322871" y="1268437"/>
            <a:ext cx="4355838" cy="2599293"/>
            <a:chOff x="180" y="810"/>
            <a:chExt cx="2087" cy="1561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80" y="810"/>
              <a:ext cx="566" cy="180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№ п/п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746" y="810"/>
              <a:ext cx="1521" cy="1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Территории – лидеры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80" y="997"/>
              <a:ext cx="566" cy="1259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2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3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4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5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6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7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8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9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746" y="990"/>
              <a:ext cx="1521" cy="1266"/>
            </a:xfrm>
            <a:prstGeom prst="rect">
              <a:avLst/>
            </a:prstGeom>
            <a:solidFill>
              <a:srgbClr val="D7E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rgbClr val="002060"/>
                </a:solidFill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 </a:t>
              </a:r>
              <a:r>
                <a:rPr lang="ru-RU" sz="1300" b="1" kern="0" dirty="0" smtClean="0">
                  <a:latin typeface="+mj-lt"/>
                </a:rPr>
                <a:t>Каспийск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 </a:t>
              </a:r>
              <a:r>
                <a:rPr lang="ru-RU" sz="1300" b="1" kern="0" dirty="0" smtClean="0">
                  <a:latin typeface="+mj-lt"/>
                </a:rPr>
                <a:t>Хасавюрт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Кизлярский</a:t>
              </a:r>
              <a:r>
                <a:rPr lang="ru-RU" sz="1300" b="1" kern="0" dirty="0">
                  <a:latin typeface="+mj-lt"/>
                </a:rPr>
                <a:t>  район 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Кизилюртовский</a:t>
              </a:r>
              <a:r>
                <a:rPr lang="ru-RU" sz="1300" b="1" kern="0" dirty="0" smtClean="0">
                  <a:latin typeface="+mj-lt"/>
                </a:rPr>
                <a:t>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Буйнакский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smtClean="0">
                  <a:latin typeface="+mj-lt"/>
                </a:rPr>
                <a:t>С. -</a:t>
              </a:r>
              <a:r>
                <a:rPr lang="ru-RU" sz="1300" b="1" kern="0" dirty="0" err="1" smtClean="0">
                  <a:latin typeface="+mj-lt"/>
                </a:rPr>
                <a:t>Стальский</a:t>
              </a:r>
              <a:r>
                <a:rPr lang="ru-RU" sz="1300" b="1" kern="0" dirty="0" smtClean="0">
                  <a:latin typeface="+mj-lt"/>
                </a:rPr>
                <a:t>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Хунзахский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Левашинский</a:t>
              </a:r>
              <a:r>
                <a:rPr lang="ru-RU" sz="1300" b="1" kern="0" dirty="0" smtClean="0">
                  <a:latin typeface="+mj-lt"/>
                </a:rPr>
                <a:t> район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smtClean="0">
                  <a:latin typeface="+mj-lt"/>
                </a:rPr>
                <a:t>Ботлихский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latin typeface="+mj-lt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746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80" y="990"/>
              <a:ext cx="2087" cy="0"/>
            </a:xfrm>
            <a:prstGeom prst="line">
              <a:avLst/>
            </a:prstGeom>
            <a:noFill/>
            <a:ln w="254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180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2267" y="810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180" y="2371"/>
              <a:ext cx="2087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38918" name="Group 16"/>
          <p:cNvGrpSpPr>
            <a:grpSpLocks/>
          </p:cNvGrpSpPr>
          <p:nvPr/>
        </p:nvGrpSpPr>
        <p:grpSpPr bwMode="auto">
          <a:xfrm>
            <a:off x="322870" y="3867729"/>
            <a:ext cx="4328955" cy="2674448"/>
            <a:chOff x="765" y="2475"/>
            <a:chExt cx="2109" cy="1561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765" y="2475"/>
              <a:ext cx="602" cy="180"/>
            </a:xfrm>
            <a:prstGeom prst="rect">
              <a:avLst/>
            </a:prstGeom>
            <a:solidFill>
              <a:srgbClr val="F79646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№ п/п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367" y="2475"/>
              <a:ext cx="1507" cy="18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algn="ctr" defTabSz="988925" hangingPunct="0">
                <a:lnSpc>
                  <a:spcPct val="90000"/>
                </a:lnSpc>
                <a:defRPr/>
              </a:pPr>
              <a:r>
                <a:rPr lang="ru-RU" sz="1700" b="1" kern="0" dirty="0">
                  <a:solidFill>
                    <a:srgbClr val="000000"/>
                  </a:solidFill>
                  <a:latin typeface="+mj-lt"/>
                </a:rPr>
                <a:t>Территории – аутсайдеры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765" y="2655"/>
              <a:ext cx="602" cy="1212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2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3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4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5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6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7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8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9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solidFill>
                    <a:sysClr val="windowText" lastClr="000000"/>
                  </a:solidFill>
                  <a:latin typeface="+mj-lt"/>
                </a:rPr>
                <a:t>10</a:t>
              </a:r>
            </a:p>
            <a:p>
              <a:pPr marL="541876" indent="-541876" algn="ctr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367" y="2655"/>
              <a:ext cx="1507" cy="1212"/>
            </a:xfrm>
            <a:prstGeom prst="rect">
              <a:avLst/>
            </a:prstGeom>
            <a:solidFill>
              <a:srgbClr val="FF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375" tIns="39688" rIns="79375" bIns="39688"/>
            <a:lstStyle/>
            <a:p>
              <a:pPr marL="541876" indent="-541876" defTabSz="988925">
                <a:lnSpc>
                  <a:spcPct val="90000"/>
                </a:lnSpc>
                <a:defRPr/>
              </a:pPr>
              <a:endParaRPr lang="ru-RU" sz="1300" b="1" kern="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Дагестанские Огни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>
                  <a:latin typeface="+mj-lt"/>
                </a:rPr>
                <a:t>город Буйнакск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Бабаюртовский</a:t>
              </a:r>
              <a:r>
                <a:rPr lang="ru-RU" sz="1300" b="1" kern="0" dirty="0">
                  <a:latin typeface="+mj-lt"/>
                </a:rPr>
                <a:t>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Кумторкалинский</a:t>
              </a:r>
              <a:r>
                <a:rPr lang="ru-RU" sz="1300" b="1" kern="0" dirty="0">
                  <a:latin typeface="+mj-lt"/>
                </a:rPr>
                <a:t> 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 smtClean="0">
                  <a:latin typeface="+mj-lt"/>
                </a:rPr>
                <a:t>Новолакский</a:t>
              </a:r>
              <a:r>
                <a:rPr lang="ru-RU" sz="1300" b="1" kern="0" dirty="0" smtClean="0">
                  <a:latin typeface="+mj-lt"/>
                </a:rPr>
                <a:t>  </a:t>
              </a:r>
              <a:r>
                <a:rPr lang="ru-RU" sz="1300" b="1" kern="0" dirty="0">
                  <a:latin typeface="+mj-lt"/>
                </a:rPr>
                <a:t>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Бежтинский</a:t>
              </a:r>
              <a:r>
                <a:rPr lang="ru-RU" sz="1300" b="1" kern="0" dirty="0">
                  <a:latin typeface="+mj-lt"/>
                </a:rPr>
                <a:t> </a:t>
              </a:r>
              <a:r>
                <a:rPr lang="ru-RU" sz="1300" b="1" kern="0" dirty="0" smtClean="0">
                  <a:latin typeface="+mj-lt"/>
                </a:rPr>
                <a:t>участок  </a:t>
              </a:r>
              <a:endParaRPr lang="ru-RU" sz="1300" b="1" kern="0" dirty="0">
                <a:latin typeface="+mj-lt"/>
              </a:endParaRP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Шамильский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Унцукульский</a:t>
              </a:r>
              <a:r>
                <a:rPr lang="ru-RU" sz="1300" b="1" kern="0" dirty="0">
                  <a:latin typeface="+mj-lt"/>
                </a:rPr>
                <a:t>  район 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Докузпаринский</a:t>
              </a:r>
              <a:r>
                <a:rPr lang="ru-RU" sz="1300" b="1" kern="0" dirty="0">
                  <a:latin typeface="+mj-lt"/>
                </a:rPr>
                <a:t> район</a:t>
              </a:r>
            </a:p>
            <a:p>
              <a:pPr marL="541876" indent="-541876" defTabSz="988925">
                <a:lnSpc>
                  <a:spcPct val="90000"/>
                </a:lnSpc>
                <a:defRPr/>
              </a:pPr>
              <a:r>
                <a:rPr lang="ru-RU" sz="1300" b="1" kern="0" dirty="0" err="1">
                  <a:latin typeface="+mj-lt"/>
                </a:rPr>
                <a:t>Чародинский</a:t>
              </a:r>
              <a:r>
                <a:rPr lang="ru-RU" sz="1300" b="1" kern="0" dirty="0">
                  <a:latin typeface="+mj-lt"/>
                </a:rPr>
                <a:t> район 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367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765" y="2655"/>
              <a:ext cx="2109" cy="0"/>
            </a:xfrm>
            <a:prstGeom prst="line">
              <a:avLst/>
            </a:prstGeom>
            <a:noFill/>
            <a:ln w="254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765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2874" y="2475"/>
              <a:ext cx="0" cy="1561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765" y="2475"/>
              <a:ext cx="2109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765" y="4036"/>
              <a:ext cx="2109" cy="0"/>
            </a:xfrm>
            <a:prstGeom prst="line">
              <a:avLst/>
            </a:prstGeom>
            <a:noFill/>
            <a:ln w="12700">
              <a:solidFill>
                <a:sysClr val="window" lastClr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17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019" y="122465"/>
            <a:ext cx="9302189" cy="420292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2200" b="1" smtClean="0">
                <a:solidFill>
                  <a:schemeClr val="tx1"/>
                </a:solidFill>
              </a:rPr>
              <a:t>1. </a:t>
            </a:r>
            <a:r>
              <a:rPr lang="ru-RU" altLang="ru-RU" sz="2200" b="1" dirty="0">
                <a:solidFill>
                  <a:schemeClr val="tx1"/>
                </a:solidFill>
              </a:rPr>
              <a:t>Экономическое развитие</a:t>
            </a:r>
            <a:endParaRPr lang="ru-RU" altLang="ru-RU" sz="2200" dirty="0">
              <a:solidFill>
                <a:schemeClr val="tx1"/>
              </a:solidFill>
            </a:endParaRPr>
          </a:p>
        </p:txBody>
      </p:sp>
      <p:sp>
        <p:nvSpPr>
          <p:cNvPr id="3993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33F432-1365-44E0-B966-0212E401BBA0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11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54936" y="863264"/>
            <a:ext cx="10124414" cy="632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0" tIns="49346" rIns="98690" bIns="49346"/>
          <a:lstStyle>
            <a:lvl1pPr indent="492125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200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46398" y="1558710"/>
            <a:ext cx="9520016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7" tIns="49368" rIns="98737" bIns="49368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328172" y="883923"/>
            <a:ext cx="9671883" cy="587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Мониторинг  эффективности деятельности  органов местного самоуправления  городских округов и  муниципальных районов в сфере экономического развития  за 2013 год осуществлен по</a:t>
            </a:r>
            <a:r>
              <a:rPr lang="en-US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показателям, характеризующим дорожное хозяйство и транспорт, развитие малого и среднего предпринимательства,  развитие  </a:t>
            </a:r>
            <a:r>
              <a:rPr lang="ru-RU" altLang="ru-RU" sz="1300">
                <a:latin typeface="+mj-lt"/>
              </a:rPr>
              <a:t>сельского </a:t>
            </a:r>
            <a:r>
              <a:rPr lang="ru-RU" altLang="ru-RU" sz="1300" smtClean="0">
                <a:latin typeface="+mj-lt"/>
              </a:rPr>
              <a:t>хозяйства.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Приоритетными в республике  являются  меры по  поддержке  </a:t>
            </a:r>
            <a:r>
              <a:rPr lang="ru-RU" altLang="ru-RU" sz="1300" b="1" dirty="0">
                <a:latin typeface="+mj-lt"/>
              </a:rPr>
              <a:t>малого и </a:t>
            </a:r>
            <a:r>
              <a:rPr lang="ru-RU" altLang="ru-RU" sz="1300" b="1">
                <a:latin typeface="+mj-lt"/>
              </a:rPr>
              <a:t>среднего </a:t>
            </a:r>
            <a:r>
              <a:rPr lang="ru-RU" altLang="ru-RU" sz="1300" b="1" smtClean="0">
                <a:latin typeface="+mj-lt"/>
              </a:rPr>
              <a:t>предпринимательства</a:t>
            </a:r>
            <a:r>
              <a:rPr lang="ru-RU" altLang="ru-RU" sz="1300" smtClean="0">
                <a:latin typeface="+mj-lt"/>
              </a:rPr>
              <a:t>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Оборот продукции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услуг.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производимых малыми предприятиями, за 2013 год по Республике Дагестан составил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179,2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млрд. руб.,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или 119,6%  к уровню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2012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года.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В республике проводится работа по созданию благоприятных условий ведения предпринимательской деятельности: утверждены целевые индикаторы для органов исполнительной власти РД, создан институт уполномоченного по защите прав предпринимателей, разработаны методические рекомендации по внедрению оценки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регулирующего 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воздействия. </a:t>
            </a:r>
            <a:r>
              <a:rPr lang="ru-RU" altLang="ru-RU" sz="1300" dirty="0">
                <a:latin typeface="+mj-lt"/>
                <a:ea typeface="Calibri" pitchFamily="34" charset="0"/>
                <a:cs typeface="Times New Roman" pitchFamily="18" charset="0"/>
              </a:rPr>
              <a:t>Улучшению значений показателя способствовала реализация республиканской целевой программы «Развитие малого и среднего предпринимательства в Республике Дагестан на 2012-2015 </a:t>
            </a:r>
            <a:r>
              <a:rPr lang="ru-RU" altLang="ru-RU" sz="1300">
                <a:latin typeface="+mj-lt"/>
                <a:ea typeface="Calibri" pitchFamily="34" charset="0"/>
                <a:cs typeface="Times New Roman" pitchFamily="18" charset="0"/>
              </a:rPr>
              <a:t>годы</a:t>
            </a:r>
            <a:r>
              <a:rPr lang="ru-RU" altLang="ru-RU" sz="1300" smtClean="0">
                <a:latin typeface="+mj-lt"/>
                <a:ea typeface="Calibri" pitchFamily="34" charset="0"/>
                <a:cs typeface="Times New Roman" pitchFamily="18" charset="0"/>
              </a:rPr>
              <a:t>».</a:t>
            </a:r>
            <a:endParaRPr lang="ru-RU" altLang="ru-RU" sz="13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b="1" dirty="0">
                <a:latin typeface="+mj-lt"/>
              </a:rPr>
              <a:t>Объем инвестиций в основной капитал </a:t>
            </a:r>
            <a:r>
              <a:rPr lang="ru-RU" altLang="ru-RU" sz="1300" dirty="0">
                <a:latin typeface="+mj-lt"/>
              </a:rPr>
              <a:t>(за исключением бюджетных средств)  в 2013 году по республике  увеличился по сравнению с предыдущим годом на  21,8% и составил </a:t>
            </a:r>
            <a:r>
              <a:rPr lang="ru-RU" altLang="ru-RU" sz="1300">
                <a:latin typeface="+mj-lt"/>
              </a:rPr>
              <a:t>163,6 </a:t>
            </a:r>
            <a:r>
              <a:rPr lang="ru-RU" altLang="ru-RU" sz="1300" smtClean="0">
                <a:latin typeface="+mj-lt"/>
              </a:rPr>
              <a:t>млрд. рублей.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Вместе с тем, в расчете на душу населения объем частных инвестиций по республике за 2013 год составил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55,4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руб.,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что в 1,4 раза меньше, чем в среднем по РФ (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79,9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тыс. руб.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на одного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жителя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). 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 республике проводится определенная работа по привлечению внебюджетных инвестиций в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экономику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республики.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Основным фактором роста инвестиций стали совершенствование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институтов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развития.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Внедряется стандарт деятельности органов исполнительной власти Республики Дагестан по обеспечению благоприятного инвестиционного климата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в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регионе. </a:t>
            </a: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В реестр инвестиционных проектов республики включены 46 проектов, из которых 40 находятся в </a:t>
            </a:r>
            <a:r>
              <a:rPr lang="ru-RU" altLang="ru-RU" sz="1300">
                <a:latin typeface="+mj-lt"/>
                <a:ea typeface="Calibri" pitchFamily="34" charset="0"/>
                <a:cs typeface="Calibri" pitchFamily="34" charset="0"/>
              </a:rPr>
              <a:t>стадии </a:t>
            </a:r>
            <a:r>
              <a:rPr lang="ru-RU" altLang="ru-RU" sz="1300" smtClean="0">
                <a:latin typeface="+mj-lt"/>
                <a:ea typeface="Calibri" pitchFamily="34" charset="0"/>
                <a:cs typeface="Calibri" pitchFamily="34" charset="0"/>
              </a:rPr>
              <a:t>реализации.</a:t>
            </a:r>
            <a:endParaRPr lang="ru-RU" altLang="ru-RU" sz="1300" dirty="0">
              <a:latin typeface="+mj-lt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300" dirty="0">
                <a:latin typeface="+mj-lt"/>
              </a:rPr>
              <a:t>Общий объем средств, предусмотренный мероприятиями по государственной поддержке </a:t>
            </a:r>
            <a:r>
              <a:rPr lang="ru-RU" altLang="ru-RU" sz="1300" b="1" dirty="0">
                <a:latin typeface="+mj-lt"/>
              </a:rPr>
              <a:t>дорожного хозяйства </a:t>
            </a:r>
            <a:r>
              <a:rPr lang="ru-RU" altLang="ru-RU" sz="1300" dirty="0">
                <a:latin typeface="+mj-lt"/>
              </a:rPr>
              <a:t>по республике в 2013 году составил </a:t>
            </a:r>
            <a:r>
              <a:rPr lang="ru-RU" altLang="ru-RU" sz="1300">
                <a:latin typeface="+mj-lt"/>
              </a:rPr>
              <a:t>4792,4 </a:t>
            </a:r>
            <a:r>
              <a:rPr lang="ru-RU" altLang="ru-RU" sz="1300" smtClean="0">
                <a:latin typeface="+mj-lt"/>
              </a:rPr>
              <a:t>млн. руб., </a:t>
            </a:r>
            <a:r>
              <a:rPr lang="ru-RU" altLang="ru-RU" sz="1300" dirty="0">
                <a:latin typeface="+mj-lt"/>
              </a:rPr>
              <a:t>из них было выделено </a:t>
            </a:r>
            <a:r>
              <a:rPr lang="ru-RU" altLang="ru-RU" sz="1300">
                <a:latin typeface="+mj-lt"/>
              </a:rPr>
              <a:t>4027,9 </a:t>
            </a:r>
            <a:r>
              <a:rPr lang="ru-RU" altLang="ru-RU" sz="1300" smtClean="0">
                <a:latin typeface="+mj-lt"/>
              </a:rPr>
              <a:t>млн. руб. </a:t>
            </a:r>
            <a:r>
              <a:rPr lang="ru-RU" altLang="ru-RU" sz="1300" dirty="0">
                <a:latin typeface="+mj-lt"/>
              </a:rPr>
              <a:t>Из общего объема средств на строительство и реконструкцию  автомобильных дорог было  направлено  </a:t>
            </a:r>
            <a:r>
              <a:rPr lang="ru-RU" altLang="ru-RU" sz="1300">
                <a:latin typeface="+mj-lt"/>
              </a:rPr>
              <a:t>1200,0 </a:t>
            </a:r>
            <a:r>
              <a:rPr lang="ru-RU" altLang="ru-RU" sz="1300" smtClean="0">
                <a:latin typeface="+mj-lt"/>
              </a:rPr>
              <a:t>млн.руб. </a:t>
            </a:r>
            <a:r>
              <a:rPr lang="ru-RU" altLang="ru-RU" sz="1300" dirty="0">
                <a:latin typeface="+mj-lt"/>
              </a:rPr>
              <a:t>и  на ремонт и содержание дорог – </a:t>
            </a:r>
            <a:r>
              <a:rPr lang="ru-RU" altLang="ru-RU" sz="1300">
                <a:latin typeface="+mj-lt"/>
              </a:rPr>
              <a:t>1819,8 </a:t>
            </a:r>
            <a:r>
              <a:rPr lang="ru-RU" altLang="ru-RU" sz="1300" smtClean="0">
                <a:latin typeface="+mj-lt"/>
              </a:rPr>
              <a:t>млн.  рублей.  </a:t>
            </a:r>
            <a:r>
              <a:rPr lang="ru-RU" altLang="ru-RU" sz="1300" dirty="0">
                <a:latin typeface="+mj-lt"/>
              </a:rPr>
              <a:t>При этом, в 2013 году  построено и реконструировано </a:t>
            </a:r>
            <a:r>
              <a:rPr lang="ru-RU" altLang="ru-RU" sz="1300" dirty="0" smtClean="0">
                <a:latin typeface="+mj-lt"/>
              </a:rPr>
              <a:t>21,2 </a:t>
            </a:r>
            <a:r>
              <a:rPr lang="ru-RU" altLang="ru-RU" sz="1300" dirty="0">
                <a:latin typeface="+mj-lt"/>
              </a:rPr>
              <a:t>км дорог и 8 мостов, отремонтировано  349,4 км  дорог и </a:t>
            </a:r>
            <a:r>
              <a:rPr lang="ru-RU" altLang="ru-RU" sz="1300">
                <a:latin typeface="+mj-lt"/>
              </a:rPr>
              <a:t>2 </a:t>
            </a:r>
            <a:r>
              <a:rPr lang="ru-RU" altLang="ru-RU" sz="1300" smtClean="0">
                <a:latin typeface="+mj-lt"/>
              </a:rPr>
              <a:t>моста.</a:t>
            </a:r>
            <a:r>
              <a:rPr lang="ru-RU" altLang="ru-RU" sz="130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В то же время,  анализ показателей, характеризующих развитие дорожного хозяйства муниципальных образований, свидетельствует о  неудовлетворительном состоянии существующей  сети автомобильных дорог  местного значения,  что связано  с нехваткой финансовых средств на  содержание дорог  в бюджетах </a:t>
            </a:r>
            <a:r>
              <a:rPr lang="ru-RU" altLang="ru-RU" sz="1300">
                <a:latin typeface="+mj-lt"/>
              </a:rPr>
              <a:t>муниципальных </a:t>
            </a:r>
            <a:r>
              <a:rPr lang="ru-RU" altLang="ru-RU" sz="1300" smtClean="0">
                <a:latin typeface="+mj-lt"/>
              </a:rPr>
              <a:t>образований.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Объем производства продукции </a:t>
            </a:r>
            <a:r>
              <a:rPr lang="ru-RU" altLang="ru-RU" sz="1300" b="1" dirty="0">
                <a:latin typeface="+mj-lt"/>
                <a:cs typeface="Times New Roman" pitchFamily="18" charset="0"/>
              </a:rPr>
              <a:t>сельского хозяйства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за 2013 год составил 77,1</a:t>
            </a:r>
            <a:r>
              <a:rPr lang="ru-RU" altLang="ru-RU" sz="1300">
                <a:latin typeface="+mj-lt"/>
                <a:cs typeface="Times New Roman" pitchFamily="18" charset="0"/>
              </a:rPr>
              <a:t> 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млрд. руб.,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что на 6,4% выше уровня предыдущего года (2012 год – </a:t>
            </a:r>
            <a:r>
              <a:rPr lang="ru-RU" altLang="ru-RU" sz="1300">
                <a:latin typeface="+mj-lt"/>
                <a:cs typeface="Times New Roman" pitchFamily="18" charset="0"/>
              </a:rPr>
              <a:t>103,1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%).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Рост объясняется значительным увеличением объемов производства продукции растениеводства вследствие более высоких показателей урожайности основных </a:t>
            </a:r>
            <a:r>
              <a:rPr lang="ru-RU" altLang="ru-RU" sz="1300">
                <a:latin typeface="+mj-lt"/>
                <a:cs typeface="Times New Roman" pitchFamily="18" charset="0"/>
              </a:rPr>
              <a:t>сельскохозяйственных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культур.  </a:t>
            </a:r>
            <a:r>
              <a:rPr lang="ru-RU" altLang="ru-RU" sz="1300" dirty="0">
                <a:latin typeface="+mj-lt"/>
              </a:rPr>
              <a:t>Удельный вес прибыльных крупных и средних сельскохозяйственных организаций составил 82%  (в 2012 году- </a:t>
            </a:r>
            <a:r>
              <a:rPr lang="ru-RU" altLang="ru-RU" sz="1300">
                <a:latin typeface="+mj-lt"/>
              </a:rPr>
              <a:t>67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b="1" dirty="0">
                <a:latin typeface="+mj-lt"/>
              </a:rPr>
              <a:t>Среднемесячная номинальная заработная плата одного работника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 smtClean="0">
                <a:latin typeface="+mj-lt"/>
              </a:rPr>
              <a:t>за </a:t>
            </a:r>
            <a:r>
              <a:rPr lang="ru-RU" altLang="ru-RU" sz="1300" dirty="0">
                <a:latin typeface="+mj-lt"/>
              </a:rPr>
              <a:t>2013 год  увеличилась на 23,2% (в 2012 году - на </a:t>
            </a:r>
            <a:r>
              <a:rPr lang="ru-RU" altLang="ru-RU" sz="1300">
                <a:latin typeface="+mj-lt"/>
              </a:rPr>
              <a:t>21,6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Реально располагаемые денежные доходы населения снизились  на  0,7 %  (в 2012 году выросли на </a:t>
            </a:r>
            <a:r>
              <a:rPr lang="ru-RU" altLang="ru-RU" sz="1300">
                <a:latin typeface="+mj-lt"/>
              </a:rPr>
              <a:t>7,6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Несмотря на  рост заработной платы, ее величина (</a:t>
            </a:r>
            <a:r>
              <a:rPr lang="ru-RU" altLang="ru-RU" sz="1300">
                <a:latin typeface="+mj-lt"/>
              </a:rPr>
              <a:t>16834,6 </a:t>
            </a:r>
            <a:r>
              <a:rPr lang="ru-RU" altLang="ru-RU" sz="1300" smtClean="0">
                <a:latin typeface="+mj-lt"/>
              </a:rPr>
              <a:t>руб.) </a:t>
            </a:r>
            <a:r>
              <a:rPr lang="ru-RU" altLang="ru-RU" sz="1300" dirty="0">
                <a:latin typeface="+mj-lt"/>
              </a:rPr>
              <a:t>по-прежнему  оставалась меньше среднего значения в целом по РФ ( в 1,8 раза) и по СКФО  (в 1,2  </a:t>
            </a:r>
            <a:r>
              <a:rPr lang="ru-RU" altLang="ru-RU" sz="1300">
                <a:latin typeface="+mj-lt"/>
              </a:rPr>
              <a:t>раза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9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961" y="288762"/>
            <a:ext cx="9299121" cy="362842"/>
          </a:xfrm>
        </p:spPr>
        <p:txBody>
          <a:bodyPr tIns="43350">
            <a:norm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Развитие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малого и среднего предпринимательства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28" y="878551"/>
            <a:ext cx="9811477" cy="2125649"/>
          </a:xfrm>
        </p:spPr>
        <p:txBody>
          <a:bodyPr lIns="86700" tIns="43350" rIns="86700" bIns="43350"/>
          <a:lstStyle/>
          <a:p>
            <a:pPr marL="0" indent="375474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cs typeface="Times New Roman" pitchFamily="18" charset="0"/>
              </a:rPr>
              <a:t>Поддержка субъектов малого и среднего предпринимательства является одним из приоритетных направлений республики, которая проводилась в рамках республиканской целевой программы «Развитие малого и среднего предпринимательства в Республике Дагестан на 2012-2015 </a:t>
            </a:r>
            <a:r>
              <a:rPr lang="ru-RU" sz="1300">
                <a:latin typeface="+mj-lt"/>
                <a:cs typeface="Times New Roman" pitchFamily="18" charset="0"/>
              </a:rPr>
              <a:t>годы</a:t>
            </a:r>
            <a:r>
              <a:rPr lang="ru-RU" sz="1300" smtClean="0">
                <a:latin typeface="+mj-lt"/>
                <a:cs typeface="Times New Roman" pitchFamily="18" charset="0"/>
              </a:rPr>
              <a:t>». </a:t>
            </a:r>
            <a:r>
              <a:rPr lang="ru-RU" sz="1300" dirty="0">
                <a:latin typeface="+mj-lt"/>
                <a:cs typeface="Times New Roman" pitchFamily="18" charset="0"/>
              </a:rPr>
              <a:t>На реализацию  данной Программы в 2013 году из республиканского бюджета РД  было выделено  </a:t>
            </a:r>
            <a:r>
              <a:rPr lang="ru-RU" sz="1300">
                <a:latin typeface="+mj-lt"/>
                <a:cs typeface="Times New Roman" pitchFamily="18" charset="0"/>
              </a:rPr>
              <a:t>119,76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В республике   в 2013 году открыты 3 дополнительных офиса Фонда микрофинансирования субъектов малого и среднего предпринимательства Республики Дагестан в МО «город Кизляр», «город Каспийск</a:t>
            </a:r>
            <a:r>
              <a:rPr lang="ru-RU" sz="1300" dirty="0" smtClean="0">
                <a:latin typeface="+mj-lt"/>
                <a:cs typeface="Times New Roman" pitchFamily="18" charset="0"/>
              </a:rPr>
              <a:t>» </a:t>
            </a:r>
            <a:r>
              <a:rPr lang="ru-RU" sz="1300" dirty="0">
                <a:latin typeface="+mj-lt"/>
                <a:cs typeface="Times New Roman" pitchFamily="18" charset="0"/>
              </a:rPr>
              <a:t>и «</a:t>
            </a:r>
            <a:r>
              <a:rPr lang="ru-RU" sz="1300" dirty="0" err="1">
                <a:latin typeface="+mj-lt"/>
                <a:cs typeface="Times New Roman" pitchFamily="18" charset="0"/>
              </a:rPr>
              <a:t>Кизилюртовский</a:t>
            </a:r>
            <a:r>
              <a:rPr 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sz="1300">
                <a:latin typeface="+mj-lt"/>
                <a:cs typeface="Times New Roman" pitchFamily="18" charset="0"/>
              </a:rPr>
              <a:t>район</a:t>
            </a:r>
            <a:r>
              <a:rPr lang="ru-RU" sz="1300" smtClean="0">
                <a:latin typeface="+mj-lt"/>
                <a:cs typeface="Times New Roman" pitchFamily="18" charset="0"/>
              </a:rPr>
              <a:t>». </a:t>
            </a:r>
            <a:r>
              <a:rPr lang="ru-RU" sz="1300" dirty="0">
                <a:latin typeface="+mj-lt"/>
                <a:cs typeface="Times New Roman" pitchFamily="18" charset="0"/>
              </a:rPr>
              <a:t>За прошедший год Фондом микрофинансирования субъектов малого и среднего предпринимательства Республики Дагестан выданы займы 376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283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Фондом содействия кредитованию субъектов малого и среднего предпринимательства РД выдано 21 поручительство на общую сумму </a:t>
            </a:r>
            <a:r>
              <a:rPr lang="ru-RU" sz="1300">
                <a:latin typeface="+mj-lt"/>
                <a:cs typeface="Times New Roman" pitchFamily="18" charset="0"/>
              </a:rPr>
              <a:t>43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рублей. </a:t>
            </a:r>
            <a:r>
              <a:rPr lang="ru-RU" sz="1300" dirty="0">
                <a:latin typeface="+mj-lt"/>
                <a:cs typeface="Times New Roman" pitchFamily="18" charset="0"/>
              </a:rPr>
              <a:t>За 2013 год из республиканского бюджета РД выданы субсидии на оплату части процентной ставки по привлеченным кредитам (26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5 </a:t>
            </a:r>
            <a:r>
              <a:rPr lang="ru-RU" sz="1300" smtClean="0">
                <a:latin typeface="+mj-lt"/>
                <a:cs typeface="Times New Roman" pitchFamily="18" charset="0"/>
              </a:rPr>
              <a:t>млн.руб.); </a:t>
            </a:r>
            <a:r>
              <a:rPr lang="ru-RU" sz="1300" dirty="0">
                <a:latin typeface="+mj-lt"/>
                <a:cs typeface="Times New Roman" pitchFamily="18" charset="0"/>
              </a:rPr>
              <a:t>на оплату обеспечения доступа к объектам инфраструктуры (4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0,85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руб.); </a:t>
            </a:r>
            <a:r>
              <a:rPr lang="ru-RU" sz="1300" dirty="0">
                <a:latin typeface="+mj-lt"/>
                <a:cs typeface="Times New Roman" pitchFamily="18" charset="0"/>
              </a:rPr>
              <a:t>на компенсацию части затрат, понесенных по оплате авансовых платежей по лизинговым договорам (25 субъектам на сумму </a:t>
            </a:r>
            <a:r>
              <a:rPr lang="ru-RU" sz="1300">
                <a:latin typeface="+mj-lt"/>
                <a:cs typeface="Times New Roman" pitchFamily="18" charset="0"/>
              </a:rPr>
              <a:t>5,6 </a:t>
            </a:r>
            <a:r>
              <a:rPr lang="ru-RU" sz="1300" smtClean="0">
                <a:latin typeface="+mj-lt"/>
                <a:cs typeface="Times New Roman" pitchFamily="18" charset="0"/>
              </a:rPr>
              <a:t>млн. рублей).</a:t>
            </a:r>
            <a:endParaRPr lang="ru-RU" sz="1300" dirty="0">
              <a:latin typeface="+mj-lt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46CC2-95BB-4773-BA6D-FB578C1A6BEF}" type="slidenum">
              <a:rPr lang="ru-RU" smtClean="0">
                <a:latin typeface="+mj-lt"/>
              </a:rPr>
              <a:pPr>
                <a:defRPr/>
              </a:pPr>
              <a:t>12</a:t>
            </a:fld>
            <a:endParaRPr lang="ru-RU"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952812"/>
              </p:ext>
            </p:extLst>
          </p:nvPr>
        </p:nvGraphicFramePr>
        <p:xfrm>
          <a:off x="413991" y="2880370"/>
          <a:ext cx="95770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84228" y="72057"/>
            <a:ext cx="9706827" cy="6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62" tIns="56330" rIns="112662" bIns="5633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Число субъектов малого и среднего предпринимательства </a:t>
            </a:r>
            <a:endParaRPr lang="ru-RU" altLang="ru-RU" sz="1600" b="1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расчете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на </a:t>
            </a:r>
            <a:r>
              <a:rPr lang="ru-RU" altLang="ru-RU" sz="1600" b="1" i="1">
                <a:solidFill>
                  <a:schemeClr val="accent1">
                    <a:lumMod val="75000"/>
                  </a:schemeClr>
                </a:solidFill>
                <a:latin typeface="+mj-lt"/>
              </a:rPr>
              <a:t>10 </a:t>
            </a:r>
            <a:r>
              <a:rPr lang="ru-RU" altLang="ru-RU" sz="1600" b="1" i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тыс.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человек населения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84228" y="727331"/>
            <a:ext cx="3417437" cy="46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65" tIns="56330" rIns="112665" bIns="56330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Число субъектов малого предпринимательства, единиц на 10000 человек населения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492669"/>
              </p:ext>
            </p:extLst>
          </p:nvPr>
        </p:nvGraphicFramePr>
        <p:xfrm>
          <a:off x="-1005" y="1332202"/>
          <a:ext cx="4136804" cy="143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Лист" r:id="rId3" imgW="3667055" imgH="1628910" progId="Excel.Sheet.8">
                  <p:embed/>
                </p:oleObj>
              </mc:Choice>
              <mc:Fallback>
                <p:oleObj name="Лист" r:id="rId3" imgW="3667055" imgH="1628910" progId="Excel.Shee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5" y="1332202"/>
                        <a:ext cx="4136804" cy="1430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4" descr="D:\ДОКУМЕНТЫ 2014 ГОД\ОЦЕНКА ЭФФЕКТИВНОСТИ ОМСУ\СВОДНЫЙ ДОКЛАД  2014г\Карты\число М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" y="2693150"/>
            <a:ext cx="4332566" cy="437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4302423" y="746605"/>
            <a:ext cx="5760640" cy="626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300" b="1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Число малых    и средних  предприятий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 2013 году по Республике  Дагестан составило 8300 единиц, что на 7,8% больше, чем в 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2012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году.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начало 2014 года в республике зарегистрировано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61,1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индивидуальных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предпринимателей.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Оборот малых предприятий составил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179,2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млрд.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рублей (119,6% к 2012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году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Показатель «число субъектов малого предпринимательства  в расчете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тыс.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человек населения»  в разрезе муниципальных образований рассчитан исходя из  численности субъектов малого предпринимательства фактически осуществляющих свою деятельность и 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уплачивающих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налоги.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Данный показатель в 2013 году вырос в 12  муниципальных районах и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городских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округах.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Наибольшее увеличение достигнуто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 в 4,8 раза,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в 3,2 раза,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– в 2,6 раза,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 район» - в 2 раза и 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 » - в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раза.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Увеличение показателя  в указанных муниципальных образованиях связано  с постановкой на налоговый учет предпринимателей,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которые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ранее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не состояли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учете.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 37 муниципальных районах и городских округах число субъектов малого предпринимательства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тыс. чел.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населения уменьшилось, наиболее значительно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 на 79,7%, 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Казбековский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на 77,6%,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 район» -  на 73,4%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73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%. </a:t>
            </a:r>
            <a:r>
              <a:rPr lang="ru-RU" altLang="ru-RU" sz="13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Уменьшение, в основном, связано с прекращением деятельности большинства индивидуальных предпринимателей по причине повышения с 1 января 2013 года страховых взносов более чем в </a:t>
            </a:r>
            <a:r>
              <a:rPr lang="ru-RU" altLang="ru-RU" sz="130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ru-RU" altLang="ru-RU" sz="130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раза.</a:t>
            </a:r>
            <a:endParaRPr lang="ru-RU" altLang="ru-RU" sz="1300" dirty="0"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Во всех муниципальных образованиях республики разработаны и утверждены  программы развития субъектов малого и среднего предпринимательства, основной целью которых является обеспечение благоприятных  условий для развития малого и среднего предпринимательства на основе повышения качества и эффективности мер государственной поддержки на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муниципальном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уровне.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Также   предпринимаются меры по снижению административных барьеров для предпринимателей,  проводится   информационная работа по участию их в </a:t>
            </a:r>
            <a:r>
              <a:rPr lang="ru-RU" altLang="ru-RU" sz="130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специальных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программах.</a:t>
            </a: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13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4874" y="198074"/>
            <a:ext cx="10276428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среднесписочной численности работников малых и средних предприятий в среднесписочной численности работников всех предприятий и организаций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53283" y="840957"/>
            <a:ext cx="3661411" cy="4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населения, занятого на малых предприятиях, в общей численности занятых, %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06114"/>
              </p:ext>
            </p:extLst>
          </p:nvPr>
        </p:nvGraphicFramePr>
        <p:xfrm>
          <a:off x="344774" y="1483417"/>
          <a:ext cx="3569921" cy="152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Лист" r:id="rId3" imgW="3047910" imgH="1638360" progId="Excel.Sheet.8">
                  <p:embed/>
                </p:oleObj>
              </mc:Choice>
              <mc:Fallback>
                <p:oleObj name="Лист" r:id="rId3" imgW="3047910" imgH="163836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74" y="1483417"/>
                        <a:ext cx="3569921" cy="152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4" descr="D:\ДОКУМЕНТЫ 2014 ГОД\ОЦЕНКА ЭФФЕКТИВНОСТИ ОМСУ\СВОДНЫЙ ДОКЛАД  2014г\Карты\доля среднесписочн. числ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" y="2995584"/>
            <a:ext cx="4007908" cy="408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4108690" y="1073924"/>
            <a:ext cx="5882366" cy="576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/>
          <a:lstStyle/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b="1" dirty="0">
                <a:latin typeface="+mj-lt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в 2013 году по Республике Дагестан составила 15% (в 2012 </a:t>
            </a:r>
            <a:r>
              <a:rPr lang="ru-RU" sz="1300" b="1">
                <a:latin typeface="+mj-lt"/>
              </a:rPr>
              <a:t>году-15,5</a:t>
            </a:r>
            <a:r>
              <a:rPr lang="ru-RU" sz="1300" b="1" smtClean="0">
                <a:latin typeface="+mj-lt"/>
              </a:rPr>
              <a:t>%).</a:t>
            </a:r>
            <a:endParaRPr lang="ru-RU" sz="1300" b="1" dirty="0">
              <a:latin typeface="+mj-lt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b="1" dirty="0">
                <a:solidFill>
                  <a:prstClr val="black"/>
                </a:solidFill>
                <a:latin typeface="+mj-lt"/>
              </a:rPr>
              <a:t>Доля занятых на малых  и средних предприятиях выросла в 36  муниципальных районах и городских округах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, наибольшее увеличение достигнуто в ГО  «город Кизляр» - на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18,1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п.п.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Ахтынский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район» и 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Сергокалинский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значение данного показателя  в 2013 году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не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изменилось.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13 муниципальных  районах доля занятого населения на малых предприятиях   сократилась, максимальное сокращение  отмечено 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Новолакский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  -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17,3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п.п.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latin typeface="+mj-lt"/>
                <a:cs typeface="Times New Roman" pitchFamily="18" charset="0"/>
              </a:rPr>
              <a:t>В связи с тем, что  все муниципальные образования республики являются дотационными,     расходы на развитие  и  поддержку  малого и среднего предпринимательства в 2013 году были предусмотрены только  в бюджетах  11 муниципальных образований, которые  были направлены в основном на субсидирование процентных ставок по привлеченным субъектами предпринимательства кредитам и реализацию  инвестиционных проектов в сфере </a:t>
            </a:r>
            <a:r>
              <a:rPr lang="ru-RU" sz="1300">
                <a:latin typeface="+mj-lt"/>
                <a:cs typeface="Times New Roman" pitchFamily="18" charset="0"/>
              </a:rPr>
              <a:t>сельскохозяйственного </a:t>
            </a:r>
            <a:r>
              <a:rPr lang="ru-RU" sz="1300" smtClean="0">
                <a:latin typeface="+mj-lt"/>
                <a:cs typeface="Times New Roman" pitchFamily="18" charset="0"/>
              </a:rPr>
              <a:t>производства. </a:t>
            </a:r>
            <a:endParaRPr lang="ru-RU" sz="1300" dirty="0">
              <a:latin typeface="+mj-lt"/>
              <a:cs typeface="Times New Roman" pitchFamily="18" charset="0"/>
            </a:endParaRPr>
          </a:p>
          <a:p>
            <a:pPr indent="482563" algn="just" eaLnBrk="0" hangingPunct="0">
              <a:lnSpc>
                <a:spcPct val="90000"/>
              </a:lnSpc>
              <a:defRPr/>
            </a:pPr>
            <a:r>
              <a:rPr lang="ru-RU" sz="1300" dirty="0">
                <a:latin typeface="+mj-lt"/>
              </a:rPr>
              <a:t>В рамках республиканской  целевой программы «Развития малого и среднего предпринимательства в Республике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Дагестан на 2012-2015 годы»   в 15 МО созданы фонды микрофинансирования, за счет средств которых оказывается финансовая помощь индивидуальным предпринимателям и юридическим лицам в форме кредита под достаточно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низкие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проценты.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Также в  2013 году в бюджеты  муниципальных образований на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грантовую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поддержку предпринимателей направлено 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9,8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млн. рублей. 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389827" algn="just" defTabSz="1351514" eaLnBrk="0" hangingPunct="0">
              <a:lnSpc>
                <a:spcPct val="9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целях оказания поддержки субъектам малого предпринимательства во многих муниципальных образованиях определен перечень  муниципального имущества для передачи им в аренду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льготных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условиях.</a:t>
            </a:r>
            <a:endParaRPr lang="ru-RU" sz="13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14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74031" y="0"/>
            <a:ext cx="9299121" cy="430875"/>
          </a:xfrm>
        </p:spPr>
        <p:txBody>
          <a:bodyPr tIns="43350">
            <a:norm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Улучшение инвестиционной привлекательности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72" y="667529"/>
            <a:ext cx="9299121" cy="2331259"/>
          </a:xfrm>
        </p:spPr>
        <p:txBody>
          <a:bodyPr lIns="86700" tIns="43350" rIns="86700" bIns="43350"/>
          <a:lstStyle/>
          <a:p>
            <a:pPr marL="0" indent="238938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ea typeface="Calibri"/>
                <a:cs typeface="Times New Roman"/>
              </a:rPr>
              <a:t>В республике проводится определенная работа по привлечению внебюджетных инвестиций </a:t>
            </a:r>
            <a:r>
              <a:rPr lang="ru-RU" sz="1300">
                <a:latin typeface="+mj-lt"/>
                <a:ea typeface="Calibri"/>
                <a:cs typeface="Times New Roman"/>
              </a:rPr>
              <a:t>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экономику.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Основным фактором роста инвестиций стали совершенствование </a:t>
            </a:r>
            <a:r>
              <a:rPr lang="ru-RU" sz="1300">
                <a:latin typeface="+mj-lt"/>
                <a:ea typeface="Calibri"/>
                <a:cs typeface="Times New Roman"/>
              </a:rPr>
              <a:t>институтов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развития.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Внедряется стандарт деятельности органов исполнительной власти Республики Дагестан по обеспечению благоприятного инвестиционного климата </a:t>
            </a:r>
            <a:r>
              <a:rPr lang="ru-RU" sz="1300">
                <a:latin typeface="+mj-lt"/>
                <a:ea typeface="Calibri"/>
                <a:cs typeface="Times New Roman"/>
              </a:rPr>
              <a:t>в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регионе.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В реестр инвестиционных проектов республики включены 46 </a:t>
            </a:r>
            <a:r>
              <a:rPr lang="ru-RU" sz="1300" dirty="0" smtClean="0">
                <a:latin typeface="+mj-lt"/>
                <a:ea typeface="Calibri"/>
                <a:cs typeface="Times New Roman"/>
              </a:rPr>
              <a:t>проектов,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из которых 40 находятся в </a:t>
            </a:r>
            <a:r>
              <a:rPr lang="ru-RU" sz="1300">
                <a:latin typeface="+mj-lt"/>
                <a:ea typeface="Calibri"/>
                <a:cs typeface="Times New Roman"/>
              </a:rPr>
              <a:t>стадии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реализации.</a:t>
            </a:r>
            <a:endParaRPr lang="ru-RU" sz="1300" dirty="0">
              <a:latin typeface="+mj-lt"/>
              <a:ea typeface="Calibri"/>
              <a:cs typeface="Times New Roman"/>
            </a:endParaRPr>
          </a:p>
          <a:p>
            <a:pPr marL="0" indent="238938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  <a:ea typeface="Calibri"/>
                <a:cs typeface="Times New Roman"/>
              </a:rPr>
              <a:t>В прошедшем году в республике реализованы крупные инвестиционные проекты - завод по производству томатной пасты, завод по переработке риса сырца, щебневый завод, асфальтобетонный завод, завод по производству строительных материалов, завод по производству листового стекла, тепличный комплекс по выращиванию огурцов и томатов, птицеводческий комплекс, хозяйство 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аквакультуры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 по разведению осетровых </a:t>
            </a:r>
            <a:r>
              <a:rPr lang="ru-RU" sz="1300">
                <a:latin typeface="+mj-lt"/>
                <a:ea typeface="Calibri"/>
                <a:cs typeface="Times New Roman"/>
              </a:rPr>
              <a:t>пород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рыб.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За 2013 год в рамках реализации инвестиционных проектов создано 2300 </a:t>
            </a:r>
            <a:r>
              <a:rPr lang="ru-RU" sz="1300">
                <a:latin typeface="+mj-lt"/>
                <a:ea typeface="Calibri"/>
                <a:cs typeface="Times New Roman"/>
              </a:rPr>
              <a:t>рабочих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мест.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Правительством Республики Дагестан предоставлены гарантии Республики Дагестан для реализации инвестиционных проектов: ООО «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Дагагрокомплекс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» в объеме </a:t>
            </a:r>
            <a:r>
              <a:rPr lang="ru-RU" sz="1300">
                <a:latin typeface="+mj-lt"/>
                <a:ea typeface="Calibri"/>
                <a:cs typeface="Times New Roman"/>
              </a:rPr>
              <a:t>1800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млн. руб.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и ООО «</a:t>
            </a:r>
            <a:r>
              <a:rPr lang="ru-RU" sz="1300" dirty="0" err="1">
                <a:latin typeface="+mj-lt"/>
                <a:ea typeface="Calibri"/>
                <a:cs typeface="Times New Roman"/>
              </a:rPr>
              <a:t>Мараби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» в объеме </a:t>
            </a:r>
            <a:r>
              <a:rPr lang="ru-RU" sz="1300">
                <a:latin typeface="+mj-lt"/>
                <a:ea typeface="Calibri"/>
                <a:cs typeface="Times New Roman"/>
              </a:rPr>
              <a:t>70,5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млн. руб.  </a:t>
            </a:r>
            <a:r>
              <a:rPr lang="ru-RU" sz="1300" dirty="0">
                <a:latin typeface="+mj-lt"/>
                <a:ea typeface="Calibri"/>
                <a:cs typeface="Times New Roman"/>
              </a:rPr>
              <a:t>для привлечения </a:t>
            </a:r>
            <a:r>
              <a:rPr lang="ru-RU" sz="1300">
                <a:latin typeface="+mj-lt"/>
                <a:ea typeface="Calibri"/>
                <a:cs typeface="Times New Roman"/>
              </a:rPr>
              <a:t>кредитных </a:t>
            </a:r>
            <a:r>
              <a:rPr lang="ru-RU" sz="1300" smtClean="0">
                <a:latin typeface="+mj-lt"/>
                <a:ea typeface="Calibri"/>
                <a:cs typeface="Times New Roman"/>
              </a:rPr>
              <a:t>средств.</a:t>
            </a:r>
            <a:endParaRPr lang="ru-RU" sz="1000" dirty="0">
              <a:latin typeface="+mj-lt"/>
              <a:ea typeface="Calibri"/>
              <a:cs typeface="Times New Roman"/>
            </a:endParaRPr>
          </a:p>
          <a:p>
            <a:pPr indent="238938"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F95FA3-1E35-4702-9FB0-2D2A175BAE7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15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764364"/>
              </p:ext>
            </p:extLst>
          </p:nvPr>
        </p:nvGraphicFramePr>
        <p:xfrm>
          <a:off x="202856" y="3166057"/>
          <a:ext cx="9418135" cy="420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2023" y="2831389"/>
            <a:ext cx="9073008" cy="330716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Объем инвестиций в основной капитал (за исключением бюджетных средств) в расчете на 1 жителя </a:t>
            </a:r>
            <a:r>
              <a:rPr lang="ru-RU" sz="15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5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руб.)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1396" y="144066"/>
            <a:ext cx="9129497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Объем инвестиций в основной капитал (за исключением бюджетных средств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расчете на одного  жителя</a:t>
            </a: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556620" y="857403"/>
            <a:ext cx="3661412" cy="4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Объем инвестиций в основной капитал (за исключением бюджетных средств) в расчете на 1 жителя, %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71377"/>
              </p:ext>
            </p:extLst>
          </p:nvPr>
        </p:nvGraphicFramePr>
        <p:xfrm>
          <a:off x="446969" y="1332200"/>
          <a:ext cx="3665000" cy="149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Лист" r:id="rId3" imgW="3057635" imgH="809730" progId="Excel.Sheet.8">
                  <p:embed/>
                </p:oleObj>
              </mc:Choice>
              <mc:Fallback>
                <p:oleObj name="Лист" r:id="rId3" imgW="3057635" imgH="80973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69" y="1332200"/>
                        <a:ext cx="3665000" cy="149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" descr="D:\ДОКУМЕНТЫ 2014 ГОД\ОЦЕНКА ЭФФЕКТИВНОСТИ ОМСУ\СВОДНЫЙ ДОКЛАД  2014г\Карты\инвестици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8" y="2768760"/>
            <a:ext cx="4608558" cy="42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302423" y="936154"/>
            <a:ext cx="5871924" cy="59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indent="265113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2013 году объем </a:t>
            </a:r>
            <a:r>
              <a:rPr lang="ru-RU" altLang="ru-RU" sz="1300" b="1" dirty="0">
                <a:latin typeface="+mj-lt"/>
                <a:cs typeface="Times New Roman" pitchFamily="18" charset="0"/>
              </a:rPr>
              <a:t>инвестиций в основной капитал, за исключением бюджетных средств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 по сравнению с 2012 годом в целом по  республике увеличился  на 21,8% и составил </a:t>
            </a:r>
            <a:r>
              <a:rPr lang="ru-RU" altLang="ru-RU" sz="1300">
                <a:latin typeface="+mj-lt"/>
                <a:cs typeface="Times New Roman" pitchFamily="18" charset="0"/>
              </a:rPr>
              <a:t>163,6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млрд. рублей.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целях улучшения  инвестиционной  привлекательности, администрациями муниципальных образований  предпринимались </a:t>
            </a:r>
            <a:r>
              <a:rPr lang="ru-RU" altLang="ru-RU" sz="1300">
                <a:latin typeface="+mj-lt"/>
                <a:cs typeface="Times New Roman" pitchFamily="18" charset="0"/>
              </a:rPr>
              <a:t>определенные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меры.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Так, в 29 МО разработаны нормативные правовые акты для улучшения инвестиционного климата, во многих из них также определены свободные земельные участки под </a:t>
            </a:r>
            <a:r>
              <a:rPr lang="ru-RU" altLang="ru-RU" sz="1300">
                <a:latin typeface="+mj-lt"/>
                <a:cs typeface="Times New Roman" pitchFamily="18" charset="0"/>
              </a:rPr>
              <a:t>инвестиционные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площадки. 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Уже созданы инвестиционные площадки  и   проводятся работы по их  инженерному обустройству в МО «Дербентский район», «город Махачкала»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Казбековский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Каякентский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 район»   и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Тарумовский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</a:t>
            </a:r>
            <a:r>
              <a:rPr lang="ru-RU" altLang="ru-RU" sz="1300">
                <a:latin typeface="+mj-lt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др.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В большинстве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МО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имеется  перечень  инвестиционных проектов,  предлагаемых   </a:t>
            </a:r>
            <a:r>
              <a:rPr lang="ru-RU" altLang="ru-RU" sz="1300">
                <a:latin typeface="+mj-lt"/>
                <a:cs typeface="Times New Roman" pitchFamily="18" charset="0"/>
              </a:rPr>
              <a:t>к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реализации.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настоящее время  крупные инвестиционные проекты  реализуются  на территории 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Кизлярский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Тарумовский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 и «Буйнакский </a:t>
            </a:r>
            <a:r>
              <a:rPr lang="ru-RU" altLang="ru-RU" sz="1300">
                <a:latin typeface="+mj-lt"/>
                <a:cs typeface="Times New Roman" pitchFamily="18" charset="0"/>
              </a:rPr>
              <a:t>район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».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2013 году объём инвестиций в основной капитал (за исключением бюджетных средств) в расчете на 1 жителя  увеличился  в 21 муниципальном образовании, наиболее значительно  –  в 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1300">
                <a:latin typeface="+mj-lt"/>
                <a:cs typeface="Times New Roman" pitchFamily="18" charset="0"/>
              </a:rPr>
              <a:t>район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». 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Наибольшее  значение   показателя  «объём инвестиций в основной капитал (за исключением бюджетных средств) в расчете на одного  жителя»  установлено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- </a:t>
            </a:r>
            <a:r>
              <a:rPr lang="ru-RU" altLang="ru-RU" sz="1300">
                <a:latin typeface="+mj-lt"/>
                <a:cs typeface="Times New Roman" pitchFamily="18" charset="0"/>
              </a:rPr>
              <a:t>166,6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руб.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(по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республике </a:t>
            </a:r>
            <a:r>
              <a:rPr lang="ru-RU" altLang="ru-RU" sz="1300">
                <a:latin typeface="+mj-lt"/>
                <a:cs typeface="Times New Roman" pitchFamily="18" charset="0"/>
              </a:rPr>
              <a:t>55,4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руб.),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где осуществлялось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строительство </a:t>
            </a:r>
            <a:r>
              <a:rPr lang="ru-RU" sz="1300" dirty="0" smtClean="0">
                <a:latin typeface="+mj-lt"/>
                <a:cs typeface="Times New Roman" pitchFamily="18" charset="0"/>
              </a:rPr>
              <a:t> Каспийского </a:t>
            </a:r>
            <a:r>
              <a:rPr lang="ru-RU" sz="1300" dirty="0">
                <a:latin typeface="+mj-lt"/>
                <a:cs typeface="Times New Roman" pitchFamily="18" charset="0"/>
              </a:rPr>
              <a:t>завод листового </a:t>
            </a:r>
            <a:r>
              <a:rPr lang="ru-RU" sz="1300" dirty="0" smtClean="0">
                <a:latin typeface="+mj-lt"/>
                <a:cs typeface="Times New Roman" pitchFamily="18" charset="0"/>
              </a:rPr>
              <a:t>стекла и завода по производству напольной плитки и керамического гранита( ООО «</a:t>
            </a:r>
            <a:r>
              <a:rPr lang="ru-RU" sz="1300" err="1" smtClean="0">
                <a:latin typeface="+mj-lt"/>
                <a:cs typeface="Times New Roman" pitchFamily="18" charset="0"/>
              </a:rPr>
              <a:t>Мараби</a:t>
            </a:r>
            <a:r>
              <a:rPr lang="ru-RU" sz="1300" smtClean="0">
                <a:latin typeface="+mj-lt"/>
                <a:cs typeface="Times New Roman" pitchFamily="18" charset="0"/>
              </a:rPr>
              <a:t>»).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В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30 МО  значение показателя относительно 2012 года ухудшилось, наиболее значительно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Унцукульский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-  на  </a:t>
            </a:r>
            <a:r>
              <a:rPr lang="ru-RU" altLang="ru-RU" sz="1300">
                <a:latin typeface="+mj-lt"/>
                <a:cs typeface="Times New Roman" pitchFamily="18" charset="0"/>
              </a:rPr>
              <a:t>97,9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%.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Наименьшие значения отмечены в МО «Табасаранский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Левашинский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«Ботлихский район», их значения составили  21,3, 58,1 и </a:t>
            </a:r>
            <a:r>
              <a:rPr lang="ru-RU" altLang="ru-RU" sz="1300">
                <a:latin typeface="+mj-lt"/>
                <a:cs typeface="Times New Roman" pitchFamily="18" charset="0"/>
              </a:rPr>
              <a:t>142,2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руб. соответственно.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Органам местного самоуправления МО необходимо  стимулировать деятельность инвесторов, обеспечив им гарантии защиты  от инвестиционных рисков, активнее проводить работу по выявлению земельных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участков,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не обремененных правами третьих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лиц,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для последующего включения в инвестиционный земельный фонд, осуществлять консультативную  помощь в оформлении  инвесторами </a:t>
            </a:r>
            <a:r>
              <a:rPr lang="ru-RU" altLang="ru-RU" sz="1300">
                <a:latin typeface="+mj-lt"/>
                <a:cs typeface="Times New Roman" pitchFamily="18" charset="0"/>
              </a:rPr>
              <a:t>необходимой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документации.</a:t>
            </a:r>
            <a:endParaRPr lang="ru-RU" altLang="ru-RU" sz="1300" dirty="0">
              <a:latin typeface="+mj-lt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16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7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342059" y="198072"/>
            <a:ext cx="7755812" cy="302434"/>
          </a:xfrm>
        </p:spPr>
        <p:txBody>
          <a:bodyPr tIns="43350">
            <a:noAutofit/>
          </a:bodyPr>
          <a:lstStyle/>
          <a:p>
            <a:pPr algn="ctr"/>
            <a:r>
              <a:rPr lang="ru-RU" altLang="ru-RU" sz="1800" b="1" i="1" dirty="0">
                <a:solidFill>
                  <a:schemeClr val="accent1">
                    <a:lumMod val="75000"/>
                  </a:schemeClr>
                </a:solidFill>
              </a:rPr>
              <a:t>Крупные инвестиционные проекты, реализуемые на территориях МО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75295-2CBA-4084-BF9C-397AABEE98DF}" type="slidenum">
              <a:rPr lang="ru-RU" altLang="ru-RU" sz="1300"/>
              <a:pPr eaLnBrk="1" hangingPunct="1"/>
              <a:t>17</a:t>
            </a:fld>
            <a:endParaRPr lang="ru-RU" altLang="ru-RU" sz="13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3215"/>
              </p:ext>
            </p:extLst>
          </p:nvPr>
        </p:nvGraphicFramePr>
        <p:xfrm>
          <a:off x="3899" y="672698"/>
          <a:ext cx="10329143" cy="6502930"/>
        </p:xfrm>
        <a:graphic>
          <a:graphicData uri="http://schemas.openxmlformats.org/drawingml/2006/table">
            <a:tbl>
              <a:tblPr firstRow="1" bandRow="1"/>
              <a:tblGrid>
                <a:gridCol w="7266362"/>
                <a:gridCol w="1758624"/>
                <a:gridCol w="1304157"/>
              </a:tblGrid>
              <a:tr h="55058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900" dirty="0" smtClean="0">
                          <a:latin typeface="+mj-lt"/>
                        </a:rPr>
                        <a:t>Инвестиционные</a:t>
                      </a:r>
                      <a:r>
                        <a:rPr lang="ru-RU" sz="1900" baseline="0" dirty="0" smtClean="0">
                          <a:latin typeface="+mj-lt"/>
                        </a:rPr>
                        <a:t> проекты</a:t>
                      </a:r>
                      <a:endParaRPr lang="ru-RU" sz="19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Объем вложений</a:t>
                      </a:r>
                    </a:p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(млн.руб.)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Срок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реализации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ООО «Агро-Инвест» - создание и развитие ГЧП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Агротехнопарка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Агродагиталия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 на базе итальянских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агромодулей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, МО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Бабаюртовский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14100,0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3-4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гипса и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гипсосодержащих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 строительных материалов в промышленной </a:t>
                      </a:r>
                      <a:r>
                        <a:rPr lang="ru-RU" sz="1200" smtClean="0">
                          <a:latin typeface="Calibri" panose="020F0502020204030204" pitchFamily="34" charset="0"/>
                        </a:rPr>
                        <a:t>зоне с. 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Кафыр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-Кумух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Республики Дагестан (ООО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Даггипс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»), МО «Буйнакский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1682,1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Создание индустриально-строительного комплекса «Каспийск», МО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Карабудахкентский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4110,1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стеклотарной продукции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Анжи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-Стекло» (ОАО «Магистраль»), МО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район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6603,0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листового стекла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флоат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-методом (ОАО «Каспийский завод листового стекла»),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МО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10512,0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Строительство завода по производству напольной плитки и керамического гранита (ООО «</a:t>
                      </a:r>
                      <a:r>
                        <a:rPr lang="ru-RU" sz="1200" dirty="0" err="1" smtClean="0">
                          <a:latin typeface="Calibri" panose="020F0502020204030204" pitchFamily="34" charset="0"/>
                        </a:rPr>
                        <a:t>Мараби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»),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МО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Кумторкалинский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1028,1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ООО АПК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Экопродукт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- производство и реализация мяса бройлеров в тушке, МО «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Магарамкентский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район»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 год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«Приоритетная программа развития сельского хозяйства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с внедрением современной техники и технологий в Республике Дагестан» ОАО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Дагагрокомплекс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», МО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Тарумовский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район»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19600,0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119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Организация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производства сборных элементов домов, бетонных труб и бетонных шахтовых колец (ОАО ЗЖБИ «Стройдеталь»), МО «город Махачкала»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571,4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1,5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Создание производства экстракционной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фосфорной кислоты, квалифицированных фосфатов и реконструкции третьей технологической нитки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дикальцийфосфата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на производство простого и двойного суперфосфата (ОАО «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Дагфос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»), МО «город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Кизилюрт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6215,5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6720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anose="020F0502020204030204" pitchFamily="34" charset="0"/>
                        </a:rPr>
                        <a:t>Модернизация цеха узкогорлой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тары и строительство нового цеха по производству стеклотары, отвечающей </a:t>
                      </a:r>
                      <a:r>
                        <a:rPr lang="ru-RU" sz="1200" baseline="0" dirty="0" err="1" smtClean="0">
                          <a:latin typeface="Calibri" panose="020F0502020204030204" pitchFamily="34" charset="0"/>
                        </a:rPr>
                        <a:t>евростандартам</a:t>
                      </a:r>
                      <a:r>
                        <a:rPr lang="ru-RU" sz="1200" baseline="0" dirty="0" smtClean="0">
                          <a:latin typeface="Calibri" panose="020F0502020204030204" pitchFamily="34" charset="0"/>
                        </a:rPr>
                        <a:t> (ООО «Дагестан Стекло Тара»), МО «город Дагестанские Огни»</a:t>
                      </a:r>
                      <a:endParaRPr lang="ru-RU" sz="1200" dirty="0">
                        <a:latin typeface="Calibri" panose="020F0502020204030204" pitchFamily="34" charset="0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454,3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F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 года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31879" y="0"/>
            <a:ext cx="9798306" cy="6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42" tIns="56322" rIns="112642" bIns="5632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a:t>
            </a:r>
          </a:p>
        </p:txBody>
      </p:sp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-102615" y="723141"/>
            <a:ext cx="4719550" cy="6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43" tIns="56322" rIns="112643" bIns="5632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площади земельных участков, являющихся объектами налогообложения земельным налогом, в общей площади территории муниципального района, %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76389"/>
              </p:ext>
            </p:extLst>
          </p:nvPr>
        </p:nvGraphicFramePr>
        <p:xfrm>
          <a:off x="695403" y="1473304"/>
          <a:ext cx="3571714" cy="159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Лист" r:id="rId3" imgW="3057635" imgH="1342980" progId="Excel.Sheet.8">
                  <p:embed/>
                </p:oleObj>
              </mc:Choice>
              <mc:Fallback>
                <p:oleObj name="Лист" r:id="rId3" imgW="3057635" imgH="134298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3" y="1473304"/>
                        <a:ext cx="3571714" cy="1591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D:\ДОКУМЕНТЫ 2014 ГОД\ОЦЕНКА ЭФФЕКТИВНОСТИ ОМСУ\СВОДНЫЙ ДОКЛАД  2014г\Карты\земля налог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2" y="2960792"/>
            <a:ext cx="4524291" cy="4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76900" y="706950"/>
            <a:ext cx="5634656" cy="57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916" tIns="49459" rIns="98916" bIns="49459">
            <a:spAutoFit/>
          </a:bodyPr>
          <a:lstStyle>
            <a:lvl1pPr indent="446088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площади земельных участков, являющихся объектами налогообложения земельным налогом в общей площади территории  городского округа (муниципального района)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в  среднем по муниципальным образованиям составила  55,8% 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50,3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 в 28 МО  наблюдалось увеличение доли площади земельных участков, являющихся объектами налогообложения земельным налогом, в общей площади территории городского округа (муниципального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Значительный рост данного показателя по отношению к предыдущему году отмечен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71,6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«Агульский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39,8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«Дербентский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33,4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32,4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Наибольшее  значение   показателя  «доля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района)»  установлено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98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11 муниципальных образованиях наблюдалась отрицательная динамика изменения данного показателя, в 13 муниципальных образованиях значение показателя осталось на уровне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предыдущего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года.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Наименьшие значения отмечены в МО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«Табасаранский район» и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район»,  их значения составили  17,3%, 17,4% и 30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%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соответственно.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Для  увеличения площади земельных участков, являющихся объектом налогообложения земельным налогом муниципальным образованиям  необходимо принять меры по  оформлению физическими лицами, крестьянско-фермерскими хозяйствами, личными подсобными хозяйствами и организациями  права собственности на земельные доли,  приусадебные участки, участки под производственными и </a:t>
            </a:r>
            <a:r>
              <a:rPr lang="ru-RU" altLang="ru-RU" sz="1300">
                <a:latin typeface="+mj-lt"/>
              </a:rPr>
              <a:t>административными </a:t>
            </a:r>
            <a:r>
              <a:rPr lang="ru-RU" altLang="ru-RU" sz="1300" smtClean="0">
                <a:latin typeface="+mj-lt"/>
              </a:rPr>
              <a:t>объектами.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18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31687"/>
              </p:ext>
            </p:extLst>
          </p:nvPr>
        </p:nvGraphicFramePr>
        <p:xfrm>
          <a:off x="3078287" y="919952"/>
          <a:ext cx="6393312" cy="185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898455"/>
              </p:ext>
            </p:extLst>
          </p:nvPr>
        </p:nvGraphicFramePr>
        <p:xfrm>
          <a:off x="800383" y="3015234"/>
          <a:ext cx="5214665" cy="303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8" descr="http://www.skppk.ru/i/map/dagestan_reg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7" y="3326309"/>
            <a:ext cx="421327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6387093" y="2880370"/>
            <a:ext cx="3747978" cy="4027852"/>
          </a:xfrm>
          <a:prstGeom prst="wedgeRoundRectCallout">
            <a:avLst>
              <a:gd name="adj1" fmla="val -89420"/>
              <a:gd name="adj2" fmla="val -3943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50095" rIns="0" bIns="5009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производства продукции сельского хозяйства достигнуто за счёт повышения урожайности, продуктивности и реализации приоритетных проектов развития республики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инвестиции и эффективное территориальное развитие» 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«Эффективный агропромышленный комплекс», предусматривающих развитие птицеводства, виноградарства,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геотермальных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агропарков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инвестиционных проектов в сельском хозяйстве</a:t>
            </a:r>
          </a:p>
        </p:txBody>
      </p:sp>
      <p:pic>
        <p:nvPicPr>
          <p:cNvPr id="16" name="Picture 5" descr="C:\Users\Сайгид\Desktop\Росс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" y="5256634"/>
            <a:ext cx="891656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Сайгид\Desktop\b87c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9" y="4248133"/>
            <a:ext cx="735561" cy="5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19</a:t>
            </a:fld>
            <a:endParaRPr lang="ru-RU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81" y="1512218"/>
            <a:ext cx="302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Индекс производства продукции </a:t>
            </a:r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сельского</a:t>
            </a:r>
          </a:p>
          <a:p>
            <a:pPr lvl="0" algn="ctr"/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хозяйства </a:t>
            </a:r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по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Республике Дагестан </a:t>
            </a:r>
            <a:endParaRPr lang="ru-RU" sz="800" b="1" dirty="0" smtClean="0">
              <a:solidFill>
                <a:srgbClr val="0F6FC6">
                  <a:lumMod val="75000"/>
                </a:srgbClr>
              </a:solidFill>
            </a:endParaRPr>
          </a:p>
          <a:p>
            <a:pPr lvl="0" algn="ctr"/>
            <a:r>
              <a:rPr lang="ru-RU" sz="800" b="1" dirty="0" smtClean="0">
                <a:solidFill>
                  <a:srgbClr val="0F6FC6">
                    <a:lumMod val="75000"/>
                  </a:srgbClr>
                </a:solidFill>
              </a:rPr>
              <a:t>за </a:t>
            </a:r>
            <a:r>
              <a:rPr lang="ru-RU" sz="800" b="1" dirty="0">
                <a:solidFill>
                  <a:srgbClr val="0F6FC6">
                    <a:lumMod val="75000"/>
                  </a:srgbClr>
                </a:solidFill>
              </a:rPr>
              <a:t>2010-2013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8087" y="21607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Сельское хозяйство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7930">
        <p:circle/>
      </p:transition>
    </mc:Choice>
    <mc:Fallback xmlns="">
      <p:transition spd="slow" advTm="1793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73532" y="34282"/>
            <a:ext cx="9503141" cy="6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6" tIns="45306" rIns="90606" bIns="45306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Условные обозначения  наименований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городских округов и муниципальных районов Республики Дагестан на слайдах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049936" y="1481604"/>
            <a:ext cx="2523434" cy="39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0" tIns="49367" rIns="98730" bIns="49367"/>
          <a:lstStyle/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1. </a:t>
            </a:r>
            <a:r>
              <a:rPr lang="ru-RU" sz="1300" dirty="0">
                <a:latin typeface="+mj-lt"/>
              </a:rPr>
              <a:t>Агульский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2.  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3.  </a:t>
            </a:r>
            <a:r>
              <a:rPr lang="ru-RU" sz="1300" dirty="0" err="1">
                <a:latin typeface="+mj-lt"/>
              </a:rPr>
              <a:t>Ахвахский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4.  </a:t>
            </a:r>
            <a:r>
              <a:rPr lang="ru-RU" sz="1300" dirty="0" err="1">
                <a:latin typeface="+mj-lt"/>
              </a:rPr>
              <a:t>Ахтынский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5.  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6.  </a:t>
            </a:r>
            <a:r>
              <a:rPr lang="ru-RU" sz="1300" dirty="0">
                <a:latin typeface="+mj-lt"/>
              </a:rPr>
              <a:t>Ботлихский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7.  </a:t>
            </a:r>
            <a:r>
              <a:rPr lang="ru-RU" sz="1300" dirty="0">
                <a:latin typeface="+mj-lt"/>
              </a:rPr>
              <a:t>Буйнакский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8.  </a:t>
            </a:r>
            <a:r>
              <a:rPr lang="ru-RU" sz="1300" dirty="0" err="1">
                <a:latin typeface="+mj-lt"/>
              </a:rPr>
              <a:t>Гергебильский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9.  </a:t>
            </a:r>
            <a:r>
              <a:rPr lang="ru-RU" sz="1300" dirty="0" err="1">
                <a:latin typeface="+mj-lt"/>
              </a:rPr>
              <a:t>Гумбетовский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10. </a:t>
            </a:r>
            <a:r>
              <a:rPr lang="ru-RU" sz="1300" dirty="0" err="1">
                <a:latin typeface="+mj-lt"/>
              </a:rPr>
              <a:t>Гунибский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11. </a:t>
            </a:r>
            <a:r>
              <a:rPr lang="ru-RU" sz="1300" dirty="0" err="1">
                <a:latin typeface="+mj-lt"/>
              </a:rPr>
              <a:t>Дахадаевский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12. </a:t>
            </a:r>
            <a:r>
              <a:rPr lang="ru-RU" sz="1300" dirty="0">
                <a:latin typeface="+mj-lt"/>
              </a:rPr>
              <a:t>Дербентский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13. </a:t>
            </a:r>
            <a:r>
              <a:rPr lang="ru-RU" sz="1300" dirty="0" err="1">
                <a:latin typeface="+mj-lt"/>
              </a:rPr>
              <a:t>Докузпаринский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14. </a:t>
            </a:r>
            <a:r>
              <a:rPr lang="ru-RU" sz="1300" dirty="0" err="1">
                <a:latin typeface="+mj-lt"/>
              </a:rPr>
              <a:t>Казбековский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15. </a:t>
            </a:r>
            <a:r>
              <a:rPr lang="ru-RU" sz="1300" dirty="0" err="1">
                <a:latin typeface="+mj-lt"/>
              </a:rPr>
              <a:t>Кайтагский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16. </a:t>
            </a:r>
            <a:r>
              <a:rPr lang="ru-RU" sz="1300" dirty="0" err="1">
                <a:latin typeface="+mj-lt"/>
              </a:rPr>
              <a:t>Карабудахкентский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17. </a:t>
            </a:r>
            <a:r>
              <a:rPr lang="ru-RU" sz="1300" dirty="0" err="1">
                <a:latin typeface="+mj-lt"/>
              </a:rPr>
              <a:t>Каякентский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18. </a:t>
            </a:r>
            <a:r>
              <a:rPr lang="ru-RU" sz="1300" dirty="0" err="1">
                <a:latin typeface="+mj-lt"/>
              </a:rPr>
              <a:t>Кизилюртовский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19. </a:t>
            </a:r>
            <a:r>
              <a:rPr lang="ru-RU" sz="1300" dirty="0" err="1">
                <a:latin typeface="+mj-lt"/>
              </a:rPr>
              <a:t>Кизлярский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20. 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21. </a:t>
            </a:r>
            <a:r>
              <a:rPr lang="ru-RU" sz="1300" dirty="0" err="1">
                <a:latin typeface="+mj-lt"/>
              </a:rPr>
              <a:t>Кумторкалинский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  <a:p>
            <a:pPr marL="576496" indent="-576496" algn="just" defTabSz="1184603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5049938" y="5726855"/>
            <a:ext cx="2445200" cy="108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30" tIns="49367" rIns="98730" bIns="49367"/>
          <a:lstStyle/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43. </a:t>
            </a:r>
            <a:r>
              <a:rPr lang="ru-RU" sz="1300" dirty="0">
                <a:latin typeface="+mj-lt"/>
              </a:rPr>
              <a:t>город Махачкала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44. </a:t>
            </a:r>
            <a:r>
              <a:rPr lang="ru-RU" sz="1300" dirty="0">
                <a:latin typeface="+mj-lt"/>
              </a:rPr>
              <a:t>город Буйнакск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45. </a:t>
            </a:r>
            <a:r>
              <a:rPr lang="ru-RU" sz="1300" dirty="0">
                <a:latin typeface="+mj-lt"/>
              </a:rPr>
              <a:t>город  Дагестанские Огни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46. </a:t>
            </a:r>
            <a:r>
              <a:rPr lang="ru-RU" sz="1300" dirty="0">
                <a:latin typeface="+mj-lt"/>
              </a:rPr>
              <a:t>город Дербент</a:t>
            </a:r>
          </a:p>
          <a:p>
            <a:pPr marL="0" lvl="1" indent="-431997" algn="just" defTabSz="1184603" eaLnBrk="0" hangingPunct="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1300" smtClean="0">
                <a:latin typeface="+mj-lt"/>
              </a:rPr>
              <a:t>47. </a:t>
            </a:r>
            <a:r>
              <a:rPr lang="ru-RU" sz="1300" dirty="0">
                <a:latin typeface="+mj-lt"/>
              </a:rPr>
              <a:t>город Избербаш</a:t>
            </a:r>
          </a:p>
          <a:p>
            <a:pPr marL="863992" lvl="1" indent="-431997" algn="just" defTabSz="1184603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 </a:t>
            </a:r>
          </a:p>
          <a:p>
            <a:pPr marL="431997" indent="-431997" algn="just" defTabSz="1184603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7573370" y="1481607"/>
            <a:ext cx="2370034" cy="456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5" tIns="43327" rIns="86655" bIns="43327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22. </a:t>
            </a:r>
            <a:r>
              <a:rPr lang="ru-RU" sz="1300" dirty="0" err="1">
                <a:latin typeface="+mj-lt"/>
              </a:rPr>
              <a:t>Курахский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23. 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 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24.Левашинский </a:t>
            </a:r>
            <a:r>
              <a:rPr lang="ru-RU" sz="1300" dirty="0">
                <a:latin typeface="+mj-lt"/>
              </a:rPr>
              <a:t>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25. 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26. 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27. </a:t>
            </a:r>
            <a:r>
              <a:rPr lang="ru-RU" sz="1300" dirty="0">
                <a:latin typeface="+mj-lt"/>
              </a:rPr>
              <a:t>Ногайский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28. </a:t>
            </a:r>
            <a:r>
              <a:rPr lang="ru-RU" sz="1300" dirty="0" err="1">
                <a:latin typeface="+mj-lt"/>
              </a:rPr>
              <a:t>Рутульский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29. </a:t>
            </a:r>
            <a:r>
              <a:rPr lang="ru-RU" sz="1300" dirty="0" err="1">
                <a:latin typeface="+mj-lt"/>
              </a:rPr>
              <a:t>Сергокалинский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30. С.-</a:t>
            </a:r>
            <a:r>
              <a:rPr lang="ru-RU" sz="1300" dirty="0" err="1" smtClean="0">
                <a:latin typeface="+mj-lt"/>
              </a:rPr>
              <a:t>Стальский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31. </a:t>
            </a:r>
            <a:r>
              <a:rPr lang="ru-RU" sz="1300" dirty="0">
                <a:latin typeface="+mj-lt"/>
              </a:rPr>
              <a:t>Табасаранский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32. </a:t>
            </a:r>
            <a:r>
              <a:rPr lang="ru-RU" sz="1300" dirty="0" err="1">
                <a:latin typeface="+mj-lt"/>
              </a:rPr>
              <a:t>Тарумовский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33. 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34. 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35. </a:t>
            </a:r>
            <a:r>
              <a:rPr lang="ru-RU" sz="1300" dirty="0">
                <a:latin typeface="+mj-lt"/>
              </a:rPr>
              <a:t>Хасавюртовский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36. </a:t>
            </a:r>
            <a:r>
              <a:rPr lang="ru-RU" sz="1300" dirty="0" err="1">
                <a:latin typeface="+mj-lt"/>
              </a:rPr>
              <a:t>Хивский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37. 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38. </a:t>
            </a:r>
            <a:r>
              <a:rPr lang="ru-RU" sz="1300" dirty="0" err="1">
                <a:latin typeface="+mj-lt"/>
              </a:rPr>
              <a:t>Цумадинский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39. </a:t>
            </a:r>
            <a:r>
              <a:rPr lang="ru-RU" sz="1300" dirty="0" err="1">
                <a:latin typeface="+mj-lt"/>
              </a:rPr>
              <a:t>Цунтинский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40. 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41. </a:t>
            </a:r>
            <a:r>
              <a:rPr lang="ru-RU" sz="1300" dirty="0" err="1">
                <a:latin typeface="+mj-lt"/>
              </a:rPr>
              <a:t>Шамильский</a:t>
            </a:r>
            <a:r>
              <a:rPr lang="ru-RU" sz="1300" dirty="0">
                <a:latin typeface="+mj-lt"/>
              </a:rPr>
              <a:t> район</a:t>
            </a:r>
          </a:p>
          <a:p>
            <a:pPr>
              <a:lnSpc>
                <a:spcPct val="90000"/>
              </a:lnSpc>
              <a:defRPr/>
            </a:pPr>
            <a:r>
              <a:rPr lang="ru-RU" sz="1300">
                <a:latin typeface="+mj-lt"/>
              </a:rPr>
              <a:t> </a:t>
            </a:r>
            <a:r>
              <a:rPr lang="ru-RU" sz="1300" smtClean="0">
                <a:latin typeface="+mj-lt"/>
              </a:rPr>
              <a:t>42. </a:t>
            </a:r>
            <a:r>
              <a:rPr lang="ru-RU" sz="1300" dirty="0" err="1">
                <a:latin typeface="+mj-lt"/>
              </a:rPr>
              <a:t>Бежтинский</a:t>
            </a:r>
            <a:r>
              <a:rPr lang="ru-RU" sz="1300" dirty="0">
                <a:latin typeface="+mj-lt"/>
              </a:rPr>
              <a:t> участок  </a:t>
            </a:r>
          </a:p>
          <a:p>
            <a:pPr marL="431997" indent="-431997">
              <a:defRPr/>
            </a:pPr>
            <a:endParaRPr lang="ru-RU" sz="1300" dirty="0">
              <a:latin typeface="+mj-lt"/>
            </a:endParaRPr>
          </a:p>
          <a:p>
            <a:pPr marL="431997" indent="-431997">
              <a:defRPr/>
            </a:pPr>
            <a:endParaRPr lang="ru-RU" sz="1300" dirty="0">
              <a:latin typeface="+mj-lt"/>
            </a:endParaRPr>
          </a:p>
          <a:p>
            <a:pPr marL="431997" indent="-431997">
              <a:defRPr/>
            </a:pPr>
            <a:endParaRPr lang="ru-RU" sz="1200" dirty="0">
              <a:latin typeface="+mj-lt"/>
            </a:endParaRPr>
          </a:p>
        </p:txBody>
      </p:sp>
      <p:sp>
        <p:nvSpPr>
          <p:cNvPr id="3072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2736E8-B9CE-497D-9FAE-13E0EA4955D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727" name="Прямоугольник 1"/>
          <p:cNvSpPr>
            <a:spLocks noChangeArrowheads="1"/>
          </p:cNvSpPr>
          <p:nvPr/>
        </p:nvSpPr>
        <p:spPr bwMode="auto">
          <a:xfrm>
            <a:off x="7522750" y="5726859"/>
            <a:ext cx="2644619" cy="101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00" tIns="43350" rIns="86700" bIns="43350">
            <a:spAutoFit/>
          </a:bodyPr>
          <a:lstStyle>
            <a:lvl1pPr marL="342900" indent="-3429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48.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Каспийск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49.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50.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Кизляр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51.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Хасавюрт</a:t>
            </a:r>
          </a:p>
          <a:p>
            <a:pPr marL="0" lvl="1" algn="just">
              <a:lnSpc>
                <a:spcPct val="90000"/>
              </a:lnSpc>
            </a:pP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52.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endParaRPr lang="ru-RU" alt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6579" y="5444142"/>
            <a:ext cx="4543715" cy="282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6700" tIns="43350" rIns="86700" bIns="4335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Городские  округа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25105" y="1029565"/>
            <a:ext cx="4542179" cy="3084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700" tIns="43350" rIns="86700" bIns="4335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Муниципальные районы </a:t>
            </a:r>
          </a:p>
        </p:txBody>
      </p:sp>
      <p:pic>
        <p:nvPicPr>
          <p:cNvPr id="30730" name="Picture 12" descr="\\SVD2078\mail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3" y="1127835"/>
            <a:ext cx="4980905" cy="54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590205" y="206693"/>
            <a:ext cx="10659534" cy="34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16" tIns="49459" rIns="98916" bIns="4945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прибыльных  сельскохозяйственных организаций в общем их числе</a:t>
            </a:r>
          </a:p>
        </p:txBody>
      </p:sp>
      <p:sp>
        <p:nvSpPr>
          <p:cNvPr id="3" name="Text Box 93"/>
          <p:cNvSpPr txBox="1">
            <a:spLocks noChangeArrowheads="1"/>
          </p:cNvSpPr>
          <p:nvPr/>
        </p:nvSpPr>
        <p:spPr bwMode="auto">
          <a:xfrm>
            <a:off x="202855" y="805596"/>
            <a:ext cx="3802890" cy="29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43" tIns="56322" rIns="112643" bIns="56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прибыльных сельскохозяйственных организаций, %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17424"/>
              </p:ext>
            </p:extLst>
          </p:nvPr>
        </p:nvGraphicFramePr>
        <p:xfrm>
          <a:off x="233813" y="1180983"/>
          <a:ext cx="3749314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Лист" r:id="rId3" imgW="3057635" imgH="1342980" progId="Excel.Sheet.8">
                  <p:embed/>
                </p:oleObj>
              </mc:Choice>
              <mc:Fallback>
                <p:oleObj name="Лист" r:id="rId3" imgW="3057635" imgH="1342980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13" y="1180983"/>
                        <a:ext cx="3749314" cy="1586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4" y="2651630"/>
            <a:ext cx="4255203" cy="44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4431" y="805598"/>
            <a:ext cx="5760640" cy="6501636"/>
          </a:xfrm>
          <a:prstGeom prst="rect">
            <a:avLst/>
          </a:prstGeom>
        </p:spPr>
        <p:txBody>
          <a:bodyPr wrap="square" lIns="98916" tIns="49459" rIns="98916" bIns="49459">
            <a:spAutoFit/>
          </a:bodyPr>
          <a:lstStyle/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b="1" dirty="0">
                <a:solidFill>
                  <a:prstClr val="black"/>
                </a:solidFill>
                <a:latin typeface="+mj-lt"/>
              </a:rPr>
              <a:t>Итоги 2013 года свидетельствуют об  увеличении числа  прибыльных </a:t>
            </a:r>
            <a:r>
              <a:rPr lang="ru-RU" sz="1300" b="1">
                <a:solidFill>
                  <a:prstClr val="black"/>
                </a:solidFill>
                <a:latin typeface="+mj-lt"/>
              </a:rPr>
              <a:t>сельскохозяйственных </a:t>
            </a:r>
            <a:r>
              <a:rPr lang="ru-RU" sz="1300" b="1" smtClean="0">
                <a:solidFill>
                  <a:prstClr val="black"/>
                </a:solidFill>
                <a:latin typeface="+mj-lt"/>
              </a:rPr>
              <a:t>предприятий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Так, по данным Минсельхозпрода РД, доля прибыльных предприятий сельского хозяйства</a:t>
            </a:r>
            <a:r>
              <a:rPr lang="en-US" sz="13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по республике увеличилась  с  67%</a:t>
            </a:r>
            <a:r>
              <a:rPr 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в  2012 году до  82%  в 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2013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году.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Сумма прибыли прибыльных предприятий по республике в 2013 году составила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324,4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млн. рублей.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что в 2  раза  </a:t>
            </a:r>
            <a:r>
              <a:rPr lang="ru-RU" sz="1300" dirty="0" smtClean="0">
                <a:solidFill>
                  <a:prstClr val="black"/>
                </a:solidFill>
                <a:latin typeface="+mj-lt"/>
              </a:rPr>
              <a:t>больше,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чем в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2012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году.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26 муниципальных образованиях доля прибыльных сельскохозяйственных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предприятий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выросла.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 МО  «Табасаранский 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Гергебильский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Шамильский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Кайтагский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Цунтинский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Чародинский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Кулинский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Кумторкалинский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"</a:t>
            </a:r>
            <a:r>
              <a:rPr lang="ru-RU" sz="13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Бежтинский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участок в  составе </a:t>
            </a:r>
            <a:r>
              <a:rPr lang="ru-RU" sz="13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Цунтинского</a:t>
            </a:r>
            <a:r>
              <a:rPr lang="ru-RU" sz="13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района"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и «Ботлихский район» все сельхозпредприятия  закончили  год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прибылями.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Доля прибыльных предприятий  снизилась в 8  муниципальных образованиях, наиболее значительно 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Унцукульский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район» - на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25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п.п.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Докузпаринский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  все сельхозпредприятия  в  2013 году 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были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убыточными. 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В  7 муниципальных районах  по итогам 2013 года получено отрицательное сальдо (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убытки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).  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Наибольшая сумма убытка получена сельхозпредприятиями  МО «</a:t>
            </a:r>
            <a:r>
              <a:rPr lang="ru-RU" sz="13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Карабудахкентский</a:t>
            </a:r>
            <a:r>
              <a:rPr lang="ru-RU" sz="13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район», где  чистый финансовый результат по итогам 2013 года составил   (-)</a:t>
            </a:r>
            <a:r>
              <a:rPr lang="ru-RU" sz="1300">
                <a:solidFill>
                  <a:prstClr val="black"/>
                </a:solidFill>
                <a:latin typeface="+mj-lt"/>
                <a:cs typeface="Times New Roman" pitchFamily="18" charset="0"/>
              </a:rPr>
              <a:t>11,2 </a:t>
            </a:r>
            <a:r>
              <a:rPr lang="ru-RU" sz="130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млн. рублей. </a:t>
            </a:r>
            <a:endParaRPr lang="ru-RU" sz="13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Дифференциация муниципальных образований по доле прибыльных предприятий сельского хозяйства уменьшилась  с 4,3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до 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2,1.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Наименьшее значение доли прибыльных сельхозпредприятий отмечено в               МО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Карабудахкентский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 район»  и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Ахтынский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  (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22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%).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Несмотря на снижение численности убыточных  сельхозпредприятий  в 2013 году по сравнению с 2012 годом (на 47%), что связано, в основном, установившимися благоприятными  климатическими условиями,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уровень эффективности сельскохозяйственного производства в большей их части остается низким и не обеспечивает расширенного воспроизводства,  конкурентоспособности продукции и высокой доходности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сельскохозяйственной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деятельности.</a:t>
            </a:r>
            <a:endParaRPr lang="ru-RU" sz="13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indent="286789" algn="just" defTabSz="1351514" eaLnBrk="0" hangingPunct="0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В целях улучшения  финансового состояния сельхозпредприятий  создана Республиканская межведомственная комиссия по финансовому оздоровлению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сельскохозяйственных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товаропроизводителей. 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Минсельхозпродом РД организована работа по реструктуризации задолженности </a:t>
            </a:r>
            <a:r>
              <a:rPr lang="ru-RU" sz="1300" dirty="0" err="1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сельхозтоваропроизводителей</a:t>
            </a: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по налогам, платежам во внебюджетные фонды, займам, кредитам </a:t>
            </a:r>
            <a:r>
              <a:rPr lang="ru-RU" sz="130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и </a:t>
            </a:r>
            <a:r>
              <a:rPr lang="ru-RU" sz="130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поставщикам.</a:t>
            </a:r>
            <a:endParaRPr lang="ru-RU" sz="13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20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28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105039"/>
              </p:ext>
            </p:extLst>
          </p:nvPr>
        </p:nvGraphicFramePr>
        <p:xfrm>
          <a:off x="38662" y="878550"/>
          <a:ext cx="10130184" cy="632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8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22</a:t>
            </a:fld>
            <a:endParaRPr lang="ru-RU">
              <a:latin typeface="+mj-lt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347167" y="616258"/>
            <a:ext cx="9703226" cy="5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протяженности автомобильных дорог общего пользования местного значения,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отвечающих нормативным требованиям 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25960" y="1152178"/>
            <a:ext cx="4248472" cy="6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64" tIns="56282" rIns="112564" bIns="56282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Доля протяженности автомобильных дорог общего пользования местного значения, не отвечающих нормативным требованиям, %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16441"/>
              </p:ext>
            </p:extLst>
          </p:nvPr>
        </p:nvGraphicFramePr>
        <p:xfrm>
          <a:off x="203337" y="1633547"/>
          <a:ext cx="4163712" cy="124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Лист" r:id="rId3" imgW="3143267" imgH="990630" progId="Excel.Sheet.8">
                  <p:embed/>
                </p:oleObj>
              </mc:Choice>
              <mc:Fallback>
                <p:oleObj name="Лист" r:id="rId3" imgW="3143267" imgH="990630" progId="Excel.Sheet.8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37" y="1633547"/>
                        <a:ext cx="4163712" cy="1246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D:\ДОКУМЕНТЫ 2014 ГОД\ОЦЕНКА ЭФФЕКТИВНОСТИ ОМСУ\СВОДНЫЙ ДОКЛАД  2014г\Карты\дорог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9" y="2880370"/>
            <a:ext cx="3945008" cy="422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7697" y="1080171"/>
            <a:ext cx="595385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/>
          <a:lstStyle>
            <a:lvl1pPr indent="395288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2493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249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Общая </a:t>
            </a:r>
            <a:r>
              <a:rPr lang="ru-RU" altLang="ru-RU" sz="1300" b="1" dirty="0">
                <a:latin typeface="+mj-lt"/>
              </a:rPr>
              <a:t>протяженность автомобильных дорог </a:t>
            </a:r>
            <a:r>
              <a:rPr lang="ru-RU" altLang="ru-RU" sz="1300" dirty="0">
                <a:latin typeface="+mj-lt"/>
              </a:rPr>
              <a:t>с твердым покрытием в республике составила 18750,3 км, в том числе местного значения – </a:t>
            </a:r>
            <a:r>
              <a:rPr lang="ru-RU" altLang="ru-RU" sz="1300">
                <a:latin typeface="+mj-lt"/>
              </a:rPr>
              <a:t>1226,2 </a:t>
            </a:r>
            <a:r>
              <a:rPr lang="ru-RU" altLang="ru-RU" sz="1300" smtClean="0">
                <a:latin typeface="+mj-lt"/>
              </a:rPr>
              <a:t>км. </a:t>
            </a:r>
            <a:r>
              <a:rPr lang="ru-RU" altLang="ru-RU" sz="1300" dirty="0">
                <a:latin typeface="+mj-lt"/>
              </a:rPr>
              <a:t>Из общей протяженности обслуживаемой территориальной сети дорог с твердым покрытием  только  45,8% имеют </a:t>
            </a:r>
            <a:r>
              <a:rPr lang="ru-RU" altLang="ru-RU" sz="1300">
                <a:latin typeface="+mj-lt"/>
              </a:rPr>
              <a:t>усовершенствованное </a:t>
            </a:r>
            <a:r>
              <a:rPr lang="ru-RU" altLang="ru-RU" sz="1300" smtClean="0">
                <a:latin typeface="+mj-lt"/>
              </a:rPr>
              <a:t>покрытие.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Более 70%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местных дорог в горной части республики по своим техническим пара­метрам не соответствует нормативам даже V </a:t>
            </a:r>
            <a:r>
              <a:rPr lang="ru-RU" altLang="ru-RU" sz="1300">
                <a:latin typeface="+mj-lt"/>
                <a:cs typeface="Times New Roman" pitchFamily="18" charset="0"/>
              </a:rPr>
              <a:t>тех­нической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категории.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К 39 населенным пун­ктам, расположен­ным в МО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Тляратинский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Цумадинский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Рутульский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300" dirty="0" err="1">
                <a:latin typeface="+mj-lt"/>
                <a:cs typeface="Times New Roman" pitchFamily="18" charset="0"/>
              </a:rPr>
              <a:t>Ахтынский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район» и «Ботлихский район», где проживает свыше  </a:t>
            </a:r>
            <a:r>
              <a:rPr lang="ru-RU" altLang="ru-RU" sz="1300">
                <a:latin typeface="+mj-lt"/>
                <a:cs typeface="Times New Roman" pitchFamily="18" charset="0"/>
              </a:rPr>
              <a:t>5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тыс.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человек, 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нет </a:t>
            </a:r>
            <a:r>
              <a:rPr lang="ru-RU" altLang="ru-RU" sz="1300">
                <a:latin typeface="+mj-lt"/>
                <a:cs typeface="Times New Roman" pitchFamily="18" charset="0"/>
              </a:rPr>
              <a:t>подъездных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дорог.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В сфере дорожного хозяйства основной задачей органов местного самоуправления является повышение эффективности и безопасности функционирования сети автомобильных дорог </a:t>
            </a:r>
            <a:r>
              <a:rPr lang="ru-RU" altLang="ru-RU" sz="1300">
                <a:latin typeface="+mj-lt"/>
              </a:rPr>
              <a:t>местного </a:t>
            </a:r>
            <a:r>
              <a:rPr lang="ru-RU" altLang="ru-RU" sz="1300" smtClean="0">
                <a:latin typeface="+mj-lt"/>
              </a:rPr>
              <a:t>значения.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В муниципальных районах горной  и высокогорной  зон  («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Гумбетовский</a:t>
            </a:r>
            <a:r>
              <a:rPr lang="ru-RU" altLang="ru-RU" sz="1300" dirty="0">
                <a:latin typeface="+mj-lt"/>
              </a:rPr>
              <a:t> район» </a:t>
            </a:r>
            <a:r>
              <a:rPr lang="ru-RU" altLang="ru-RU" sz="1300">
                <a:latin typeface="+mj-lt"/>
              </a:rPr>
              <a:t>и </a:t>
            </a:r>
            <a:r>
              <a:rPr lang="ru-RU" altLang="ru-RU" sz="1300" smtClean="0">
                <a:latin typeface="+mj-lt"/>
              </a:rPr>
              <a:t>др.)  </a:t>
            </a:r>
            <a:r>
              <a:rPr lang="ru-RU" altLang="ru-RU" sz="1300" dirty="0">
                <a:latin typeface="+mj-lt"/>
              </a:rPr>
              <a:t>дорогам и дорожным сооружениям наносится  огромный ущерб из-за селевых потоков и </a:t>
            </a:r>
            <a:r>
              <a:rPr lang="ru-RU" altLang="ru-RU" sz="1300">
                <a:latin typeface="+mj-lt"/>
              </a:rPr>
              <a:t>ливневых </a:t>
            </a:r>
            <a:r>
              <a:rPr lang="ru-RU" altLang="ru-RU" sz="1300" smtClean="0">
                <a:latin typeface="+mj-lt"/>
              </a:rPr>
              <a:t>дождей.  </a:t>
            </a:r>
            <a:r>
              <a:rPr lang="ru-RU" altLang="ru-RU" sz="1300" dirty="0">
                <a:latin typeface="+mj-lt"/>
              </a:rPr>
              <a:t>Усилиями  автодорожных  служб указанных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районов постоянно  проводятся работы по  ликвидации последствий  оползней и  устранению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опасных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участков.</a:t>
            </a:r>
            <a:r>
              <a:rPr lang="ru-RU" altLang="ru-RU" sz="1300" smtClean="0">
                <a:latin typeface="+mj-lt"/>
              </a:rPr>
              <a:t> 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Улучшению ситуации в МО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способствуют проводимые  ежегодно работы по  строительству  новых, реконструкции   и расширению существующих автомобильных  дорог в связи с дислокацией в районе </a:t>
            </a:r>
            <a:r>
              <a:rPr lang="ru-RU" altLang="ru-RU" sz="1300">
                <a:latin typeface="+mj-lt"/>
              </a:rPr>
              <a:t>приграничных </a:t>
            </a:r>
            <a:r>
              <a:rPr lang="ru-RU" altLang="ru-RU" sz="1300" smtClean="0">
                <a:latin typeface="+mj-lt"/>
              </a:rPr>
              <a:t>застав.   </a:t>
            </a:r>
            <a:r>
              <a:rPr lang="ru-RU" altLang="ru-RU" sz="1300" dirty="0">
                <a:latin typeface="+mj-lt"/>
              </a:rPr>
              <a:t>В результате в данном МО  планируется довести  показатель </a:t>
            </a:r>
            <a:r>
              <a:rPr lang="ru-RU" altLang="ru-RU" sz="1300" dirty="0" smtClean="0">
                <a:latin typeface="+mj-lt"/>
              </a:rPr>
              <a:t>«доля </a:t>
            </a:r>
            <a:r>
              <a:rPr lang="ru-RU" altLang="ru-RU" sz="1300" dirty="0">
                <a:latin typeface="+mj-lt"/>
              </a:rPr>
              <a:t>протяженности автомобильных дорог общего пользования местного значения, не отвечающих нормативным </a:t>
            </a:r>
            <a:r>
              <a:rPr lang="ru-RU" altLang="ru-RU" sz="1300" dirty="0" smtClean="0">
                <a:latin typeface="+mj-lt"/>
              </a:rPr>
              <a:t>требованиям»   </a:t>
            </a:r>
            <a:r>
              <a:rPr lang="ru-RU" altLang="ru-RU" sz="1300" dirty="0">
                <a:latin typeface="+mj-lt"/>
              </a:rPr>
              <a:t>к 2016 году до  55% </a:t>
            </a:r>
            <a:r>
              <a:rPr lang="ru-RU" altLang="ru-RU" sz="1300" dirty="0" smtClean="0">
                <a:latin typeface="+mj-lt"/>
              </a:rPr>
              <a:t> (</a:t>
            </a:r>
            <a:r>
              <a:rPr lang="ru-RU" altLang="ru-RU" sz="1300" dirty="0">
                <a:latin typeface="+mj-lt"/>
              </a:rPr>
              <a:t>в 2013 году  -</a:t>
            </a:r>
            <a:r>
              <a:rPr lang="ru-RU" altLang="ru-RU" sz="1300">
                <a:latin typeface="+mj-lt"/>
              </a:rPr>
              <a:t>73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Проведенные дорожными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службами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МО работы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усовершенствованию дорожного покрытия    позволили снизить долю протяженности автомобильных дорог местного значения с твердым покрытием, не отвечающих нормативным требованиям почти во всех МО, наиболее значительно - в  МО «город  Дербент»,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Несмотря на принимаемые МО меры, техническое состояние   большей части автомобильных дорог местного значения остается  неудовлетворительным, основной причиной этому является недостаточное финансирование  расходов на содержание дорожного хозяйства из республиканского  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местных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бюджетов.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71357" y="71533"/>
            <a:ext cx="9703226" cy="5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563" tIns="56282" rIns="112563" bIns="5628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Дорожное хозяйство и транспорт 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4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+mj-lt"/>
              </a:rPr>
              <a:t>23</a:t>
            </a:fld>
            <a:endParaRPr lang="ru-RU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710" y="101328"/>
            <a:ext cx="9785103" cy="331708"/>
          </a:xfrm>
          <a:prstGeom prst="rect">
            <a:avLst/>
          </a:prstGeom>
        </p:spPr>
        <p:txBody>
          <a:bodyPr vert="horz" lIns="0" tIns="49459" rIns="0" bIns="0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126748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Обеспеченность  регулярными автобусными и железнодорожными маршрутами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" y="716757"/>
            <a:ext cx="4495590" cy="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Доля    населения,   проживающего   в   населенных пунктах, не имеющих регулярного автобусного и (или) железнодорожного сообщения  с административным центром МО, в общей численности населения МО, %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9976"/>
              </p:ext>
            </p:extLst>
          </p:nvPr>
        </p:nvGraphicFramePr>
        <p:xfrm>
          <a:off x="263712" y="1582617"/>
          <a:ext cx="3582478" cy="161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Лист" r:id="rId3" imgW="3047910" imgH="1314360" progId="Excel.Sheet.8">
                  <p:embed/>
                </p:oleObj>
              </mc:Choice>
              <mc:Fallback>
                <p:oleObj name="Лист" r:id="rId3" imgW="3047910" imgH="1314360" progId="Excel.Sheet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12" y="1582617"/>
                        <a:ext cx="3582478" cy="1610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2" descr="D:\ДОКУМЕНТЫ 2014 ГОД\ОЦЕНКА ЭФФЕКТИВНОСТИ ОМСУ\СВОДНЫЙ ДОКЛАД  2014г\Карты\автобусн сооб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9" y="3071192"/>
            <a:ext cx="4231881" cy="40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74431" y="576114"/>
            <a:ext cx="5852483" cy="64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96" tIns="56348" rIns="112696" bIns="56348" anchor="b"/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В республике   ввиду наличия  труднодоступных  высокогорных и горных  территорий, слабо развита   сеть маршрутов  регулярных внутрирайонных  автобусных   пассажирских </a:t>
            </a:r>
            <a:r>
              <a:rPr lang="ru-RU" sz="1300" dirty="0" smtClean="0">
                <a:latin typeface="+mj-lt"/>
              </a:rPr>
              <a:t>перевозок.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b="1" dirty="0">
                <a:latin typeface="+mj-lt"/>
              </a:rPr>
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центром,  от численности населения городского округа (муниципального района) </a:t>
            </a:r>
            <a:r>
              <a:rPr lang="ru-RU" sz="1300" dirty="0">
                <a:latin typeface="+mj-lt"/>
              </a:rPr>
              <a:t>в 2013 году в среднем по  муниципальным образованиям составила    14%      от общей численности населения и уменьшилась  по сравнению с 2012 годом  на  2,4  </a:t>
            </a:r>
            <a:r>
              <a:rPr lang="ru-RU" sz="1300" dirty="0" err="1" smtClean="0">
                <a:latin typeface="+mj-lt"/>
              </a:rPr>
              <a:t>п.п</a:t>
            </a:r>
            <a:r>
              <a:rPr lang="ru-RU" sz="1300" dirty="0" smtClean="0">
                <a:latin typeface="+mj-lt"/>
              </a:rPr>
              <a:t>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Среди муниципальных образований республики наихудшее значение  показателя «Доля населения, проживающего в населенных пунктах, не имеющих регулярного автобусного и (или) железнодорожного сообщения с административным центром   городского округа (муниципального района) в общей численности населения городского округа (муниципального района)»  установлено в   МО 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- 75,1</a:t>
            </a:r>
            <a:r>
              <a:rPr lang="ru-RU" sz="1300" dirty="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Высока  доля населения, не обеспеченного регулярным автобусным и (или) железнодорожным сообщением с административным центром и  в МО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(69%), «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район» (62%), «</a:t>
            </a:r>
            <a:r>
              <a:rPr lang="ru-RU" sz="1300" dirty="0" err="1">
                <a:latin typeface="+mj-lt"/>
              </a:rPr>
              <a:t>Цумадинский</a:t>
            </a:r>
            <a:r>
              <a:rPr lang="ru-RU" sz="1300" dirty="0">
                <a:latin typeface="+mj-lt"/>
              </a:rPr>
              <a:t> район»  и «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район» (53%), «</a:t>
            </a:r>
            <a:r>
              <a:rPr lang="ru-RU" sz="1300" dirty="0" err="1">
                <a:latin typeface="+mj-lt"/>
              </a:rPr>
              <a:t>Ахвахский</a:t>
            </a:r>
            <a:r>
              <a:rPr lang="ru-RU" sz="1300" dirty="0">
                <a:latin typeface="+mj-lt"/>
              </a:rPr>
              <a:t> район»  и 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 (43</a:t>
            </a:r>
            <a:r>
              <a:rPr lang="ru-RU" sz="1300" dirty="0" smtClean="0">
                <a:latin typeface="+mj-lt"/>
              </a:rPr>
              <a:t>%).  </a:t>
            </a:r>
            <a:r>
              <a:rPr lang="ru-RU" sz="1300" dirty="0">
                <a:latin typeface="+mj-lt"/>
              </a:rPr>
              <a:t>Указанное связано  с тем, что в данных МО недостаточно занимаются организацией пассажирских перевозок, а также с плохим состоянием автомобильных  </a:t>
            </a:r>
            <a:r>
              <a:rPr lang="ru-RU" sz="1300" dirty="0" smtClean="0">
                <a:latin typeface="+mj-lt"/>
              </a:rPr>
              <a:t>дорог.  </a:t>
            </a:r>
            <a:r>
              <a:rPr lang="ru-RU" sz="1300" dirty="0">
                <a:latin typeface="+mj-lt"/>
              </a:rPr>
              <a:t>Кроме того, отсутствие устойчивого пассажиропотока в удаленные сельские населенные пункты от административных центров делает осуществление  перевозок пассажиров экономически  </a:t>
            </a:r>
            <a:r>
              <a:rPr lang="ru-RU" sz="1300" dirty="0" smtClean="0">
                <a:latin typeface="+mj-lt"/>
              </a:rPr>
              <a:t>невыгодным.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Большая часть из 8 муниципальных районов, обеспечивших в 2013 году регулярное транспортное сообщение во все населенные </a:t>
            </a:r>
            <a:r>
              <a:rPr lang="ru-RU" sz="1300" dirty="0" smtClean="0">
                <a:latin typeface="+mj-lt"/>
              </a:rPr>
              <a:t>пункты,  </a:t>
            </a:r>
            <a:r>
              <a:rPr lang="ru-RU" sz="1300" dirty="0">
                <a:latin typeface="+mj-lt"/>
              </a:rPr>
              <a:t>приходится на муниципальные районы равнинной зоны (кроме МО «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район</a:t>
            </a:r>
            <a:r>
              <a:rPr lang="ru-RU" sz="1300" dirty="0" smtClean="0">
                <a:latin typeface="+mj-lt"/>
              </a:rPr>
              <a:t>»).  </a:t>
            </a:r>
            <a:endParaRPr lang="ru-RU" sz="1300" dirty="0">
              <a:latin typeface="+mj-lt"/>
            </a:endParaRPr>
          </a:p>
          <a:p>
            <a:pPr indent="494234" algn="just" eaLnBrk="1" hangingPunct="1">
              <a:lnSpc>
                <a:spcPct val="90000"/>
              </a:lnSpc>
              <a:buClr>
                <a:srgbClr val="F0A22E"/>
              </a:buClr>
              <a:buSzPct val="70000"/>
              <a:defRPr/>
            </a:pPr>
            <a:r>
              <a:rPr lang="ru-RU" sz="1300" dirty="0">
                <a:latin typeface="+mj-lt"/>
              </a:rPr>
              <a:t>Необходимо отметить, что  в 31 муниципальном районе и городском округе данный показатель  улучшился, наиболее значительно   в МО 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  и  «</a:t>
            </a:r>
            <a:r>
              <a:rPr lang="ru-RU" sz="1300" dirty="0" err="1">
                <a:latin typeface="+mj-lt"/>
              </a:rPr>
              <a:t>Докузпаринский</a:t>
            </a:r>
            <a:r>
              <a:rPr lang="ru-RU" sz="1300" dirty="0">
                <a:latin typeface="+mj-lt"/>
              </a:rPr>
              <a:t> район</a:t>
            </a:r>
            <a:r>
              <a:rPr lang="ru-RU" sz="1300" dirty="0" smtClean="0">
                <a:latin typeface="+mj-lt"/>
              </a:rPr>
              <a:t>».  </a:t>
            </a:r>
            <a:r>
              <a:rPr lang="ru-RU" sz="1300" dirty="0">
                <a:latin typeface="+mj-lt"/>
              </a:rPr>
              <a:t>В МО «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район»,  «город Южно - </a:t>
            </a:r>
            <a:r>
              <a:rPr lang="ru-RU" sz="1300" dirty="0" err="1">
                <a:latin typeface="+mj-lt"/>
              </a:rPr>
              <a:t>Сухокумск</a:t>
            </a:r>
            <a:r>
              <a:rPr lang="ru-RU" sz="1300" dirty="0">
                <a:latin typeface="+mj-lt"/>
              </a:rPr>
              <a:t>», «</a:t>
            </a:r>
            <a:r>
              <a:rPr lang="ru-RU" sz="1300" dirty="0" err="1">
                <a:latin typeface="+mj-lt"/>
              </a:rPr>
              <a:t>Хивский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район» значение показателя осталось на уровне предшествующего </a:t>
            </a:r>
            <a:r>
              <a:rPr lang="ru-RU" sz="1300" dirty="0" smtClean="0">
                <a:latin typeface="+mj-lt"/>
              </a:rPr>
              <a:t>года. </a:t>
            </a:r>
            <a:endParaRPr lang="ru-RU" sz="1300" dirty="0">
              <a:latin typeface="+mj-lt"/>
            </a:endParaRPr>
          </a:p>
          <a:p>
            <a:pPr algn="just" eaLnBrk="1" hangingPunct="1">
              <a:lnSpc>
                <a:spcPct val="80000"/>
              </a:lnSpc>
              <a:spcAft>
                <a:spcPct val="25000"/>
              </a:spcAft>
              <a:buClr>
                <a:srgbClr val="F0A22E"/>
              </a:buClr>
              <a:buSzPct val="70000"/>
              <a:buFont typeface="Wingdings 2" pitchFamily="18" charset="2"/>
              <a:buNone/>
              <a:defRPr/>
            </a:pPr>
            <a:endParaRPr lang="ru-RU" sz="13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390713" y="137581"/>
            <a:ext cx="9185604" cy="5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altLang="ru-RU" sz="1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Среднемесячная номинальная начисленная заработная плата работников 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73725" y="6754907"/>
            <a:ext cx="6054707" cy="2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573725" y="3840108"/>
            <a:ext cx="3548147" cy="6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 работников крупных и средних предприятий и некоммерческих организаций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1205" name="Text Box 16"/>
          <p:cNvSpPr txBox="1">
            <a:spLocks noChangeArrowheads="1"/>
          </p:cNvSpPr>
          <p:nvPr/>
        </p:nvSpPr>
        <p:spPr bwMode="auto">
          <a:xfrm>
            <a:off x="5022503" y="6617335"/>
            <a:ext cx="4863568" cy="4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работников муниципальных дошкольных образовательных учреждений 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2768110" y="756442"/>
            <a:ext cx="7280704" cy="26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b="1" dirty="0">
                <a:latin typeface="+mj-lt"/>
              </a:rPr>
              <a:t>Среднемесячная заработная плата работников крупных и средних предприятий и некоммерческих организаций</a:t>
            </a:r>
            <a:r>
              <a:rPr lang="ru-RU" altLang="ru-RU" sz="1300" dirty="0">
                <a:latin typeface="+mj-lt"/>
              </a:rPr>
              <a:t> по республике в 2013 году увеличилась на 23,2% и составила </a:t>
            </a:r>
            <a:r>
              <a:rPr lang="ru-RU" altLang="ru-RU" sz="1300">
                <a:latin typeface="+mj-lt"/>
              </a:rPr>
              <a:t>16834,7  </a:t>
            </a:r>
            <a:r>
              <a:rPr lang="ru-RU" altLang="ru-RU" sz="1300" smtClean="0">
                <a:latin typeface="+mj-lt"/>
              </a:rPr>
              <a:t>рублей.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работников крупных и средних предприятий и некоммерческих организаций наблюдается  в  МО 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 район»  (на </a:t>
            </a:r>
            <a:r>
              <a:rPr lang="ru-RU" altLang="ru-RU" sz="1300">
                <a:latin typeface="+mj-lt"/>
              </a:rPr>
              <a:t>54,7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заработной платы    более чем на 40% отмечено также в МО «Буйнакский район», «Дербентский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 и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Максимальная величина заработной платы сложилась в МО «город Махачкала» - </a:t>
            </a:r>
            <a:r>
              <a:rPr lang="ru-RU" altLang="ru-RU" sz="1300">
                <a:latin typeface="+mj-lt"/>
              </a:rPr>
              <a:t>25296,1 </a:t>
            </a:r>
            <a:r>
              <a:rPr lang="ru-RU" altLang="ru-RU" sz="1300" smtClean="0">
                <a:latin typeface="+mj-lt"/>
              </a:rPr>
              <a:t>руб.,  </a:t>
            </a:r>
            <a:r>
              <a:rPr lang="ru-RU" altLang="ru-RU" sz="1300" dirty="0">
                <a:latin typeface="+mj-lt"/>
              </a:rPr>
              <a:t>что выше  республиканского уровня  на 50</a:t>
            </a:r>
            <a:r>
              <a:rPr lang="ru-RU" altLang="ru-RU" sz="1300" dirty="0" smtClean="0">
                <a:latin typeface="+mj-lt"/>
              </a:rPr>
              <a:t>%, </a:t>
            </a:r>
            <a:r>
              <a:rPr lang="ru-RU" altLang="ru-RU" sz="1300" dirty="0">
                <a:latin typeface="+mj-lt"/>
              </a:rPr>
              <a:t>Минимальная величина заработной платы работников крупных и средних предприятий и некоммерческих организаций сложилась в МО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район» - </a:t>
            </a:r>
            <a:r>
              <a:rPr lang="ru-RU" altLang="ru-RU" sz="1300">
                <a:latin typeface="+mj-lt"/>
              </a:rPr>
              <a:t>9818,4 </a:t>
            </a:r>
            <a:r>
              <a:rPr lang="ru-RU" altLang="ru-RU" sz="1300" smtClean="0">
                <a:latin typeface="+mj-lt"/>
              </a:rPr>
              <a:t>руб. </a:t>
            </a:r>
            <a:r>
              <a:rPr lang="ru-RU" altLang="ru-RU" sz="1300" dirty="0">
                <a:latin typeface="+mj-lt"/>
              </a:rPr>
              <a:t>(на 41,7% ниже республиканского </a:t>
            </a:r>
            <a:r>
              <a:rPr lang="ru-RU" altLang="ru-RU" sz="1300">
                <a:latin typeface="+mj-lt"/>
              </a:rPr>
              <a:t>уровня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Показатель межмуниципальной дифференциации между муниципальными образованиями по величине заработной платы работников крупных и средних предприятий и некоммерческих организаций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раза.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197895" y="4623211"/>
            <a:ext cx="5760720" cy="22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3603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Среднемесячная заработная плата работников муниципальных дошкольных образовательных учреждений в  среднем увеличилась на 36,6% и составила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7968,5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рубля.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Наибольший рост среднемесячной заработной платы работников муниципальных дошкольных образовательных учреждений наблюдается 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72,4%), «город Хасавюрт»  (на 70,6%)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(на 65,9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%),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Максимальная величина заработной платы сложилась в МО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- 12700,0 рублей,  что выше  среднего  уровня   по муниципальным образованиям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59,3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 </a:t>
            </a: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 </a:t>
            </a:r>
          </a:p>
        </p:txBody>
      </p:sp>
      <p:sp>
        <p:nvSpPr>
          <p:cNvPr id="5120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5B1A60-5D61-42C0-86E0-0190DAC7DC6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24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09" name="Picture 2" descr="D:\ДОКУМЕНТЫ 2014 ГОД\ОЦЕНКА ЭФФЕКТИВНОСТИ ОМСУ\СВОДНЫЙ ДОКЛАД  2014г\Карты\зп 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5" y="668234"/>
            <a:ext cx="3089480" cy="32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" descr="D:\ДОКУМЕНТЫ 2014 ГОД\ОЦЕНКА ЭФФЕКТИВНОСТИ ОМСУ\СВОДНЫЙ ДОКЛАД  2014г\Карты\зп дош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68" y="2974012"/>
            <a:ext cx="3325141" cy="364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573725" y="6754907"/>
            <a:ext cx="6054707" cy="2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573725" y="4441597"/>
            <a:ext cx="4592795" cy="4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 работников муниципальных учреждений культуры и искусства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2228" name="Text Box 16"/>
          <p:cNvSpPr txBox="1">
            <a:spLocks noChangeArrowheads="1"/>
          </p:cNvSpPr>
          <p:nvPr/>
        </p:nvSpPr>
        <p:spPr bwMode="auto">
          <a:xfrm>
            <a:off x="5096938" y="6727104"/>
            <a:ext cx="4933352" cy="4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697" tIns="49349" rIns="98697" bIns="49349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i="1" dirty="0">
                <a:solidFill>
                  <a:srgbClr val="000000"/>
                </a:solidFill>
              </a:rPr>
              <a:t>Среднемесячная номинальная начисленная заработная плата работников муниципальных учреждений физической культуры и спорта</a:t>
            </a:r>
            <a:r>
              <a:rPr lang="ru-RU" altLang="ru-RU" sz="1100" i="1">
                <a:solidFill>
                  <a:srgbClr val="000000"/>
                </a:solidFill>
              </a:rPr>
              <a:t>,  </a:t>
            </a:r>
            <a:r>
              <a:rPr lang="ru-RU" altLang="ru-RU" sz="1100" i="1" smtClean="0">
                <a:solidFill>
                  <a:srgbClr val="000000"/>
                </a:solidFill>
              </a:rPr>
              <a:t>руб.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3068965" y="811337"/>
            <a:ext cx="6791027" cy="248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/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b="1" dirty="0">
                <a:latin typeface="+mj-lt"/>
              </a:rPr>
              <a:t>Среднемесячная заработная плата работников муниципальных учреждений культуры и искусства  </a:t>
            </a:r>
            <a:r>
              <a:rPr lang="ru-RU" altLang="ru-RU" sz="1300" dirty="0">
                <a:latin typeface="+mj-lt"/>
              </a:rPr>
              <a:t>в 2013 году  по республике  составила </a:t>
            </a:r>
            <a:r>
              <a:rPr lang="ru-RU" altLang="ru-RU" sz="1300">
                <a:latin typeface="+mj-lt"/>
              </a:rPr>
              <a:t>9615,6 </a:t>
            </a:r>
            <a:r>
              <a:rPr lang="ru-RU" altLang="ru-RU" sz="1300" smtClean="0">
                <a:latin typeface="+mj-lt"/>
              </a:rPr>
              <a:t>рублей.</a:t>
            </a:r>
            <a:endParaRPr lang="ru-RU" altLang="ru-RU" sz="1300" dirty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муниципальных учреждений культуры и искусства наблюдается  в  МО 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 (на 57,3%)  и «Ногайский район»  (на </a:t>
            </a:r>
            <a:r>
              <a:rPr lang="ru-RU" altLang="ru-RU" sz="1300">
                <a:latin typeface="+mj-lt"/>
              </a:rPr>
              <a:t>56,6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заработной платы  более чем на 40% отмечено также в МО «город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»,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»,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 и «город  Дагестанские </a:t>
            </a:r>
            <a:r>
              <a:rPr lang="ru-RU" altLang="ru-RU" sz="1300">
                <a:latin typeface="+mj-lt"/>
              </a:rPr>
              <a:t>Огни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>
                <a:latin typeface="+mj-lt"/>
              </a:rPr>
              <a:t>Максимальная величина заработной платы сложилась в МО «город Каспийск» - 13568,4 рублей,  что выше  республиканского значения  на </a:t>
            </a:r>
            <a:r>
              <a:rPr lang="ru-RU" altLang="ru-RU" sz="1300" smtClean="0">
                <a:latin typeface="+mj-lt"/>
              </a:rPr>
              <a:t>41%.</a:t>
            </a:r>
            <a:endParaRPr lang="ru-RU" altLang="ru-RU" sz="1300" dirty="0" smtClean="0">
              <a:latin typeface="+mj-lt"/>
            </a:endParaRPr>
          </a:p>
          <a:p>
            <a:pPr marL="168463" indent="204659" algn="just" eaLnBrk="0" hangingPunct="0">
              <a:lnSpc>
                <a:spcPct val="80000"/>
              </a:lnSpc>
              <a:tabLst>
                <a:tab pos="0" algn="l"/>
              </a:tabLst>
              <a:defRPr/>
            </a:pPr>
            <a:r>
              <a:rPr lang="ru-RU" altLang="ru-RU" sz="1300" dirty="0" smtClean="0">
                <a:latin typeface="+mj-lt"/>
              </a:rPr>
              <a:t>Показатель </a:t>
            </a:r>
            <a:r>
              <a:rPr lang="ru-RU" altLang="ru-RU" sz="1300" dirty="0">
                <a:latin typeface="+mj-lt"/>
              </a:rPr>
              <a:t>межмуниципальной дифференциации между муниципальными образованиями по величине заработной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платы работников муниципальных учреждений культуры и искусства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раза.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168463" indent="341442" algn="just" eaLnBrk="0" hangingPunct="0">
              <a:lnSpc>
                <a:spcPct val="80000"/>
              </a:lnSpc>
              <a:spcBef>
                <a:spcPct val="40000"/>
              </a:spcBef>
              <a:tabLst>
                <a:tab pos="0" algn="l"/>
              </a:tabLst>
              <a:defRPr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230245" y="4893394"/>
            <a:ext cx="6402924" cy="223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/>
          <a:lstStyle>
            <a:lvl1pPr marL="177800" indent="215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Среднемесячная заработная плата работников муниципальных учреждений физической культуры и спорта  увеличилась на 43,2% и составила </a:t>
            </a:r>
            <a:r>
              <a:rPr lang="ru-RU" altLang="ru-RU" sz="1300">
                <a:latin typeface="+mj-lt"/>
              </a:rPr>
              <a:t>13127,4 </a:t>
            </a:r>
            <a:r>
              <a:rPr lang="ru-RU" altLang="ru-RU" sz="1300" smtClean="0">
                <a:latin typeface="+mj-lt"/>
              </a:rPr>
              <a:t>рубля.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Наибольший рост среднемесячной заработной платы работников муниципальных учреждений физической культуры и спорта наблюдается  в  МО 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 район» и 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район» (более чем  в 2 раза), «</a:t>
            </a:r>
            <a:r>
              <a:rPr lang="ru-RU" altLang="ru-RU" sz="1300" dirty="0" err="1">
                <a:latin typeface="+mj-lt"/>
              </a:rPr>
              <a:t>Кизлярский</a:t>
            </a:r>
            <a:r>
              <a:rPr lang="ru-RU" altLang="ru-RU" sz="1300" dirty="0">
                <a:latin typeface="+mj-lt"/>
              </a:rPr>
              <a:t> район»  (на 92,2%) и МО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 (на </a:t>
            </a:r>
            <a:r>
              <a:rPr lang="ru-RU" altLang="ru-RU" sz="1300">
                <a:latin typeface="+mj-lt"/>
              </a:rPr>
              <a:t>90,4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Максимальная величина заработной платы работников муниципальных учреждений физической культуры  и спорта сложилась в МО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 - 49870,8 рублей,  что выше  среднего  уровня по муниципальным образованиям более чем в 3,5 раза, минимальная  - в МО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 (</a:t>
            </a:r>
            <a:r>
              <a:rPr lang="ru-RU" altLang="ru-RU" sz="1300">
                <a:latin typeface="+mj-lt"/>
              </a:rPr>
              <a:t>7380 </a:t>
            </a:r>
            <a:r>
              <a:rPr lang="ru-RU" altLang="ru-RU" sz="1300" smtClean="0">
                <a:latin typeface="+mj-lt"/>
              </a:rPr>
              <a:t>руб.), </a:t>
            </a:r>
            <a:r>
              <a:rPr lang="ru-RU" altLang="ru-RU" sz="1300" dirty="0">
                <a:latin typeface="+mj-lt"/>
              </a:rPr>
              <a:t>что ниже среднего уровня на </a:t>
            </a:r>
            <a:r>
              <a:rPr lang="ru-RU" altLang="ru-RU" sz="1300">
                <a:latin typeface="+mj-lt"/>
              </a:rPr>
              <a:t>43,8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    </a:t>
            </a:r>
          </a:p>
          <a:p>
            <a:pPr algn="just">
              <a:lnSpc>
                <a:spcPct val="80000"/>
              </a:lnSpc>
            </a:pPr>
            <a:r>
              <a:rPr lang="ru-RU" altLang="ru-RU" sz="1300" dirty="0">
                <a:latin typeface="+mj-lt"/>
              </a:rPr>
              <a:t>   </a:t>
            </a:r>
          </a:p>
        </p:txBody>
      </p:sp>
      <p:pic>
        <p:nvPicPr>
          <p:cNvPr id="52232" name="Picture 2" descr="D:\ДОКУМЕНТЫ 2014 ГОД\ОЦЕНКА ЭФФЕКТИВНОСТИ ОМСУ\СВОДНЫЙ ДОКЛАД  2014г\Карты\зп спо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3" y="811335"/>
            <a:ext cx="3479116" cy="36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3" descr="D:\ДОКУМЕНТЫ 2014 ГОД\ОЦЕНКА ЭФФЕКТИВНОСТИ ОМСУ\СВОДНЫЙ ДОКЛАД  2014г\Карты\зп спор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31" y="3071195"/>
            <a:ext cx="3715418" cy="36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8785" y="6733744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9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40" y="729010"/>
            <a:ext cx="9599275" cy="754409"/>
          </a:xfrm>
        </p:spPr>
        <p:txBody>
          <a:bodyPr tIns="43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детей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в возрасте 1 – 6 лет</a:t>
            </a:r>
          </a:p>
        </p:txBody>
      </p:sp>
      <p:graphicFrame>
        <p:nvGraphicFramePr>
          <p:cNvPr id="53251" name="Object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2437081"/>
              </p:ext>
            </p:extLst>
          </p:nvPr>
        </p:nvGraphicFramePr>
        <p:xfrm>
          <a:off x="691085" y="2270464"/>
          <a:ext cx="2813360" cy="105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Лист" r:id="rId3" imgW="3457702" imgH="809730" progId="Excel.Sheet.8">
                  <p:embed/>
                </p:oleObj>
              </mc:Choice>
              <mc:Fallback>
                <p:oleObj name="Лист" r:id="rId3" imgW="3457702" imgH="8097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85" y="2270464"/>
                        <a:ext cx="2813360" cy="1055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9316469" y="6817523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4E76BC-FCD5-40C4-BD9A-5F1158FA4FD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253" name="Text Box 25"/>
          <p:cNvSpPr txBox="1">
            <a:spLocks noChangeArrowheads="1"/>
          </p:cNvSpPr>
          <p:nvPr/>
        </p:nvSpPr>
        <p:spPr bwMode="auto">
          <a:xfrm>
            <a:off x="57862" y="1332202"/>
            <a:ext cx="4106524" cy="7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9" tIns="43255" rIns="86509" bIns="43255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детей в  возрасте от 1 до 6 лет, получающих дошкольную образовательную услугу  и (или) услугу по их содержанию в организациях различной организационно-правовой формы собственности, в общей численности детей  от 1 до 6 лет, %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4302423" y="1483417"/>
            <a:ext cx="5616624" cy="55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11163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ru-RU" altLang="ru-RU" sz="1300" b="1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Дошкольные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образовательные услуги и (или) услуги по  содержанию в организациях различной организационно-правовой формы  собственности детям в возрасте от 1 до 6 лет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предоставляются  во всех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 в возрасте от 1 до 6 лет, получающих дошкольные образовательные услуги, в общей численности детей от одного до шести лет по республике  составила </a:t>
            </a:r>
            <a:r>
              <a:rPr lang="en-US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27,1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6 муниципальных образованиях - «город Буйнакск», «город Дербент», «город Южно-Сухокумск», «город Каспийск», «город Избербаш» и «город Кизляр»  дошкольные  образовательные услуги  получает  более 50% от общего числа детей в возрасте от 1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лет.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Наименьший удельный вес детей, получающих дошкольные образовательные услуги и (или) услуги по их содержанию,  наблюдаются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Акушинский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от  6%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рамках мероприятий по модернизации региональной системы дошкольного образования  в 2013 году с привлечением средств федерального бюджета  в 22 МО осуществлялось строительство 25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дошкольных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учреждений.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текущем году на эти цели будет выделено  из федерального  бюджета 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613,2 </a:t>
            </a:r>
            <a:r>
              <a:rPr lang="en-US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млн.руб.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из республиканского  - 153,3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млн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рублей.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За счет указанных средств планируется  строительство 11  дошкольных образовательных учреждений, суммарной мощностью 1260 мест в МО с  наименьшей обеспеченностью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дошкольными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учреждениями.</a:t>
            </a:r>
            <a:endParaRPr lang="ru-RU" altLang="ru-RU" sz="13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целях повышения показателя по охвату детей  дошкольными образовательными  услугами администрациям МО  необходимо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принять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меры по развитию альтернативных форм дошкольного образования (групп по присмотру и уходу за детьми, семейных дошкольных групп), открытию дополнительных групп в действующих дошкольных учреждениях </a:t>
            </a:r>
            <a:r>
              <a:rPr lang="ru-RU" altLang="ru-RU" sz="1300">
                <a:latin typeface="+mj-lt"/>
                <a:cs typeface="Times New Roman" pitchFamily="18" charset="0"/>
              </a:rPr>
              <a:t>и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др.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/>
            <a:endParaRPr lang="ru-RU" altLang="ru-RU" sz="1300" dirty="0">
              <a:latin typeface="+mj-lt"/>
              <a:ea typeface="Times New Roman" pitchFamily="18" charset="0"/>
              <a:cs typeface="Calibri" pitchFamily="34" charset="0"/>
            </a:endParaRPr>
          </a:p>
          <a:p>
            <a:pPr algn="just" eaLnBrk="1" hangingPunct="1"/>
            <a:endParaRPr lang="en-US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2221"/>
              </p:ext>
            </p:extLst>
          </p:nvPr>
        </p:nvGraphicFramePr>
        <p:xfrm>
          <a:off x="691084" y="122465"/>
          <a:ext cx="8697792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7792"/>
              </a:tblGrid>
              <a:tr h="406931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2.</a:t>
                      </a:r>
                      <a:r>
                        <a:rPr lang="en-US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Дошкольное образование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9" marR="88359" marT="43446" marB="43446"/>
                </a:tc>
              </a:tr>
            </a:tbl>
          </a:graphicData>
        </a:graphic>
      </p:graphicFrame>
      <p:pic>
        <p:nvPicPr>
          <p:cNvPr id="53257" name="Picture 10" descr="D:\ДОКУМЕНТЫ 2014 ГОД\ОЦЕНКА ЭФФЕКТИВНОСТИ ОМСУ\СВОДНЫЙ ДОКЛАД  2014г\Карты\охват д.с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3336636"/>
            <a:ext cx="3842676" cy="38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69738"/>
              </p:ext>
            </p:extLst>
          </p:nvPr>
        </p:nvGraphicFramePr>
        <p:xfrm>
          <a:off x="284228" y="1861457"/>
          <a:ext cx="9683213" cy="483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59" y="576114"/>
            <a:ext cx="10090072" cy="976928"/>
          </a:xfrm>
        </p:spPr>
        <p:txBody>
          <a:bodyPr>
            <a:norm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детей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возрасте 1 - 6 лет (%)</a:t>
            </a:r>
          </a:p>
        </p:txBody>
      </p:sp>
    </p:spTree>
    <p:extLst>
      <p:ext uri="{BB962C8B-B14F-4D97-AF65-F5344CB8AC3E}">
        <p14:creationId xmlns:p14="http://schemas.microsoft.com/office/powerpoint/2010/main" val="16520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FA625-C282-4B79-AEB9-6F1E5DB08766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2959" y="48954"/>
            <a:ext cx="9381957" cy="684864"/>
          </a:xfrm>
        </p:spPr>
        <p:txBody>
          <a:bodyPr lIns="98704" tIns="49350" rIns="98704" bIns="49350">
            <a:norm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1 до 6 лет, стоящих на учете для определения в дошко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льные муниципальные учреждения в общей численности детей  от 1 до 6 лет</a:t>
            </a: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39968" y="792138"/>
            <a:ext cx="3270493" cy="5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детей  в возрасте  от 1 до 6 лет, стоящих на учете для определения в дошкольные муниципальные учреждения</a:t>
            </a:r>
          </a:p>
        </p:txBody>
      </p:sp>
      <p:sp>
        <p:nvSpPr>
          <p:cNvPr id="54277" name="Rectangle 5"/>
          <p:cNvSpPr txBox="1">
            <a:spLocks noChangeArrowheads="1"/>
          </p:cNvSpPr>
          <p:nvPr/>
        </p:nvSpPr>
        <p:spPr bwMode="auto">
          <a:xfrm>
            <a:off x="4192432" y="925254"/>
            <a:ext cx="5775517" cy="56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в отчетном году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детей в возрасте  от 1 до 6 лет, состоящих на учете для определения в дошкольные муниципальные учреждения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среднем по муниципальным образованиям республики  незначительно снизилась (на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1,2 п.п.)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составила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30,4%.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детей, состоящих на учете для определения в муниципальные дошкольные учреждения,  снизилась в 26 муниципальных образованиях,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том числе наибольшее снижение наблюдалось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Магарамкентский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Шамильский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«Агульский район» и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Буйнакск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показателя в указанных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составило от  40 до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Самое низкое значение доли детей, состоящих на учете для определения в дошкольные муниципальные учреждения, зафиксировано в МО </a:t>
            </a:r>
            <a:r>
              <a:rPr lang="en-US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Ахвахский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- 1,2%,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- 3,5% ,   «Ботлихский район» -  менее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3,0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Увеличение показателя по сравнению с 2012 годом наблюдалось в 18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Рост показателя на 5 и более процентных пунктов установлен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«город Избербаш» и 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Махачкала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Максимальное значение доли детей, состоящих на учете для определения в дошкольные муниципальные учреждения, зафиксировано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(более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80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республике введена в эксплуатацию автоматизированная информационная система «Электронный детский сад», которая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позволяет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упростить планирование загрузки учреждений дошкольного образования, в том числе путем выработки предложений по </a:t>
            </a:r>
            <a:r>
              <a:rPr lang="ru-RU" altLang="ru-RU" sz="1300">
                <a:latin typeface="+mj-lt"/>
                <a:cs typeface="Times New Roman" pitchFamily="18" charset="0"/>
              </a:rPr>
              <a:t>альтернативным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формам.</a:t>
            </a:r>
            <a:endParaRPr lang="ru-RU" altLang="ru-RU" sz="1300" dirty="0">
              <a:solidFill>
                <a:srgbClr val="4E3B3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spcBef>
                <a:spcPct val="40000"/>
              </a:spcBef>
              <a:buClr>
                <a:srgbClr val="F0A22E"/>
              </a:buClr>
              <a:buSzPct val="70000"/>
            </a:pPr>
            <a:r>
              <a:rPr lang="ru-RU" altLang="ru-RU" sz="1300" dirty="0">
                <a:solidFill>
                  <a:srgbClr val="4E3B30"/>
                </a:solidFill>
                <a:latin typeface="+mj-lt"/>
              </a:rPr>
              <a:t> </a:t>
            </a:r>
          </a:p>
        </p:txBody>
      </p:sp>
      <p:graphicFrame>
        <p:nvGraphicFramePr>
          <p:cNvPr id="54278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3148113"/>
              </p:ext>
            </p:extLst>
          </p:nvPr>
        </p:nvGraphicFramePr>
        <p:xfrm>
          <a:off x="652923" y="1321445"/>
          <a:ext cx="31575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Лист" r:id="rId4" imgW="3047910" imgH="1219320" progId="Excel.Sheet.8">
                  <p:embed/>
                </p:oleObj>
              </mc:Choice>
              <mc:Fallback>
                <p:oleObj name="Лист" r:id="rId4" imgW="3047910" imgH="121932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23" y="1321445"/>
                        <a:ext cx="3157538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21" name="Picture 105" descr="D:\ДОКУМЕНТЫ 2014 ГОД\ОЦЕНКА ЭФФЕКТИВНОСТИ ОМСУ\СВОДНЫЙ ДОКЛАД  2014г\Карты\очередь дети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3" y="2880370"/>
            <a:ext cx="40324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F216C7-5A8B-4624-9103-D6116341201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29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3950" y="240391"/>
            <a:ext cx="9144187" cy="891986"/>
          </a:xfrm>
        </p:spPr>
        <p:txBody>
          <a:bodyPr lIns="98704" tIns="49350" rIns="98704" bIns="49350" rtlCol="0">
            <a:norm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дошкольных  образовательных  учреждений, здания которых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находятся в аварийном состоянии или требуют капитального ремонта,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общем  количестве муниципальных дошкольных  учреждений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58407" y="1213774"/>
            <a:ext cx="5890405" cy="5760115"/>
          </a:xfrm>
        </p:spPr>
        <p:txBody>
          <a:bodyPr lIns="98704" tIns="49350" rIns="98704" bIns="49350">
            <a:noAutofit/>
          </a:bodyPr>
          <a:lstStyle/>
          <a:p>
            <a:pPr marL="0" indent="0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По сравнению с 2012 годом </a:t>
            </a:r>
            <a:r>
              <a:rPr lang="ru-RU" sz="1300" b="1" dirty="0"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</a:r>
            <a:r>
              <a:rPr lang="ru-RU" sz="1300" dirty="0">
                <a:latin typeface="+mj-lt"/>
              </a:rPr>
              <a:t> в среднем по муниципальным образованиям республики уменьшилась на </a:t>
            </a:r>
            <a:r>
              <a:rPr lang="ru-RU" sz="1300">
                <a:latin typeface="+mj-lt"/>
              </a:rPr>
              <a:t>2,4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и составила </a:t>
            </a:r>
            <a:r>
              <a:rPr lang="ru-RU" sz="1300">
                <a:latin typeface="+mj-lt"/>
              </a:rPr>
              <a:t>55,3</a:t>
            </a:r>
            <a:r>
              <a:rPr lang="ru-RU" sz="130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Среди МО только в трех отсутствуют дошкольные образовательные  учреждения, требующие  капитального ремонта –  в МО «Новолакский район», «</a:t>
            </a:r>
            <a:r>
              <a:rPr lang="ru-RU" sz="1300" dirty="0" err="1">
                <a:latin typeface="+mj-lt"/>
              </a:rPr>
              <a:t>Кизлярский</a:t>
            </a:r>
            <a:r>
              <a:rPr lang="ru-RU" sz="1300" dirty="0">
                <a:latin typeface="+mj-lt"/>
              </a:rPr>
              <a:t> район» и «город </a:t>
            </a:r>
            <a:r>
              <a:rPr lang="ru-RU" sz="1300">
                <a:latin typeface="+mj-lt"/>
              </a:rPr>
              <a:t>Хасавюрт</a:t>
            </a:r>
            <a:r>
              <a:rPr lang="ru-RU" sz="1300" smtClean="0">
                <a:latin typeface="+mj-lt"/>
              </a:rPr>
              <a:t>». </a:t>
            </a:r>
            <a:r>
              <a:rPr lang="ru-RU" sz="1300" dirty="0">
                <a:latin typeface="+mj-lt"/>
              </a:rPr>
              <a:t>Низкие значения данного показателя установлены  в МО «город Махачкала» (7,8%), «город Дербент» (10%)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район» (16,7%), «город Избербаш» (18,2%),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 (19,2%), «</a:t>
            </a:r>
            <a:r>
              <a:rPr lang="ru-RU" sz="1300" dirty="0" err="1">
                <a:latin typeface="+mj-lt"/>
              </a:rPr>
              <a:t>Кулинский</a:t>
            </a:r>
            <a:r>
              <a:rPr lang="ru-RU" sz="1300" dirty="0">
                <a:latin typeface="+mj-lt"/>
              </a:rPr>
              <a:t> район» (20%),  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(21,4%), «</a:t>
            </a:r>
            <a:r>
              <a:rPr lang="ru-RU" sz="1300" dirty="0" err="1">
                <a:latin typeface="+mj-lt"/>
              </a:rPr>
              <a:t>Цунтинский</a:t>
            </a:r>
            <a:r>
              <a:rPr lang="ru-RU" sz="1300" dirty="0">
                <a:latin typeface="+mj-lt"/>
              </a:rPr>
              <a:t> район» (22,2%)  и  «Ботлихский район» (</a:t>
            </a:r>
            <a:r>
              <a:rPr lang="ru-RU" sz="1300">
                <a:latin typeface="+mj-lt"/>
              </a:rPr>
              <a:t>23,1</a:t>
            </a:r>
            <a:r>
              <a:rPr lang="ru-RU" sz="1300" smtClean="0">
                <a:latin typeface="+mj-lt"/>
              </a:rPr>
              <a:t>%).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Доля  дошкольных образовательных учреждений, требующих капитального ремонта уменьшилась в  23 МО, наиболее значительно в МО «город  Дербент» – на </a:t>
            </a:r>
            <a:r>
              <a:rPr lang="ru-RU" sz="1300">
                <a:latin typeface="+mj-lt"/>
              </a:rPr>
              <a:t>53,3 </a:t>
            </a:r>
            <a:r>
              <a:rPr lang="ru-RU" sz="1300" smtClean="0">
                <a:latin typeface="+mj-lt"/>
              </a:rPr>
              <a:t>п.п.,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Унцукульский</a:t>
            </a:r>
            <a:r>
              <a:rPr lang="ru-RU" sz="1300" dirty="0">
                <a:latin typeface="+mj-lt"/>
              </a:rPr>
              <a:t> район»,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район» и «</a:t>
            </a:r>
            <a:r>
              <a:rPr lang="ru-RU" sz="1300" dirty="0" err="1">
                <a:latin typeface="+mj-lt"/>
              </a:rPr>
              <a:t>Новолакский</a:t>
            </a:r>
            <a:r>
              <a:rPr lang="ru-RU" sz="1300" dirty="0">
                <a:latin typeface="+mj-lt"/>
              </a:rPr>
              <a:t> район» – на </a:t>
            </a:r>
            <a:r>
              <a:rPr lang="ru-RU" sz="1300">
                <a:latin typeface="+mj-lt"/>
              </a:rPr>
              <a:t>33,3 </a:t>
            </a:r>
            <a:r>
              <a:rPr lang="ru-RU" sz="1300" smtClean="0">
                <a:latin typeface="+mj-lt"/>
              </a:rPr>
              <a:t>п.п.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33 МО 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их количестве составляет более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50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В </a:t>
            </a:r>
            <a:r>
              <a:rPr lang="ru-RU" sz="1300" dirty="0">
                <a:latin typeface="+mj-lt"/>
              </a:rPr>
              <a:t>МО «</a:t>
            </a:r>
            <a:r>
              <a:rPr lang="ru-RU" sz="1300" dirty="0" err="1">
                <a:latin typeface="+mj-lt"/>
              </a:rPr>
              <a:t>Лакский</a:t>
            </a:r>
            <a:r>
              <a:rPr lang="ru-RU" sz="1300" dirty="0">
                <a:latin typeface="+mj-lt"/>
              </a:rPr>
              <a:t> район», «</a:t>
            </a:r>
            <a:r>
              <a:rPr lang="ru-RU" sz="1300" dirty="0" err="1">
                <a:latin typeface="+mj-lt"/>
              </a:rPr>
              <a:t>Бабаюртовский</a:t>
            </a:r>
            <a:r>
              <a:rPr lang="ru-RU" sz="1300" dirty="0">
                <a:latin typeface="+mj-lt"/>
              </a:rPr>
              <a:t> район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</a:t>
            </a:r>
            <a:r>
              <a:rPr lang="ru-RU" sz="1300" dirty="0">
                <a:latin typeface="+mj-lt"/>
              </a:rPr>
              <a:t> и </a:t>
            </a:r>
            <a:r>
              <a:rPr lang="ru-RU" sz="1300" dirty="0" smtClean="0">
                <a:latin typeface="+mj-lt"/>
              </a:rPr>
              <a:t>"</a:t>
            </a:r>
            <a:r>
              <a:rPr lang="ru-RU" sz="1300" dirty="0" err="1" smtClean="0">
                <a:latin typeface="+mj-lt"/>
              </a:rPr>
              <a:t>Бежтинский</a:t>
            </a:r>
            <a:r>
              <a:rPr lang="ru-RU" sz="1300" dirty="0" smtClean="0">
                <a:latin typeface="+mj-lt"/>
              </a:rPr>
              <a:t> участок в  составе </a:t>
            </a:r>
            <a:r>
              <a:rPr lang="ru-RU" sz="1300" dirty="0" err="1" smtClean="0">
                <a:latin typeface="+mj-lt"/>
              </a:rPr>
              <a:t>Цунтинского</a:t>
            </a:r>
            <a:r>
              <a:rPr lang="ru-RU" sz="1300" dirty="0" smtClean="0">
                <a:latin typeface="+mj-lt"/>
              </a:rPr>
              <a:t> района" </a:t>
            </a:r>
            <a:r>
              <a:rPr lang="ru-RU" sz="1300" dirty="0">
                <a:latin typeface="+mj-lt"/>
              </a:rPr>
              <a:t>капитального ремонта требуют все  дошкольные   </a:t>
            </a:r>
            <a:r>
              <a:rPr lang="ru-RU" sz="1300">
                <a:latin typeface="+mj-lt"/>
              </a:rPr>
              <a:t>образовательные  </a:t>
            </a:r>
            <a:r>
              <a:rPr lang="ru-RU" sz="1300" smtClean="0">
                <a:latin typeface="+mj-lt"/>
              </a:rPr>
              <a:t>учреждения.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Ухудшение данного показателя отмечено в 13 муниципальных образованиях, наиболее значительное в МО «город Каспийск» (на </a:t>
            </a:r>
            <a:r>
              <a:rPr lang="ru-RU" sz="1300">
                <a:latin typeface="+mj-lt"/>
              </a:rPr>
              <a:t>25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Магарамкентский</a:t>
            </a:r>
            <a:r>
              <a:rPr lang="ru-RU" sz="1300" dirty="0">
                <a:latin typeface="+mj-lt"/>
              </a:rPr>
              <a:t> район» (на 15,8 </a:t>
            </a:r>
            <a:r>
              <a:rPr lang="ru-RU" sz="1300" dirty="0" err="1" smtClean="0">
                <a:latin typeface="+mj-lt"/>
              </a:rPr>
              <a:t>п,п</a:t>
            </a:r>
            <a:r>
              <a:rPr lang="ru-RU" sz="1300" dirty="0">
                <a:latin typeface="+mj-lt"/>
              </a:rPr>
              <a:t>) и «</a:t>
            </a:r>
            <a:r>
              <a:rPr lang="ru-RU" sz="1300" dirty="0" err="1">
                <a:latin typeface="+mj-lt"/>
              </a:rPr>
              <a:t>Тляратинский</a:t>
            </a:r>
            <a:r>
              <a:rPr lang="ru-RU" sz="1300" dirty="0">
                <a:latin typeface="+mj-lt"/>
              </a:rPr>
              <a:t> район»  (на </a:t>
            </a:r>
            <a:r>
              <a:rPr lang="ru-RU" sz="1300">
                <a:latin typeface="+mj-lt"/>
              </a:rPr>
              <a:t>15,6 </a:t>
            </a:r>
            <a:r>
              <a:rPr lang="ru-RU" sz="1300" smtClean="0">
                <a:latin typeface="+mj-lt"/>
              </a:rPr>
              <a:t>п.п.).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Основной  причиной   ухудшения показателя в указанных МО является недостаточность   финансовых средств в муниципальных бюджетах и ограниченные возможности поддержки из республиканского бюджета РД для проведения капитального ремонта и  </a:t>
            </a:r>
            <a:r>
              <a:rPr lang="ru-RU" sz="1300">
                <a:latin typeface="+mj-lt"/>
              </a:rPr>
              <a:t>реконструкции </a:t>
            </a:r>
            <a:r>
              <a:rPr lang="ru-RU" sz="1300" smtClean="0">
                <a:latin typeface="+mj-lt"/>
              </a:rPr>
              <a:t>зданий.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55301" name="Object 30"/>
          <p:cNvGraphicFramePr>
            <a:graphicFrameLocks noChangeAspect="1"/>
          </p:cNvGraphicFramePr>
          <p:nvPr/>
        </p:nvGraphicFramePr>
        <p:xfrm>
          <a:off x="644281" y="1200403"/>
          <a:ext cx="3339523" cy="142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Лист" r:id="rId3" imgW="2990912" imgH="809730" progId="Excel.Sheet.8">
                  <p:embed/>
                </p:oleObj>
              </mc:Choice>
              <mc:Fallback>
                <p:oleObj name="Лист" r:id="rId3" imgW="2990912" imgH="809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81" y="1200403"/>
                        <a:ext cx="3339523" cy="1422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2" name="Picture 4" descr="D:\ДОКУМЕНТЫ 2014 ГОД\ОЦЕНКА ЭФФЕКТИВНОСТИ ОМСУ\СВОДНЫЙ ДОКЛАД  2014г\Карты\кап ремон садов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7" y="2736354"/>
            <a:ext cx="3966929" cy="41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5D25D1-BD52-4479-B7F1-EF8533265A02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199" y="122465"/>
            <a:ext cx="8377186" cy="544264"/>
          </a:xfrm>
        </p:spPr>
        <p:txBody>
          <a:bodyPr tIns="43350"/>
          <a:lstStyle/>
          <a:p>
            <a:pPr eaLnBrk="1" hangingPunct="1"/>
            <a:r>
              <a:rPr lang="ru-RU" altLang="ru-RU" sz="1500" b="1" dirty="0">
                <a:solidFill>
                  <a:schemeClr val="accent1">
                    <a:lumMod val="75000"/>
                  </a:schemeClr>
                </a:solidFill>
              </a:rPr>
              <a:t>СОДЕРЖАНИЕ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458" y="878549"/>
            <a:ext cx="9299121" cy="5897455"/>
          </a:xfrm>
        </p:spPr>
        <p:txBody>
          <a:bodyPr lIns="86716" tIns="43358" rIns="86716" bIns="43358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ВВЕДЕНИЕ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……………………………………………………………………………………………………………….…………………………………………..   </a:t>
            </a:r>
            <a:r>
              <a:rPr lang="ru-RU" altLang="ru-RU" sz="1500" b="1" dirty="0">
                <a:latin typeface="+mj-lt"/>
              </a:rPr>
              <a:t>7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</a:t>
            </a:r>
            <a:r>
              <a:rPr lang="ru-RU" altLang="ru-RU" sz="1500" b="1" smtClean="0">
                <a:latin typeface="+mj-lt"/>
              </a:rPr>
              <a:t>.</a:t>
            </a:r>
            <a:r>
              <a:rPr lang="en-US" altLang="ru-RU" sz="1500" b="1" smtClean="0">
                <a:latin typeface="+mj-lt"/>
              </a:rPr>
              <a:t> </a:t>
            </a:r>
            <a:r>
              <a:rPr lang="ru-RU" altLang="ru-RU" sz="1500" b="1" dirty="0"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И МУНИЦИПАЛЬНЫХ </a:t>
            </a:r>
            <a:r>
              <a:rPr lang="ru-RU" altLang="ru-RU" sz="1500" b="1">
                <a:latin typeface="+mj-lt"/>
              </a:rPr>
              <a:t>РАЙОНОВ</a:t>
            </a:r>
            <a:r>
              <a:rPr lang="ru-RU" altLang="ru-RU" sz="1500" b="1" smtClean="0">
                <a:latin typeface="+mj-lt"/>
              </a:rPr>
              <a:t>……………………………..…………………………………………………….    </a:t>
            </a:r>
            <a:r>
              <a:rPr lang="ru-RU" altLang="ru-RU" sz="1500" b="1" dirty="0">
                <a:latin typeface="+mj-lt"/>
              </a:rPr>
              <a:t>9   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1. </a:t>
            </a:r>
            <a:r>
              <a:rPr lang="ru-RU" altLang="ru-RU" sz="1500" b="1" dirty="0">
                <a:latin typeface="+mj-lt"/>
              </a:rPr>
              <a:t>Экономическое </a:t>
            </a:r>
            <a:r>
              <a:rPr lang="ru-RU" altLang="ru-RU" sz="1500" b="1">
                <a:latin typeface="+mj-lt"/>
              </a:rPr>
              <a:t>развитие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…………………………………………………………………………………..…………….……………………….  </a:t>
            </a:r>
            <a:r>
              <a:rPr lang="ru-RU" altLang="ru-RU" sz="1500" b="1" dirty="0" smtClean="0">
                <a:latin typeface="+mj-lt"/>
              </a:rPr>
              <a:t>11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1.1. </a:t>
            </a:r>
            <a:r>
              <a:rPr lang="ru-RU" altLang="ru-RU" sz="1500" dirty="0">
                <a:latin typeface="+mj-lt"/>
              </a:rPr>
              <a:t>Развитие малого и среднего </a:t>
            </a:r>
            <a:r>
              <a:rPr lang="ru-RU" altLang="ru-RU" sz="1500">
                <a:latin typeface="+mj-lt"/>
              </a:rPr>
              <a:t>предпринимательства</a:t>
            </a:r>
            <a:r>
              <a:rPr lang="ru-RU" altLang="ru-RU" sz="1500" smtClean="0">
                <a:latin typeface="+mj-lt"/>
              </a:rPr>
              <a:t>……………………………………………………………..…………….   </a:t>
            </a:r>
            <a:r>
              <a:rPr lang="ru-RU" altLang="ru-RU" sz="1500" dirty="0" smtClean="0">
                <a:latin typeface="+mj-lt"/>
              </a:rPr>
              <a:t>12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1.2. </a:t>
            </a:r>
            <a:r>
              <a:rPr lang="ru-RU" altLang="ru-RU" sz="1500" dirty="0">
                <a:latin typeface="+mj-lt"/>
              </a:rPr>
              <a:t>Улучшение инвестиционной </a:t>
            </a:r>
            <a:r>
              <a:rPr lang="ru-RU" altLang="ru-RU" sz="1500">
                <a:latin typeface="+mj-lt"/>
              </a:rPr>
              <a:t>привлекательности</a:t>
            </a:r>
            <a:r>
              <a:rPr lang="ru-RU" altLang="ru-RU" sz="1500" smtClean="0">
                <a:latin typeface="+mj-lt"/>
              </a:rPr>
              <a:t>………………………………………..……………….……………………..   </a:t>
            </a:r>
            <a:r>
              <a:rPr lang="ru-RU" altLang="ru-RU" sz="1500" dirty="0" smtClean="0">
                <a:latin typeface="+mj-lt"/>
              </a:rPr>
              <a:t>15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1.3.Сельское </a:t>
            </a:r>
            <a:r>
              <a:rPr lang="ru-RU" altLang="ru-RU" sz="1500">
                <a:latin typeface="+mj-lt"/>
              </a:rPr>
              <a:t>хозяйство 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……………………………………………………………………………………………….…………….………………..   </a:t>
            </a:r>
            <a:r>
              <a:rPr lang="ru-RU" altLang="ru-RU" sz="1500" dirty="0" smtClean="0">
                <a:latin typeface="+mj-lt"/>
              </a:rPr>
              <a:t>19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1.4. </a:t>
            </a:r>
            <a:r>
              <a:rPr lang="ru-RU" altLang="ru-RU" sz="1500" dirty="0">
                <a:latin typeface="+mj-lt"/>
              </a:rPr>
              <a:t>Дорожное хозяйство и </a:t>
            </a:r>
            <a:r>
              <a:rPr lang="ru-RU" altLang="ru-RU" sz="1500">
                <a:latin typeface="+mj-lt"/>
              </a:rPr>
              <a:t>транспорт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……………………………………………………………………..………………….………………   </a:t>
            </a:r>
            <a:r>
              <a:rPr lang="ru-RU" altLang="ru-RU" sz="1500" dirty="0" smtClean="0">
                <a:latin typeface="+mj-lt"/>
              </a:rPr>
              <a:t>22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>
                <a:latin typeface="+mj-lt"/>
              </a:rPr>
              <a:t>           </a:t>
            </a:r>
            <a:r>
              <a:rPr lang="ru-RU" altLang="ru-RU" sz="1500" smtClean="0">
                <a:latin typeface="+mj-lt"/>
              </a:rPr>
              <a:t>1.5. </a:t>
            </a:r>
            <a:r>
              <a:rPr lang="ru-RU" altLang="ru-RU" sz="1500" dirty="0">
                <a:latin typeface="+mj-lt"/>
              </a:rPr>
              <a:t>Доходы </a:t>
            </a:r>
            <a:r>
              <a:rPr lang="ru-RU" altLang="ru-RU" sz="1500">
                <a:latin typeface="+mj-lt"/>
              </a:rPr>
              <a:t>населения </a:t>
            </a:r>
            <a:r>
              <a:rPr lang="ru-RU" altLang="ru-RU" sz="1500" smtClean="0">
                <a:latin typeface="+mj-lt"/>
              </a:rPr>
              <a:t>…………………………………………………………………………………………..……………………….…………..  </a:t>
            </a:r>
            <a:r>
              <a:rPr lang="ru-RU" altLang="ru-RU" sz="1500" dirty="0" smtClean="0">
                <a:latin typeface="+mj-lt"/>
              </a:rPr>
              <a:t>24</a:t>
            </a:r>
            <a:endParaRPr lang="ru-RU" altLang="ru-RU" sz="15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2. </a:t>
            </a:r>
            <a:r>
              <a:rPr lang="ru-RU" altLang="ru-RU" sz="1500" b="1" dirty="0">
                <a:latin typeface="+mj-lt"/>
              </a:rPr>
              <a:t>Дошкольное </a:t>
            </a:r>
            <a:r>
              <a:rPr lang="ru-RU" altLang="ru-RU" sz="1500" b="1">
                <a:latin typeface="+mj-lt"/>
              </a:rPr>
              <a:t>образование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…………………………………………………………………………………..……………………………………. </a:t>
            </a:r>
            <a:r>
              <a:rPr lang="ru-RU" altLang="ru-RU" sz="1500" b="1" dirty="0" smtClean="0">
                <a:latin typeface="+mj-lt"/>
              </a:rPr>
              <a:t>26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3. </a:t>
            </a:r>
            <a:r>
              <a:rPr lang="ru-RU" altLang="ru-RU" sz="1500" b="1" dirty="0">
                <a:latin typeface="+mj-lt"/>
              </a:rPr>
              <a:t>Общее и дополнительное </a:t>
            </a:r>
            <a:r>
              <a:rPr lang="ru-RU" altLang="ru-RU" sz="1500" b="1">
                <a:latin typeface="+mj-lt"/>
              </a:rPr>
              <a:t>образование</a:t>
            </a:r>
            <a:r>
              <a:rPr lang="ru-RU" altLang="ru-RU" sz="1500" b="1" smtClean="0">
                <a:latin typeface="+mj-lt"/>
              </a:rPr>
              <a:t>……………………………………………………….………………………………………….. </a:t>
            </a:r>
            <a:r>
              <a:rPr lang="ru-RU" altLang="ru-RU" sz="1500" b="1" dirty="0" smtClean="0">
                <a:latin typeface="+mj-lt"/>
              </a:rPr>
              <a:t>30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4. </a:t>
            </a:r>
            <a:r>
              <a:rPr lang="ru-RU" altLang="ru-RU" sz="1500" b="1" dirty="0">
                <a:latin typeface="+mj-lt"/>
              </a:rPr>
              <a:t>Культура</a:t>
            </a:r>
            <a:r>
              <a:rPr lang="ru-RU" altLang="ru-RU" sz="1500" b="1" dirty="0" smtClean="0">
                <a:latin typeface="+mj-lt"/>
              </a:rPr>
              <a:t>……………………………………………………………………………………………………………………………………………………… 40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5. </a:t>
            </a:r>
            <a:r>
              <a:rPr lang="ru-RU" altLang="ru-RU" sz="1500" b="1" dirty="0">
                <a:latin typeface="+mj-lt"/>
              </a:rPr>
              <a:t>Физическая культура и </a:t>
            </a:r>
            <a:r>
              <a:rPr lang="ru-RU" altLang="ru-RU" sz="1500" b="1">
                <a:latin typeface="+mj-lt"/>
              </a:rPr>
              <a:t>спорт</a:t>
            </a:r>
            <a:r>
              <a:rPr lang="ru-RU" altLang="ru-RU" sz="1500" b="1" smtClean="0">
                <a:solidFill>
                  <a:srgbClr val="000000"/>
                </a:solidFill>
                <a:latin typeface="+mj-lt"/>
              </a:rPr>
              <a:t>…………………………………………………………………………………………………………………….. </a:t>
            </a:r>
            <a:r>
              <a:rPr lang="ru-RU" altLang="ru-RU" sz="1500" b="1" dirty="0" smtClean="0">
                <a:solidFill>
                  <a:srgbClr val="000000"/>
                </a:solidFill>
                <a:latin typeface="+mj-lt"/>
              </a:rPr>
              <a:t>42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6. </a:t>
            </a:r>
            <a:r>
              <a:rPr lang="ru-RU" altLang="ru-RU" sz="1500" b="1" dirty="0">
                <a:latin typeface="+mj-lt"/>
              </a:rPr>
              <a:t>Жилищное строительство и обеспечение граждан </a:t>
            </a:r>
            <a:r>
              <a:rPr lang="ru-RU" altLang="ru-RU" sz="1500" b="1">
                <a:latin typeface="+mj-lt"/>
              </a:rPr>
              <a:t>жильем</a:t>
            </a:r>
            <a:r>
              <a:rPr lang="ru-RU" altLang="ru-RU" sz="1500" b="1" smtClean="0">
                <a:latin typeface="+mj-lt"/>
              </a:rPr>
              <a:t>……………………………….…………………………………… </a:t>
            </a:r>
            <a:r>
              <a:rPr lang="ru-RU" altLang="ru-RU" sz="1500" b="1" dirty="0" smtClean="0">
                <a:latin typeface="+mj-lt"/>
              </a:rPr>
              <a:t>44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7. </a:t>
            </a:r>
            <a:r>
              <a:rPr lang="ru-RU" altLang="ru-RU" sz="1500" b="1" dirty="0">
                <a:latin typeface="+mj-lt"/>
              </a:rPr>
              <a:t>Жилищно-коммунальное </a:t>
            </a:r>
            <a:r>
              <a:rPr lang="ru-RU" altLang="ru-RU" sz="1500" b="1">
                <a:latin typeface="+mj-lt"/>
              </a:rPr>
              <a:t>хозяйство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…………………………………………………………………………….………………………….. </a:t>
            </a:r>
            <a:r>
              <a:rPr lang="ru-RU" altLang="ru-RU" sz="1500" b="1" dirty="0" smtClean="0">
                <a:latin typeface="+mj-lt"/>
              </a:rPr>
              <a:t>51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>
                <a:latin typeface="+mj-lt"/>
              </a:rPr>
              <a:t>      </a:t>
            </a:r>
            <a:r>
              <a:rPr lang="ru-RU" altLang="ru-RU" sz="1500" b="1" smtClean="0">
                <a:latin typeface="+mj-lt"/>
              </a:rPr>
              <a:t>8.  </a:t>
            </a:r>
            <a:r>
              <a:rPr lang="ru-RU" altLang="ru-RU" sz="1500" b="1" dirty="0">
                <a:latin typeface="+mj-lt"/>
              </a:rPr>
              <a:t>Организация муниципального </a:t>
            </a:r>
            <a:r>
              <a:rPr lang="ru-RU" altLang="ru-RU" sz="1500" b="1">
                <a:latin typeface="+mj-lt"/>
              </a:rPr>
              <a:t>управления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…………………………………………………………………………………………….. </a:t>
            </a:r>
            <a:r>
              <a:rPr lang="ru-RU" altLang="ru-RU" sz="1500" b="1" dirty="0" smtClean="0">
                <a:latin typeface="+mj-lt"/>
              </a:rPr>
              <a:t>54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500" b="1" dirty="0">
                <a:latin typeface="+mj-lt"/>
              </a:rPr>
              <a:t>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II</a:t>
            </a:r>
            <a:r>
              <a:rPr lang="ru-RU" altLang="ru-RU" sz="1500" b="1" smtClean="0">
                <a:latin typeface="+mj-lt"/>
              </a:rPr>
              <a:t>. </a:t>
            </a:r>
            <a:r>
              <a:rPr lang="ru-RU" altLang="ru-RU" sz="1500" b="1" dirty="0">
                <a:latin typeface="+mj-lt"/>
              </a:rPr>
              <a:t>ИТОГИ СОЦИОЛОГИЧЕСКИХ ОПРОСОВ </a:t>
            </a:r>
            <a:r>
              <a:rPr lang="ru-RU" altLang="ru-RU" sz="1500" b="1">
                <a:latin typeface="+mj-lt"/>
              </a:rPr>
              <a:t>НАСЕЛЕНИЯ</a:t>
            </a:r>
            <a:r>
              <a:rPr lang="ru-RU" altLang="ru-RU" sz="1500" b="1" smtClean="0">
                <a:latin typeface="+mj-lt"/>
              </a:rPr>
              <a:t>……………………….……………………………………………………….……. </a:t>
            </a:r>
            <a:r>
              <a:rPr lang="ru-RU" altLang="ru-RU" sz="1500" b="1" dirty="0" smtClean="0">
                <a:latin typeface="+mj-lt"/>
              </a:rPr>
              <a:t>58</a:t>
            </a:r>
            <a:endParaRPr lang="en-US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1500" b="1" smtClean="0">
                <a:latin typeface="+mj-lt"/>
              </a:rPr>
              <a:t>III</a:t>
            </a:r>
            <a:r>
              <a:rPr lang="ru-RU" altLang="ru-RU" sz="1500" b="1" smtClean="0">
                <a:latin typeface="+mj-lt"/>
              </a:rPr>
              <a:t>. </a:t>
            </a:r>
            <a:r>
              <a:rPr lang="ru-RU" altLang="ru-RU" sz="1500" b="1" dirty="0" smtClean="0">
                <a:latin typeface="+mj-lt"/>
              </a:rPr>
              <a:t>РЕЗУЛЬТАТЫ </a:t>
            </a:r>
            <a:r>
              <a:rPr lang="ru-RU" altLang="ru-RU" sz="1500" b="1" dirty="0">
                <a:latin typeface="+mj-lt"/>
              </a:rPr>
              <a:t>ОЦЕНКИ ЭФФЕКТИВНОСТИ ДЕЯТЕЛЬНОСТИ ОРГАНОВ МЕСТНОГО САМОУПРАВЛЕНИЯ ГОРОДСКИХ ОКРУГОВ И МУНИЦИПАЛЬНЫХ </a:t>
            </a:r>
            <a:r>
              <a:rPr lang="ru-RU" altLang="ru-RU" sz="1500" b="1">
                <a:latin typeface="+mj-lt"/>
              </a:rPr>
              <a:t>РАЙОНОВ</a:t>
            </a:r>
            <a:r>
              <a:rPr lang="ru-RU" altLang="ru-RU" sz="1500" b="1" smtClean="0">
                <a:latin typeface="+mj-lt"/>
              </a:rPr>
              <a:t>………………………………………………………………………………….… </a:t>
            </a:r>
            <a:r>
              <a:rPr lang="ru-RU" altLang="ru-RU" sz="1500" b="1" dirty="0" smtClean="0">
                <a:latin typeface="+mj-lt"/>
              </a:rPr>
              <a:t>60</a:t>
            </a:r>
            <a:endParaRPr lang="ru-RU" altLang="ru-RU" sz="1500" b="1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0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0EF2B8-A177-4966-A382-837EB2F10FF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4567" y="445948"/>
            <a:ext cx="9185604" cy="1097597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экзамен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по данным предметам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332022" y="1748895"/>
            <a:ext cx="5637457" cy="473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11163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2013 году по сравнению  с 2012 годом результаты  сдачи  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единого государственного экзамена по русскому языку и математике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республике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незначительно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улучшились.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выпускников, сдавших ЕГЭ по русскому  языку и математике,  по республике   в 2013 году составила 98,6%     (в 2012 году -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98,4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 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10 муниципальных образованиях («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«Агульский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район»)  удельный вес лиц,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участвовавших в едином государственном экзамене по данным предметам, составил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остальных муниципальных образованиях, показатель составил от  95%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выше.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улучшения показателя добились в 19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муниципальных образованиях,</a:t>
            </a: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наиболее существенного -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остальных МО увеличение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показателя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незначительное.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Снижение показателя отмечено в 26 муниципальных образованиях в среднем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0,8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Более  значительное снижение допущено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2,3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spcBef>
                <a:spcPct val="4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328841"/>
              </p:ext>
            </p:extLst>
          </p:nvPr>
        </p:nvGraphicFramePr>
        <p:xfrm>
          <a:off x="691085" y="0"/>
          <a:ext cx="8906417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3.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Общее и дополнительное образование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46" marB="43446"/>
                </a:tc>
              </a:tr>
            </a:tbl>
          </a:graphicData>
        </a:graphic>
      </p:graphicFrame>
      <p:pic>
        <p:nvPicPr>
          <p:cNvPr id="56327" name="Picture 9" descr="D:\ДОКУМЕНТЫ 2014 ГОД\ОЦЕНКА ЭФФЕКТИВНОСТИ ОМСУ\СВОДНЫЙ ДОКЛАД  2014г\Карты\ег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7" y="3496892"/>
            <a:ext cx="3896365" cy="37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8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9808776"/>
              </p:ext>
            </p:extLst>
          </p:nvPr>
        </p:nvGraphicFramePr>
        <p:xfrm>
          <a:off x="644022" y="1710214"/>
          <a:ext cx="3301925" cy="185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Лист" r:id="rId4" imgW="3000443" imgH="1323885" progId="Excel.Sheet.8">
                  <p:embed/>
                </p:oleObj>
              </mc:Choice>
              <mc:Fallback>
                <p:oleObj name="Лист" r:id="rId4" imgW="3000443" imgH="132388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22" y="1710214"/>
                        <a:ext cx="3301925" cy="185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46AD92-CE9C-4344-B4B1-DD9D6DC43F5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27406" y="198075"/>
            <a:ext cx="9300654" cy="881403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выпускников муниципальных общеобразовательных учреждений, 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15548" y="1200408"/>
            <a:ext cx="5451894" cy="5878030"/>
          </a:xfrm>
        </p:spPr>
        <p:txBody>
          <a:bodyPr lIns="98704" tIns="49350" rIns="98704" bIns="49350">
            <a:noAutofit/>
          </a:bodyPr>
          <a:lstStyle/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По сравнению с 2012 годом в отчетном году </a:t>
            </a:r>
            <a:r>
              <a:rPr lang="ru-RU" altLang="ru-RU" sz="1400" b="1" dirty="0">
                <a:latin typeface="+mj-lt"/>
                <a:cs typeface="Times New Roman" pitchFamily="18" charset="0"/>
              </a:rPr>
              <a:t>доля выпускников не получивших аттестат о среднем (полном) образовании, в общей численности выпускников муниципальных общеобразовательных учреждений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в среднем по муниципальным образованиям незначительно уменьшилась и составила – 2,3%  (в 2012 году –  </a:t>
            </a:r>
            <a:r>
              <a:rPr lang="ru-RU" altLang="ru-RU" sz="1400">
                <a:latin typeface="+mj-lt"/>
                <a:cs typeface="Times New Roman" pitchFamily="18" charset="0"/>
              </a:rPr>
              <a:t>2,4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%).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снизилась в 25 муниципальных образованиях, наиболее значительно в МО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Цунтинский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5,5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Кайтагский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3,2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«город Махачкала»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3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п.п.),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Гунибский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   (на </a:t>
            </a:r>
            <a:r>
              <a:rPr lang="ru-RU" altLang="ru-RU" sz="1400">
                <a:latin typeface="+mj-lt"/>
                <a:cs typeface="Times New Roman" pitchFamily="18" charset="0"/>
              </a:rPr>
              <a:t>2,4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Каякентский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(на </a:t>
            </a:r>
            <a:r>
              <a:rPr lang="ru-RU" altLang="ru-RU" sz="1400">
                <a:latin typeface="+mj-lt"/>
                <a:cs typeface="Times New Roman" pitchFamily="18" charset="0"/>
              </a:rPr>
              <a:t>2,1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п.п.). 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В МО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Лакский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Курахский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Тляратинский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Кулинский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   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"</a:t>
            </a:r>
            <a:r>
              <a:rPr lang="ru-RU" altLang="ru-RU" sz="1400" dirty="0" err="1" smtClean="0">
                <a:latin typeface="+mj-lt"/>
                <a:cs typeface="Times New Roman" pitchFamily="18" charset="0"/>
              </a:rPr>
              <a:t>Бежтинский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 участок в  составе </a:t>
            </a:r>
            <a:r>
              <a:rPr lang="ru-RU" altLang="ru-RU" sz="1400" dirty="0" err="1" smtClean="0">
                <a:latin typeface="+mj-lt"/>
                <a:cs typeface="Times New Roman" pitchFamily="18" charset="0"/>
              </a:rPr>
              <a:t>Цунтинского</a:t>
            </a:r>
            <a:r>
              <a:rPr lang="ru-RU" altLang="ru-RU" sz="1400" dirty="0" smtClean="0">
                <a:latin typeface="+mj-lt"/>
                <a:cs typeface="Times New Roman" pitchFamily="18" charset="0"/>
              </a:rPr>
              <a:t> района", 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«Агульский район» 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Гумбетовский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все учащиеся получили аттестат о среднем (полном</a:t>
            </a:r>
            <a:r>
              <a:rPr lang="ru-RU" altLang="ru-RU" sz="1400">
                <a:latin typeface="+mj-lt"/>
                <a:cs typeface="Times New Roman" pitchFamily="18" charset="0"/>
              </a:rPr>
              <a:t>)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образовании.</a:t>
            </a:r>
            <a:endParaRPr lang="ru-RU" altLang="ru-RU" sz="1400" dirty="0"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Наихудшие значения по данному показателю зафиксированы в общеобразовательных  учреждениях МО 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Унцукульский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Цунтинский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район»,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Докузпаринский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район» и «</a:t>
            </a:r>
            <a:r>
              <a:rPr lang="ru-RU" altLang="ru-RU" sz="1400" dirty="0" err="1">
                <a:latin typeface="+mj-lt"/>
                <a:cs typeface="Times New Roman" pitchFamily="18" charset="0"/>
              </a:rPr>
              <a:t>Кумторкалинский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  район» (от 8,5  до </a:t>
            </a:r>
            <a:r>
              <a:rPr lang="ru-RU" altLang="ru-RU" sz="1400">
                <a:latin typeface="+mj-lt"/>
                <a:cs typeface="Times New Roman" pitchFamily="18" charset="0"/>
              </a:rPr>
              <a:t>16,9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%).</a:t>
            </a:r>
            <a:endParaRPr lang="ru-RU" alt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  <a:cs typeface="Times New Roman" pitchFamily="18" charset="0"/>
              </a:rPr>
              <a:t>Основной проблемой в сфере образования муниципальных районов является  отсутствие  во многих  населенных пунктах дошкольных </a:t>
            </a:r>
            <a:r>
              <a:rPr lang="ru-RU" altLang="ru-RU" sz="1400">
                <a:latin typeface="+mj-lt"/>
                <a:cs typeface="Times New Roman" pitchFamily="18" charset="0"/>
              </a:rPr>
              <a:t>образовательных 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учреждений. </a:t>
            </a:r>
            <a:r>
              <a:rPr lang="ru-RU" altLang="ru-RU" sz="1400" dirty="0">
                <a:latin typeface="+mj-lt"/>
                <a:cs typeface="Times New Roman" pitchFamily="18" charset="0"/>
              </a:rPr>
              <a:t>Это создает разные стартовые возможности для обучения в </a:t>
            </a:r>
            <a:r>
              <a:rPr lang="ru-RU" altLang="ru-RU" sz="1400">
                <a:latin typeface="+mj-lt"/>
                <a:cs typeface="Times New Roman" pitchFamily="18" charset="0"/>
              </a:rPr>
              <a:t>начальных </a:t>
            </a:r>
            <a:r>
              <a:rPr lang="ru-RU" altLang="ru-RU" sz="1400" smtClean="0">
                <a:latin typeface="+mj-lt"/>
                <a:cs typeface="Times New Roman" pitchFamily="18" charset="0"/>
              </a:rPr>
              <a:t>классах.</a:t>
            </a:r>
            <a:endParaRPr lang="ru-RU" altLang="ru-RU" sz="1400" dirty="0">
              <a:latin typeface="+mj-lt"/>
              <a:cs typeface="Times New Roman" pitchFamily="18" charset="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627407" y="1200410"/>
            <a:ext cx="3270493" cy="7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200" i="1" dirty="0">
                <a:solidFill>
                  <a:srgbClr val="000000"/>
                </a:solidFill>
              </a:rPr>
              <a:t>Доля выпускников общеобразовательных учреждений, не получивших аттестат, в общей численности выпускников  общеобразовательных </a:t>
            </a:r>
            <a:r>
              <a:rPr lang="ru-RU" altLang="ru-RU" sz="1200" i="1" dirty="0" smtClean="0">
                <a:solidFill>
                  <a:srgbClr val="000000"/>
                </a:solidFill>
              </a:rPr>
              <a:t>учреждений, </a:t>
            </a:r>
            <a:r>
              <a:rPr lang="ru-RU" altLang="ru-RU" sz="1200" i="1" dirty="0">
                <a:solidFill>
                  <a:srgbClr val="000000"/>
                </a:solidFill>
              </a:rPr>
              <a:t>%</a:t>
            </a:r>
          </a:p>
        </p:txBody>
      </p:sp>
      <p:graphicFrame>
        <p:nvGraphicFramePr>
          <p:cNvPr id="57350" name="Object 39"/>
          <p:cNvGraphicFramePr>
            <a:graphicFrameLocks noChangeAspect="1"/>
          </p:cNvGraphicFramePr>
          <p:nvPr/>
        </p:nvGraphicFramePr>
        <p:xfrm>
          <a:off x="814556" y="2022845"/>
          <a:ext cx="3190725" cy="131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Лист" r:id="rId4" imgW="3305077" imgH="981180" progId="Excel.Sheet.8">
                  <p:embed/>
                </p:oleObj>
              </mc:Choice>
              <mc:Fallback>
                <p:oleObj name="Лист" r:id="rId4" imgW="3305077" imgH="981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556" y="2022845"/>
                        <a:ext cx="3190725" cy="1315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1" name="Picture 13" descr="D:\ДОКУМЕНТЫ 2014 ГОД\ОЦЕНКА ЭФФЕКТИВНОСТИ ОМСУ\СВОДНЫЙ ДОКЛАД  2014г\Карты\атестат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3312418"/>
            <a:ext cx="388843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32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689807"/>
              </p:ext>
            </p:extLst>
          </p:nvPr>
        </p:nvGraphicFramePr>
        <p:xfrm>
          <a:off x="691085" y="1710243"/>
          <a:ext cx="9032240" cy="529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571" y="727335"/>
            <a:ext cx="8544012" cy="838548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(%)</a:t>
            </a:r>
          </a:p>
        </p:txBody>
      </p:sp>
    </p:spTree>
    <p:extLst>
      <p:ext uri="{BB962C8B-B14F-4D97-AF65-F5344CB8AC3E}">
        <p14:creationId xmlns:p14="http://schemas.microsoft.com/office/powerpoint/2010/main" val="22311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715" y="8167"/>
            <a:ext cx="9299121" cy="855698"/>
          </a:xfrm>
        </p:spPr>
        <p:txBody>
          <a:bodyPr tIns="43350">
            <a:norm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общеобразовательных учреждений, 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соответствующих современным требованиям обучения, в общем количестве</a:t>
            </a:r>
            <a:b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муниципальных  общеобразовательных учреждений  </a:t>
            </a:r>
          </a:p>
        </p:txBody>
      </p:sp>
      <p:graphicFrame>
        <p:nvGraphicFramePr>
          <p:cNvPr id="58371" name="Object 3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5156027"/>
              </p:ext>
            </p:extLst>
          </p:nvPr>
        </p:nvGraphicFramePr>
        <p:xfrm>
          <a:off x="918047" y="1734087"/>
          <a:ext cx="2853243" cy="124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Лист" r:id="rId3" imgW="3067089" imgH="1362150" progId="Excel.Sheet.8">
                  <p:embed/>
                </p:oleObj>
              </mc:Choice>
              <mc:Fallback>
                <p:oleObj name="Лист" r:id="rId3" imgW="3067089" imgH="13621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47" y="1734087"/>
                        <a:ext cx="2853243" cy="1248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C9E3F-2C30-402C-BA3F-B0B489263E9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27237" y="1062826"/>
            <a:ext cx="4123397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/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Доля  муниципальных общеобразовательных 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учреждений,  соответствующих современным требованиям 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обучения, в общем количестве муниципальных</a:t>
            </a:r>
          </a:p>
          <a:p>
            <a:pPr algn="ctr">
              <a:defRPr/>
            </a:pPr>
            <a:r>
              <a:rPr lang="ru-RU" sz="1000" i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 общеобразовательных  учреждений , %</a:t>
            </a:r>
            <a:endParaRPr lang="ru-RU" sz="1000" i="1" dirty="0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228383" y="971775"/>
            <a:ext cx="5834679" cy="58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238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Показатель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«доля   муниципальных  общеобразовательных  учреждений,  соответствующих современным требованиям обучения, в общем количестве муниципальных общеобразовательных учреждений»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характеризует  степень соответствия образовательных учреждений современным требованиям   организации образовательного процесса и качеству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результатов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Доля муниципальных общеобразовательных учреждений,  соответствующих современным требованиям  обучения, в общем количестве муниципальных общеобразовательных учреждений в среднем по муниципальным образованиям в 2013 </a:t>
            </a:r>
            <a:r>
              <a:rPr lang="ru-RU" altLang="ru-RU" sz="1300" dirty="0" smtClean="0">
                <a:latin typeface="+mj-lt"/>
              </a:rPr>
              <a:t>году,  </a:t>
            </a:r>
            <a:r>
              <a:rPr lang="ru-RU" altLang="ru-RU" sz="1300" dirty="0">
                <a:latin typeface="+mj-lt"/>
              </a:rPr>
              <a:t>составила  38% (в 2012 году – </a:t>
            </a:r>
            <a:r>
              <a:rPr lang="ru-RU" altLang="ru-RU" sz="1300">
                <a:latin typeface="+mj-lt"/>
              </a:rPr>
              <a:t>32,6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altLang="ru-RU" sz="1300" dirty="0">
                <a:latin typeface="+mj-lt"/>
              </a:rPr>
              <a:t>В МО «город Избербаш», «город Каспийск», «город 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», 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район» и  «</a:t>
            </a:r>
            <a:r>
              <a:rPr lang="ru-RU" altLang="ru-RU" sz="1300" dirty="0" err="1">
                <a:latin typeface="+mj-lt"/>
              </a:rPr>
              <a:t>Акушинский</a:t>
            </a:r>
            <a:r>
              <a:rPr lang="ru-RU" altLang="ru-RU" sz="1300" dirty="0">
                <a:latin typeface="+mj-lt"/>
              </a:rPr>
              <a:t> район»  все муниципальные общеобразовательные учреждения соответствуют современным </a:t>
            </a:r>
            <a:r>
              <a:rPr lang="ru-RU" altLang="ru-RU" sz="1300">
                <a:latin typeface="+mj-lt"/>
              </a:rPr>
              <a:t>требованиям </a:t>
            </a:r>
            <a:r>
              <a:rPr lang="ru-RU" altLang="ru-RU" sz="1300" smtClean="0">
                <a:latin typeface="+mj-lt"/>
              </a:rPr>
              <a:t>обучения. </a:t>
            </a:r>
            <a:r>
              <a:rPr lang="ru-RU" altLang="ru-RU" sz="1300" dirty="0" smtClean="0">
                <a:latin typeface="+mj-lt"/>
              </a:rPr>
              <a:t>Высокая </a:t>
            </a:r>
            <a:r>
              <a:rPr lang="ru-RU" altLang="ru-RU" sz="1300" dirty="0">
                <a:latin typeface="+mj-lt"/>
              </a:rPr>
              <a:t>доля общеобразовательных  учреждений, соответствующих современным </a:t>
            </a:r>
            <a:r>
              <a:rPr lang="ru-RU" altLang="ru-RU" sz="1300" dirty="0" smtClean="0">
                <a:latin typeface="+mj-lt"/>
              </a:rPr>
              <a:t>требованиям, </a:t>
            </a:r>
            <a:r>
              <a:rPr lang="ru-RU" altLang="ru-RU" sz="1300" dirty="0">
                <a:latin typeface="+mj-lt"/>
              </a:rPr>
              <a:t>отмечается также в  ГО «город 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 smtClean="0">
                <a:latin typeface="+mj-lt"/>
              </a:rPr>
              <a:t>», </a:t>
            </a:r>
            <a:r>
              <a:rPr lang="ru-RU" altLang="ru-RU" sz="1300" dirty="0">
                <a:latin typeface="+mj-lt"/>
              </a:rPr>
              <a:t>«город Буйнакск</a:t>
            </a:r>
            <a:r>
              <a:rPr lang="ru-RU" altLang="ru-RU" sz="1300" dirty="0" smtClean="0">
                <a:latin typeface="+mj-lt"/>
              </a:rPr>
              <a:t>»,  МО «</a:t>
            </a:r>
            <a:r>
              <a:rPr lang="ru-RU" altLang="ru-RU" sz="1300" dirty="0" err="1" smtClean="0">
                <a:latin typeface="+mj-lt"/>
              </a:rPr>
              <a:t>Левашинский</a:t>
            </a:r>
            <a:r>
              <a:rPr lang="ru-RU" altLang="ru-RU" sz="1300" dirty="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район»,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</a:t>
            </a:r>
            <a:r>
              <a:rPr lang="ru-RU" altLang="ru-RU" sz="1300" dirty="0" smtClean="0">
                <a:latin typeface="+mj-lt"/>
              </a:rPr>
              <a:t> - </a:t>
            </a:r>
            <a:r>
              <a:rPr lang="ru-RU" altLang="ru-RU" sz="1300" dirty="0">
                <a:latin typeface="+mj-lt"/>
              </a:rPr>
              <a:t>более </a:t>
            </a:r>
            <a:r>
              <a:rPr lang="ru-RU" altLang="ru-RU" sz="1300">
                <a:latin typeface="+mj-lt"/>
              </a:rPr>
              <a:t>90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ru-RU" altLang="ru-RU" sz="1300" dirty="0">
                <a:latin typeface="+mj-lt"/>
              </a:rPr>
              <a:t>Низкие  значения показателя  зафиксированы в МО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Чародинский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Цумадинский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Хивский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Шамильский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 район» и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район»  (до  </a:t>
            </a:r>
            <a:r>
              <a:rPr lang="ru-RU" altLang="ru-RU" sz="1300">
                <a:latin typeface="+mj-lt"/>
              </a:rPr>
              <a:t>30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  В 15 МО, в основном муниципальных районах горной и  высокогорной зон,   общеобразовательные  учреждения, соответствующие современным требованиям  </a:t>
            </a:r>
            <a:r>
              <a:rPr lang="ru-RU" altLang="ru-RU" sz="1300" dirty="0" smtClean="0">
                <a:latin typeface="+mj-lt"/>
              </a:rPr>
              <a:t>обучения</a:t>
            </a:r>
            <a:r>
              <a:rPr lang="ru-RU" altLang="ru-RU" sz="1300" smtClean="0">
                <a:latin typeface="+mj-lt"/>
              </a:rPr>
              <a:t>, отсутствуют.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  <a:cs typeface="Times New Roman" pitchFamily="18" charset="0"/>
              </a:rPr>
              <a:t>  Улучшению ситуации   в МО 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будет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способствовать   реализация проекта  </a:t>
            </a:r>
            <a:r>
              <a:rPr lang="ru-RU" altLang="ru-RU" sz="1300" dirty="0">
                <a:latin typeface="+mj-lt"/>
              </a:rPr>
              <a:t>«Школа будущего», в рамках одного из приоритетных проектов развития Республики Дагестан  </a:t>
            </a:r>
            <a:r>
              <a:rPr lang="ru-RU" altLang="ru-RU" sz="1300" dirty="0" smtClean="0">
                <a:latin typeface="+mj-lt"/>
              </a:rPr>
              <a:t>«Человеческий </a:t>
            </a:r>
            <a:r>
              <a:rPr lang="ru-RU" altLang="ru-RU" sz="1300" smtClean="0">
                <a:latin typeface="+mj-lt"/>
              </a:rPr>
              <a:t>капитал».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  <a:cs typeface="Times New Roman" pitchFamily="18" charset="0"/>
              </a:rPr>
              <a:t>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8375" name="Picture 11" descr="D:\ДОКУМЕНТЫ 2014 ГОД\ОЦЕНКА ЭФФЕКТИВНОСТИ ОМСУ\СВОДНЫЙ ДОКЛАД  2014г\Карты\совр.школ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3" y="2982868"/>
            <a:ext cx="3970987" cy="401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4CC6E8-23B1-4DAF-B8F9-5AEAD719C4C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4688" y="144066"/>
            <a:ext cx="9717608" cy="802788"/>
          </a:xfrm>
        </p:spPr>
        <p:txBody>
          <a:bodyPr lIns="98704" tIns="49350" rIns="98704" bIns="49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 муниципальных общеобразовательных  учреждений, здания которых  находятся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в аварийном состоянии или требуют капитального ремонта,  в общем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количестве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муниципальных  общеобразовательных   учреждений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374431" y="994557"/>
            <a:ext cx="5733116" cy="5486353"/>
          </a:xfrm>
        </p:spPr>
        <p:txBody>
          <a:bodyPr lIns="98704" tIns="49350" rIns="98704" bIns="49350">
            <a:noAutofit/>
          </a:bodyPr>
          <a:lstStyle/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По сравнению с 2012 годом </a:t>
            </a:r>
            <a:r>
              <a:rPr lang="ru-RU" sz="1300" b="1" dirty="0"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 </a:t>
            </a:r>
            <a:r>
              <a:rPr lang="ru-RU" sz="1300" dirty="0">
                <a:latin typeface="+mj-lt"/>
              </a:rPr>
              <a:t>в среднем по муниципальным образованиям республики увеличилась на </a:t>
            </a:r>
            <a:r>
              <a:rPr lang="ru-RU" sz="1300">
                <a:latin typeface="+mj-lt"/>
              </a:rPr>
              <a:t>0,5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и составила </a:t>
            </a:r>
            <a:r>
              <a:rPr lang="ru-RU" sz="1300">
                <a:latin typeface="+mj-lt"/>
              </a:rPr>
              <a:t>55,5</a:t>
            </a:r>
            <a:r>
              <a:rPr lang="ru-RU" sz="1300" smtClean="0">
                <a:latin typeface="+mj-lt"/>
              </a:rPr>
              <a:t>%. </a:t>
            </a:r>
            <a:endParaRPr lang="ru-RU" sz="1300" dirty="0"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	        </a:t>
            </a:r>
            <a:r>
              <a:rPr lang="ru-RU" sz="1300" dirty="0" smtClean="0">
                <a:latin typeface="+mj-lt"/>
              </a:rPr>
              <a:t>Наилучшие </a:t>
            </a:r>
            <a:r>
              <a:rPr lang="ru-RU" sz="1300" dirty="0">
                <a:latin typeface="+mj-lt"/>
              </a:rPr>
              <a:t>значения </a:t>
            </a:r>
            <a:r>
              <a:rPr lang="ru-RU" sz="1300" dirty="0" smtClean="0">
                <a:latin typeface="+mj-lt"/>
              </a:rPr>
              <a:t> данного данного </a:t>
            </a:r>
            <a:r>
              <a:rPr lang="ru-RU" sz="1300" dirty="0">
                <a:latin typeface="+mj-lt"/>
              </a:rPr>
              <a:t>показателя установлены в МО «Буйнакский район» (3%), 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«город Махачкала» (10,8%) </a:t>
            </a:r>
            <a:r>
              <a:rPr lang="ru-RU" sz="1300" dirty="0" smtClean="0">
                <a:latin typeface="+mj-lt"/>
              </a:rPr>
              <a:t> и  </a:t>
            </a:r>
            <a:r>
              <a:rPr lang="ru-RU" sz="1300" dirty="0">
                <a:latin typeface="+mj-lt"/>
              </a:rPr>
              <a:t>«город Избербаш»  (</a:t>
            </a:r>
            <a:r>
              <a:rPr lang="ru-RU" sz="1300">
                <a:latin typeface="+mj-lt"/>
              </a:rPr>
              <a:t>12,5</a:t>
            </a:r>
            <a:r>
              <a:rPr lang="ru-RU" sz="1300" smtClean="0">
                <a:latin typeface="+mj-lt"/>
              </a:rPr>
              <a:t>%).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29 муниципальных образованиях 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их количестве составляет более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50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</a:t>
            </a:r>
            <a:endParaRPr lang="ru-RU" sz="1300" dirty="0">
              <a:solidFill>
                <a:prstClr val="black"/>
              </a:solidFill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solidFill>
                  <a:prstClr val="black"/>
                </a:solidFill>
                <a:latin typeface="+mj-lt"/>
              </a:rPr>
              <a:t>Максимальное значение данного показателя установлено в МО «Магарамкентский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Кизлярский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Чародинский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 и «город Кизилюрт» – </a:t>
            </a:r>
            <a:r>
              <a:rPr lang="ru-RU" sz="1300">
                <a:solidFill>
                  <a:prstClr val="black"/>
                </a:solidFill>
                <a:latin typeface="+mj-lt"/>
              </a:rPr>
              <a:t>100</a:t>
            </a:r>
            <a:r>
              <a:rPr lang="ru-RU" sz="1300" smtClean="0">
                <a:solidFill>
                  <a:prstClr val="black"/>
                </a:solidFill>
                <a:latin typeface="+mj-lt"/>
              </a:rPr>
              <a:t>%.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Ухудшение данного показателя отмечено в 20 муниципальных образованиях, наиболее значительное в МО «</a:t>
            </a:r>
            <a:r>
              <a:rPr lang="ru-RU" sz="1300" dirty="0" err="1">
                <a:latin typeface="+mj-lt"/>
              </a:rPr>
              <a:t>Тарумовский</a:t>
            </a:r>
            <a:r>
              <a:rPr lang="ru-RU" sz="1300" dirty="0">
                <a:latin typeface="+mj-lt"/>
              </a:rPr>
              <a:t> район»  (на </a:t>
            </a:r>
            <a:r>
              <a:rPr lang="ru-RU" sz="1300">
                <a:latin typeface="+mj-lt"/>
              </a:rPr>
              <a:t>38,6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Чародинский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31,9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«Агульский район» (на </a:t>
            </a:r>
            <a:r>
              <a:rPr lang="ru-RU" sz="1300">
                <a:latin typeface="+mj-lt"/>
              </a:rPr>
              <a:t>31,8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 smtClean="0">
                <a:latin typeface="+mj-lt"/>
              </a:rPr>
              <a:t>Кизлярский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район»  (на </a:t>
            </a:r>
            <a:r>
              <a:rPr lang="ru-RU" sz="1300">
                <a:latin typeface="+mj-lt"/>
              </a:rPr>
              <a:t>30,9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Карабудахкентский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26,5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</a:t>
            </a:r>
            <a:r>
              <a:rPr lang="ru-RU" sz="1300" dirty="0" err="1">
                <a:latin typeface="+mj-lt"/>
              </a:rPr>
              <a:t>Хунзахский</a:t>
            </a:r>
            <a:r>
              <a:rPr lang="ru-RU" sz="1300" dirty="0">
                <a:latin typeface="+mj-lt"/>
              </a:rPr>
              <a:t> район» (на </a:t>
            </a:r>
            <a:r>
              <a:rPr lang="ru-RU" sz="1300">
                <a:latin typeface="+mj-lt"/>
              </a:rPr>
              <a:t>18,5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«город Буйнакск» (на </a:t>
            </a:r>
            <a:r>
              <a:rPr lang="ru-RU" sz="1300">
                <a:latin typeface="+mj-lt"/>
              </a:rPr>
              <a:t>15,4 </a:t>
            </a:r>
            <a:r>
              <a:rPr lang="ru-RU" sz="1300" smtClean="0">
                <a:latin typeface="+mj-lt"/>
              </a:rPr>
              <a:t>п.п.), </a:t>
            </a:r>
            <a:r>
              <a:rPr lang="ru-RU" sz="1300" dirty="0">
                <a:latin typeface="+mj-lt"/>
              </a:rPr>
              <a:t>«Ботлихский район» (на </a:t>
            </a:r>
            <a:r>
              <a:rPr lang="ru-RU" sz="1300">
                <a:latin typeface="+mj-lt"/>
              </a:rPr>
              <a:t>10,7 </a:t>
            </a:r>
            <a:r>
              <a:rPr lang="ru-RU" sz="1300" smtClean="0">
                <a:latin typeface="+mj-lt"/>
              </a:rPr>
              <a:t>п.п.).</a:t>
            </a:r>
            <a:endParaRPr lang="ru-RU" sz="1300" dirty="0">
              <a:latin typeface="+mj-lt"/>
            </a:endParaRPr>
          </a:p>
          <a:p>
            <a:pPr marL="0" indent="389573" algn="just">
              <a:spcBef>
                <a:spcPts val="0"/>
              </a:spcBef>
              <a:buNone/>
              <a:tabLst>
                <a:tab pos="0" algn="l"/>
              </a:tabLst>
              <a:defRPr/>
            </a:pPr>
            <a:r>
              <a:rPr lang="ru-RU" sz="1300" dirty="0">
                <a:latin typeface="+mj-lt"/>
              </a:rPr>
              <a:t>В МО  </a:t>
            </a:r>
            <a:r>
              <a:rPr lang="ru-RU" sz="1300" dirty="0">
                <a:solidFill>
                  <a:srgbClr val="7030A0"/>
                </a:solidFill>
                <a:latin typeface="+mj-lt"/>
              </a:rPr>
              <a:t>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Хивский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Бабаюртовский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Каякентский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Кумторкалинский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Унцукульский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Магарамкентский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Южно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 -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Сухокумск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», «город Кизляр»,  «город </a:t>
            </a:r>
            <a:r>
              <a:rPr lang="ru-RU" sz="1300" dirty="0" err="1">
                <a:solidFill>
                  <a:prstClr val="black"/>
                </a:solidFill>
                <a:latin typeface="+mj-lt"/>
              </a:rPr>
              <a:t>Кизилюрт</a:t>
            </a:r>
            <a:r>
              <a:rPr lang="ru-RU" sz="1300" dirty="0">
                <a:solidFill>
                  <a:prstClr val="black"/>
                </a:solidFill>
                <a:latin typeface="+mj-lt"/>
              </a:rPr>
              <a:t>» и «город Дербент» значения показателей по сравнению </a:t>
            </a:r>
            <a:r>
              <a:rPr lang="ru-RU" sz="1300" dirty="0">
                <a:latin typeface="+mj-lt"/>
              </a:rPr>
              <a:t>с предшествующим годом </a:t>
            </a:r>
            <a:r>
              <a:rPr lang="ru-RU" sz="1300">
                <a:latin typeface="+mj-lt"/>
              </a:rPr>
              <a:t>не </a:t>
            </a:r>
            <a:r>
              <a:rPr lang="ru-RU" sz="1300" smtClean="0">
                <a:latin typeface="+mj-lt"/>
              </a:rPr>
              <a:t>изменились.</a:t>
            </a:r>
            <a:endParaRPr lang="ru-RU" sz="1300" dirty="0">
              <a:latin typeface="+mj-lt"/>
            </a:endParaRPr>
          </a:p>
          <a:p>
            <a:pPr marL="0" indent="389573" algn="just">
              <a:lnSpc>
                <a:spcPct val="90000"/>
              </a:lnSpc>
              <a:buNone/>
              <a:tabLst>
                <a:tab pos="0" algn="l"/>
              </a:tabLst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5939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203087"/>
              </p:ext>
            </p:extLst>
          </p:nvPr>
        </p:nvGraphicFramePr>
        <p:xfrm>
          <a:off x="669597" y="1785850"/>
          <a:ext cx="3009712" cy="114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4" name="Лист" r:id="rId3" imgW="3114633" imgH="952560" progId="Excel.Sheet.8">
                  <p:embed/>
                </p:oleObj>
              </mc:Choice>
              <mc:Fallback>
                <p:oleObj name="Лист" r:id="rId3" imgW="3114633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97" y="1785850"/>
                        <a:ext cx="3009712" cy="114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87081" y="843013"/>
            <a:ext cx="3896731" cy="10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 муниципальных общеобразовательных  учреждений, здания которых  находятся в аварийном состоянии или требуют капитального ремонта,  в общем  количестве муниципальных  общеобразовательных   учреждений, %</a:t>
            </a:r>
          </a:p>
        </p:txBody>
      </p:sp>
      <p:pic>
        <p:nvPicPr>
          <p:cNvPr id="59399" name="Picture 4" descr="D:\ДОКУМЕНТЫ 2014 ГОД\ОЦЕНКА ЭФФЕКТИВНОСТИ ОМСУ\СВОДНЫЙ ДОКЛАД  2014г\Карты\школ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" y="2995584"/>
            <a:ext cx="3725727" cy="398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4AADD2-E09D-446F-9962-F4801100F6F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1087" y="238900"/>
            <a:ext cx="9300655" cy="606249"/>
          </a:xfrm>
        </p:spPr>
        <p:txBody>
          <a:bodyPr lIns="98704" tIns="49350" rIns="98704" bIns="49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 первой и второй групп здоровья в общей численности обучающихся 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муниципальных общеобразовательных учреждениях</a:t>
            </a:r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014390" y="925253"/>
            <a:ext cx="6022593" cy="5761627"/>
          </a:xfrm>
        </p:spPr>
        <p:txBody>
          <a:bodyPr lIns="98704" tIns="49350" rIns="98704" bIns="49350">
            <a:normAutofit/>
          </a:bodyPr>
          <a:lstStyle/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По  сравнению с 2012 годом в отчетном году </a:t>
            </a:r>
            <a:r>
              <a:rPr lang="ru-RU" altLang="ru-RU" sz="1300" b="1" dirty="0">
                <a:latin typeface="+mj-lt"/>
              </a:rPr>
              <a:t>доля детей первой и второй групп здоровья в общей численности обучающихся в муниципальных общеобразовательных учреждениях</a:t>
            </a:r>
            <a:r>
              <a:rPr lang="ru-RU" altLang="ru-RU" sz="1300" dirty="0">
                <a:latin typeface="+mj-lt"/>
              </a:rPr>
              <a:t> по  муниципальным образованиям в целом  уменьшилась и  составила  76,6%  (в 2012 году  </a:t>
            </a:r>
            <a:r>
              <a:rPr lang="ru-RU" altLang="ru-RU" sz="1300">
                <a:latin typeface="+mj-lt"/>
              </a:rPr>
              <a:t>78,6</a:t>
            </a:r>
            <a:r>
              <a:rPr lang="ru-RU" altLang="ru-RU" sz="1300" smtClean="0">
                <a:latin typeface="+mj-lt"/>
              </a:rPr>
              <a:t>%). 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Доля детей  первой и  второй групп здоровья в общей численности обучающихся  увеличилась в 14  муниципальных образованиях, наиболее значительно в МО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  и 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Самый высокий  показатель доли детей  первой и второй групп здоровья детей  школьного возраста  установлен в МО «Ногайский район» -  </a:t>
            </a:r>
            <a:r>
              <a:rPr lang="ru-RU" altLang="ru-RU" sz="1300">
                <a:latin typeface="+mj-lt"/>
              </a:rPr>
              <a:t>79,9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Доля детей первой и второй групп здоровья в общей численности  обучающихся в муниципальных общеобразовательных учреждениях снизилась в 36 муниципальных образованиях, наиболее значительно в МО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Ахтынский</a:t>
            </a:r>
            <a:r>
              <a:rPr lang="ru-RU" altLang="ru-RU" sz="1300" dirty="0">
                <a:latin typeface="+mj-lt"/>
              </a:rPr>
              <a:t> район»,  «Ботлихский район», «Табасаранский район» и «город </a:t>
            </a:r>
            <a:r>
              <a:rPr lang="ru-RU" altLang="ru-RU" sz="1300">
                <a:latin typeface="+mj-lt"/>
              </a:rPr>
              <a:t>Хасавюрт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Минимальные  значения показателя зафиксированы  в МО 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район» -  63,2% и  «</a:t>
            </a:r>
            <a:r>
              <a:rPr lang="ru-RU" altLang="ru-RU" sz="1300" dirty="0" err="1">
                <a:latin typeface="+mj-lt"/>
              </a:rPr>
              <a:t>Ахвахский</a:t>
            </a:r>
            <a:r>
              <a:rPr lang="ru-RU" altLang="ru-RU" sz="1300" dirty="0">
                <a:latin typeface="+mj-lt"/>
              </a:rPr>
              <a:t> район» - </a:t>
            </a:r>
            <a:r>
              <a:rPr lang="ru-RU" altLang="ru-RU" sz="1300">
                <a:latin typeface="+mj-lt"/>
              </a:rPr>
              <a:t>69,4</a:t>
            </a:r>
            <a:r>
              <a:rPr lang="ru-RU" altLang="ru-RU" sz="1300" smtClean="0">
                <a:latin typeface="+mj-lt"/>
              </a:rPr>
              <a:t>%.  </a:t>
            </a:r>
            <a:r>
              <a:rPr lang="ru-RU" altLang="ru-RU" sz="1300" dirty="0">
                <a:latin typeface="+mj-lt"/>
              </a:rPr>
              <a:t>В  остальных 50 МО значения показателя установились от 70 до  </a:t>
            </a:r>
            <a:r>
              <a:rPr lang="ru-RU" altLang="ru-RU" sz="1300">
                <a:latin typeface="+mj-lt"/>
              </a:rPr>
              <a:t>80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  <a:p>
            <a:pPr marL="0" indent="38957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целях  сохранения и укрепления здоровья  школьников администрациям МО необходимо  проводить своевременную диспансеризацию,  </a:t>
            </a:r>
            <a:r>
              <a:rPr lang="ru-RU" altLang="ru-RU" sz="1300" dirty="0" smtClean="0">
                <a:latin typeface="+mj-lt"/>
              </a:rPr>
              <a:t>организовывать </a:t>
            </a:r>
            <a:r>
              <a:rPr lang="ru-RU" altLang="ru-RU" sz="1300" dirty="0">
                <a:latin typeface="+mj-lt"/>
              </a:rPr>
              <a:t>спортивные занятия, в том числе внеурочные, реализовывать профилактические мероприятия, проводить пропаганду здорового образа  жизни, обеспечивать горячим питанием  учащихся  </a:t>
            </a:r>
            <a:r>
              <a:rPr lang="ru-RU" altLang="ru-RU" sz="1300">
                <a:latin typeface="+mj-lt"/>
              </a:rPr>
              <a:t>младших </a:t>
            </a:r>
            <a:r>
              <a:rPr lang="ru-RU" altLang="ru-RU" sz="1300" smtClean="0">
                <a:latin typeface="+mj-lt"/>
              </a:rPr>
              <a:t>классов.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504688" y="857222"/>
            <a:ext cx="3827334" cy="6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детей первой и второй групп здоровья в общей численности обучающихся в  муниципальных общеобразовательных учреждениях, %</a:t>
            </a:r>
          </a:p>
        </p:txBody>
      </p:sp>
      <p:pic>
        <p:nvPicPr>
          <p:cNvPr id="60422" name="Picture 2" descr="D:\ДОКУМЕНТЫ 2014 ГОД\ОЦЕНКА ЭФФЕКТИВНОСТИ ОМСУ\СВОДНЫЙ ДОКЛАД  2014г\Карты\группы здоровь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" y="2846799"/>
            <a:ext cx="3827334" cy="41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Объект 1"/>
          <p:cNvGraphicFramePr>
            <a:graphicFrameLocks noChangeAspect="1"/>
          </p:cNvGraphicFramePr>
          <p:nvPr/>
        </p:nvGraphicFramePr>
        <p:xfrm>
          <a:off x="713312" y="1543590"/>
          <a:ext cx="3156977" cy="131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Лист" r:id="rId5" imgW="3266988" imgH="981180" progId="Excel.Sheet.8">
                  <p:embed/>
                </p:oleObj>
              </mc:Choice>
              <mc:Fallback>
                <p:oleObj name="Лист" r:id="rId5" imgW="3266988" imgH="981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12" y="1543590"/>
                        <a:ext cx="3156977" cy="131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1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8B314E-FA7B-42EA-978A-B103A7E639B7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5598" y="122466"/>
            <a:ext cx="9504677" cy="746850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</a:p>
        </p:txBody>
      </p:sp>
      <p:sp>
        <p:nvSpPr>
          <p:cNvPr id="6554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83811" y="869312"/>
            <a:ext cx="6192766" cy="5679869"/>
          </a:xfrm>
        </p:spPr>
        <p:txBody>
          <a:bodyPr lIns="98704" tIns="49350" rIns="98704" bIns="49350">
            <a:normAutofit/>
          </a:bodyPr>
          <a:lstStyle/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В 2013 году в целом по республике </a:t>
            </a:r>
            <a:r>
              <a:rPr lang="ru-RU" sz="1300" b="1" dirty="0">
                <a:solidFill>
                  <a:srgbClr val="000000"/>
                </a:solidFill>
                <a:latin typeface="+mj-lt"/>
              </a:rPr>
              <a:t>доля обучающихся  в государственных и муниципальных общеобразовательных учреждениях занимающихся во вторую смену, в общей численности обучающихся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уменьшилась  на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3,4 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и составила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26,1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Доля детей, занимающихся во вторую смену,  снизилась в 36 муниципальных образованиях,</a:t>
            </a:r>
            <a:r>
              <a:rPr lang="ru-RU" sz="13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в том числе наибольшее снижение наблюдалось 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 района"»,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Каякентский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 «Ботлихский район» и «город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Кизляр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показателя  в  указанных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муниципальных  образованиях  составило   от  3 до 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15,5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Гумбетовский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 район» и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 все учащиеся  муниципальных общеобразовательных учреждений занимаются в первую </a:t>
            </a:r>
            <a:r>
              <a:rPr lang="ru-RU" sz="1300" dirty="0" smtClean="0">
                <a:solidFill>
                  <a:srgbClr val="000000"/>
                </a:solidFill>
                <a:latin typeface="+mj-lt"/>
              </a:rPr>
              <a:t>смену, 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Низкое значение доли детей, занимающихся во вторую смену, зафиксировано в МО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- 0,8%,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1,2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Увеличение показателя по сравнению с 2012 годом наблюдалось в 14 муниципальных образованиях: 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Унцукульский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Акушинский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Буйнакск»,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Кайтагский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«город Дербент»,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«Табасаранский район», «Сулейман-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Стальский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sz="1300" dirty="0">
                <a:solidFill>
                  <a:srgbClr val="000000"/>
                </a:solidFill>
                <a:latin typeface="+mj-lt"/>
              </a:rPr>
              <a:t> район» и «город  Махачкала» - в среднем на 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3,2 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п.п.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</a:rPr>
              <a:t>Максимальное значение доли детей,  занимающихся во вторую смену,  в общей численности обучающихся зафиксировано  в МО  «Хасавюртовский район» и «город Хасавюрт» (более </a:t>
            </a:r>
            <a:r>
              <a:rPr lang="ru-RU" sz="1300">
                <a:solidFill>
                  <a:srgbClr val="000000"/>
                </a:solidFill>
                <a:latin typeface="+mj-lt"/>
              </a:rPr>
              <a:t>40</a:t>
            </a:r>
            <a:r>
              <a:rPr 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sz="1300" dirty="0">
              <a:solidFill>
                <a:srgbClr val="000000"/>
              </a:solidFill>
              <a:latin typeface="+mj-lt"/>
            </a:endParaRPr>
          </a:p>
          <a:p>
            <a:pPr marL="0" indent="238769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  <a:defRPr/>
            </a:pP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Снижению  данного показателя будет способствовать  строительство  в муниципальных образованиях  республики школ  в рамках Республиканской </a:t>
            </a:r>
            <a:r>
              <a:rPr 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инвестиционной </a:t>
            </a:r>
            <a:r>
              <a:rPr 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программы.  </a:t>
            </a:r>
            <a:r>
              <a:rPr 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2014 году  </a:t>
            </a:r>
            <a:r>
              <a:rPr lang="ru-RU" sz="1300" dirty="0">
                <a:latin typeface="+mj-lt"/>
                <a:cs typeface="Times New Roman" pitchFamily="18" charset="0"/>
              </a:rPr>
              <a:t>в рамках указанной программы предусмотрено  завершение  строительства  </a:t>
            </a:r>
            <a:r>
              <a:rPr lang="ru-RU" sz="1300" smtClean="0">
                <a:latin typeface="+mj-lt"/>
                <a:cs typeface="Times New Roman" pitchFamily="18" charset="0"/>
              </a:rPr>
              <a:t>16  школ.</a:t>
            </a:r>
            <a:endParaRPr lang="ru-RU" sz="1200" dirty="0">
              <a:latin typeface="+mj-lt"/>
              <a:cs typeface="Times New Roman" pitchFamily="18" charset="0"/>
            </a:endParaRPr>
          </a:p>
          <a:p>
            <a:pPr marL="0" indent="409128" algn="just" defTabSz="866388">
              <a:lnSpc>
                <a:spcPct val="80000"/>
              </a:lnSpc>
              <a:buNone/>
              <a:defRPr/>
            </a:pPr>
            <a:endParaRPr lang="ru-RU" sz="1300" dirty="0">
              <a:latin typeface="+mj-lt"/>
            </a:endParaRPr>
          </a:p>
        </p:txBody>
      </p:sp>
      <p:graphicFrame>
        <p:nvGraphicFramePr>
          <p:cNvPr id="6144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762004"/>
              </p:ext>
            </p:extLst>
          </p:nvPr>
        </p:nvGraphicFramePr>
        <p:xfrm>
          <a:off x="643519" y="973001"/>
          <a:ext cx="3270493" cy="130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Лист" r:id="rId3" imgW="3209990" imgH="1200150" progId="Excel.Sheet.8">
                  <p:embed/>
                </p:oleObj>
              </mc:Choice>
              <mc:Fallback>
                <p:oleObj name="Лист" r:id="rId3" imgW="3209990" imgH="1200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9" y="973001"/>
                        <a:ext cx="3270493" cy="130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6" name="Picture 9" descr="D:\ДОКУМЕНТЫ 2014 ГОД\ОЦЕНКА ЭФФЕКТИВНОСТИ ОМСУ\СВОДНЫЙ ДОКЛАД  2014г\Карты\2 сме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1" y="2298003"/>
            <a:ext cx="3965395" cy="46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C43880-AA74-44C1-A0ED-78DD4849E009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75542" y="872338"/>
            <a:ext cx="3755237" cy="5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9" tIns="43240" rIns="86479" bIns="43240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042988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Расходы  бюджета МО на общее образование в расчете на 1 обучающегося в муниципальных общеобразовательных учреждениях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руб.  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75543" y="8165"/>
            <a:ext cx="9520016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Расходы  бюджета муниципального образования на общее образование в расчете на одного обучающегося в муниципальных общеобразовательных  учреждениях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401053" y="994793"/>
            <a:ext cx="5484057" cy="54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Расходы  бюджетов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образований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на общее образование в расчете на одного обучающегося  в муниципальных общеобразовательных учреждениях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 в среднем  по муниципальным образованиям увеличились  по сравнению с  предшествующим годом на  46,4%     и составили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73,1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рублей.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расходы  бюджетов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на общее образование в расчете на одного обучающегося увеличились во всех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МО,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Наибольший рост наблюдался в МО  «Агульский район» - на 73,8%,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– на  68,1%,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- 66,5%,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на 63,3%,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– на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62,1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Высокий уровень расходования бюджетных средств на одного обучающегося  отмечен в  МО «Агульский участок» -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129,7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Рутульский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123,1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122,7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Чародинский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117,3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рублей.</a:t>
            </a:r>
            <a:endParaRPr lang="ru-RU" altLang="ru-RU" sz="1300" dirty="0" smtClean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Наименьший объем расходов на  одного обучающегося  в 2013 году зафиксирован    среди городских округов -  «город Хасавюрт»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30,4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Кизляр»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33,2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Каспийск»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34,9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Избербаш»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35,1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среди муниципальных районов –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41,6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тыс.руб.),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45,9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«Хасавюртовский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47,4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47,7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тыс.руб.)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Новолакский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49,9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руб.).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2470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39705839"/>
              </p:ext>
            </p:extLst>
          </p:nvPr>
        </p:nvGraphicFramePr>
        <p:xfrm>
          <a:off x="763934" y="1482101"/>
          <a:ext cx="3178452" cy="135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Лист" r:id="rId3" imgW="3067089" imgH="1142910" progId="Excel.Sheet.8">
                  <p:embed/>
                </p:oleObj>
              </mc:Choice>
              <mc:Fallback>
                <p:oleObj name="Лист" r:id="rId3" imgW="3067089" imgH="11429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34" y="1482101"/>
                        <a:ext cx="3178452" cy="1356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1" name="Picture 10" descr="D:\ДОКУМЕНТЫ 2014 ГОД\ОЦЕНКА ЭФФЕКТИВНОСТИ ОМСУ\СВОДНЫЙ ДОКЛАД  2014г\Карты\расходы на 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2" y="2914831"/>
            <a:ext cx="3755237" cy="39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93" y="122464"/>
            <a:ext cx="9299121" cy="684865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детей в возрасте от 5 – 18 лет, получающих услуги по дополнительному  образованию в организациях различной организационно – правовой формы и формы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собственности,</a:t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 общей численности детей данной возрастной группы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63491" name="Object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2693799"/>
              </p:ext>
            </p:extLst>
          </p:nvPr>
        </p:nvGraphicFramePr>
        <p:xfrm>
          <a:off x="573719" y="1575952"/>
          <a:ext cx="3063402" cy="134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Лист" r:id="rId3" imgW="2447945" imgH="1342980" progId="Excel.Sheet.8">
                  <p:embed/>
                </p:oleObj>
              </mc:Choice>
              <mc:Fallback>
                <p:oleObj name="Лист" r:id="rId3" imgW="2447945" imgH="13429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19" y="1575952"/>
                        <a:ext cx="3063402" cy="134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64C651-5055-4B10-9567-F2E563412E4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3493" name="Text Box 16"/>
          <p:cNvSpPr txBox="1">
            <a:spLocks noChangeArrowheads="1"/>
          </p:cNvSpPr>
          <p:nvPr/>
        </p:nvSpPr>
        <p:spPr bwMode="auto">
          <a:xfrm>
            <a:off x="571961" y="958961"/>
            <a:ext cx="3063402" cy="5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09" tIns="43255" rIns="86509" bIns="43255">
            <a:spAutoFit/>
          </a:bodyPr>
          <a:lstStyle>
            <a:lvl1pPr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Удельный вес детей в возрасте 5-18 лет, получающих услуги по дополнительному образованию, %</a:t>
            </a: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4662463" y="878550"/>
            <a:ext cx="5304982" cy="593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318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детей в возрасте 5-18 лет, получающих услуги по дополнительному образованию в организациях различной организационно-правовой формы, в общей численности  детей данной  возрастной группы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среднем по муниципальным образованиям в 2013 году по сравнению с 2012 годом уменьшилась и составила 24,4%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26,9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Наилучшего значения данного показателя добились в МО «город Каспийск» - 65,5%,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Южно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Сухокумск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 - 64,7%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Унцукульский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43,7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детей в возрасте 5-18 лет, получающих услуги по дополнительному образованию, в 2013 году по сравнению с 2012 годом увеличилась в 23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Наибольшее увеличение наблюдалось в МО «город Каспийск», «город Махачкала», «город  Избербаш» и  «Буйнакский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Удельный вес детей, получающих  услуги по дополнительному  образованию  менее 10%, отмечен в 6 МО: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Кумторкалинский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Бежтинский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участок в  составе </a:t>
            </a:r>
            <a:r>
              <a:rPr lang="ru-RU" altLang="ru-RU" sz="1300" dirty="0" err="1" smtClean="0">
                <a:solidFill>
                  <a:srgbClr val="000000"/>
                </a:solidFill>
                <a:latin typeface="+mj-lt"/>
              </a:rPr>
              <a:t>Цунтинского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 района",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Махачкала»,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Снижение допущено в 28 муниципальных образованиях, наиболее значительно - в МО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Сергокалинский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buClr>
                <a:srgbClr val="4F81BD"/>
              </a:buClr>
              <a:buSzPct val="70000"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Система дополнительного образования   в МО  испытывает острый дефицит в современном оборудовании и инвентаре, учебных пособиях, компьютерной технике,  что препятствует реализации современных программ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дополнительного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Кроме того, низкий уровень заработной платы   педагогов не позволяет привлекать талантливых  специалистов в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данную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сферу.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3495" name="Picture 12" descr="D:\ДОКУМЕНТЫ 2014 ГОД\ОЦЕНКА ЭФФЕКТИВНОСТИ ОМСУ\СВОДНЫЙ ДОКЛАД  2014г\Карты\доп образовани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2913104"/>
            <a:ext cx="3966929" cy="41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817523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BF77E3-C38C-4830-8398-90667EB6579D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39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5500" y="424900"/>
            <a:ext cx="9882042" cy="651566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Уровень фактической обеспеченности учреждениями культуры </a:t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от нормативной потребности</a:t>
            </a:r>
            <a:endParaRPr lang="ru-RU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78029" y="1132377"/>
            <a:ext cx="2922275" cy="5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Уровень фактической обеспеченности клубами и учреждениями клубного типа от нормативной потребности, %</a:t>
            </a:r>
          </a:p>
        </p:txBody>
      </p:sp>
      <p:sp>
        <p:nvSpPr>
          <p:cNvPr id="64517" name="Rectangle 18"/>
          <p:cNvSpPr>
            <a:spLocks noChangeArrowheads="1"/>
          </p:cNvSpPr>
          <p:nvPr/>
        </p:nvSpPr>
        <p:spPr bwMode="auto">
          <a:xfrm>
            <a:off x="3742101" y="1063134"/>
            <a:ext cx="6332359" cy="59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1" rIns="98667" bIns="49331"/>
          <a:lstStyle>
            <a:lvl1pPr indent="3619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Уровень обеспеченности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клубами и учреждениями клубного типа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 в среднем по муниципальным образованиям республики в 2013 году составил 66,0% от нормативного значения  ( на уровне в 2012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года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11 муниципальных образованиях  обеспеченность клубами и учреждениями клубного типа соответствует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нормативному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значению.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Обеспеченность клубами по сравнению с предыдущим годом  увеличилась в 3 МО, в том числе наибольшее увеличение достигнуто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1,2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Наименьший уровень обеспеченности  клубами  наблюдается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Махачкала»,  «город Дербент» (менее 20% от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норматива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уменьшилось в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МО.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Наиболее значительное снижение отмечается в МО «Ботлихский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-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2,1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Обеспеченность </a:t>
            </a:r>
            <a:r>
              <a:rPr lang="ru-RU" altLang="ru-RU" sz="1300" b="1" dirty="0">
                <a:latin typeface="+mj-lt"/>
              </a:rPr>
              <a:t>библиотеками </a:t>
            </a:r>
            <a:r>
              <a:rPr lang="ru-RU" altLang="ru-RU" sz="1300" dirty="0">
                <a:latin typeface="+mj-lt"/>
              </a:rPr>
              <a:t>в среднем по  муниципальным образованиям республики в 2013 году составила  45,6% от нормативного значения (в  2012 году – </a:t>
            </a:r>
            <a:r>
              <a:rPr lang="ru-RU" altLang="ru-RU" sz="1300">
                <a:latin typeface="+mj-lt"/>
              </a:rPr>
              <a:t>43,8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В 5 МО значение показателя соответствует нормативу - 100%: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», «город Дагестанские Огни», «город Буйнакск», «город Кизляр» и «</a:t>
            </a:r>
            <a:r>
              <a:rPr lang="ru-RU" altLang="ru-RU" sz="1300" dirty="0" err="1">
                <a:latin typeface="+mj-lt"/>
              </a:rPr>
              <a:t>Чародинский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 </a:t>
            </a:r>
            <a:r>
              <a:rPr lang="ru-RU" altLang="ru-RU" sz="1300" dirty="0">
                <a:latin typeface="+mj-lt"/>
              </a:rPr>
              <a:t>Максимальный уровень обеспеченности библиотеками зафиксирован в МО </a:t>
            </a:r>
            <a:r>
              <a:rPr lang="ru-RU" altLang="ru-RU" sz="1300" dirty="0" smtClean="0">
                <a:latin typeface="+mj-lt"/>
              </a:rPr>
              <a:t>"</a:t>
            </a:r>
            <a:r>
              <a:rPr lang="ru-RU" altLang="ru-RU" sz="1300" dirty="0" err="1" smtClean="0">
                <a:latin typeface="+mj-lt"/>
              </a:rPr>
              <a:t>Бежтинский</a:t>
            </a:r>
            <a:r>
              <a:rPr lang="ru-RU" altLang="ru-RU" sz="1300" dirty="0" smtClean="0">
                <a:latin typeface="+mj-lt"/>
              </a:rPr>
              <a:t> участок в  составе </a:t>
            </a:r>
            <a:r>
              <a:rPr lang="ru-RU" altLang="ru-RU" sz="1300" dirty="0" err="1" smtClean="0">
                <a:latin typeface="+mj-lt"/>
              </a:rPr>
              <a:t>Цунтинского</a:t>
            </a:r>
            <a:r>
              <a:rPr lang="ru-RU" altLang="ru-RU" sz="1300" dirty="0" smtClean="0">
                <a:latin typeface="+mj-lt"/>
              </a:rPr>
              <a:t> района"  </a:t>
            </a:r>
            <a:r>
              <a:rPr lang="ru-RU" altLang="ru-RU" sz="1300" dirty="0">
                <a:latin typeface="+mj-lt"/>
              </a:rPr>
              <a:t>- 85% от </a:t>
            </a:r>
            <a:r>
              <a:rPr lang="ru-RU" altLang="ru-RU" sz="1300">
                <a:latin typeface="+mj-lt"/>
              </a:rPr>
              <a:t>нормативного </a:t>
            </a:r>
            <a:r>
              <a:rPr lang="ru-RU" altLang="ru-RU" sz="1300" smtClean="0">
                <a:latin typeface="+mj-lt"/>
              </a:rPr>
              <a:t>значения. </a:t>
            </a:r>
            <a:r>
              <a:rPr lang="ru-RU" altLang="ru-RU" sz="1300" dirty="0">
                <a:latin typeface="+mj-lt"/>
              </a:rPr>
              <a:t>Значительно отстают от нормативной обеспеченности библиотеками  показатели  в МО «</a:t>
            </a:r>
            <a:r>
              <a:rPr lang="ru-RU" altLang="ru-RU" sz="1300" dirty="0" err="1">
                <a:latin typeface="+mj-lt"/>
              </a:rPr>
              <a:t>Кизилюртовский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 район»,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 и  «</a:t>
            </a:r>
            <a:r>
              <a:rPr lang="ru-RU" altLang="ru-RU" sz="1300" dirty="0" err="1">
                <a:latin typeface="+mj-lt"/>
              </a:rPr>
              <a:t>Каякентский</a:t>
            </a:r>
            <a:r>
              <a:rPr lang="ru-RU" altLang="ru-RU" sz="1300" dirty="0">
                <a:latin typeface="+mj-lt"/>
              </a:rPr>
              <a:t> район», где обеспеченность составила менее 15% от </a:t>
            </a:r>
            <a:r>
              <a:rPr lang="ru-RU" altLang="ru-RU" sz="1300">
                <a:latin typeface="+mj-lt"/>
              </a:rPr>
              <a:t>нормативного </a:t>
            </a:r>
            <a:r>
              <a:rPr lang="ru-RU" altLang="ru-RU" sz="1300" smtClean="0">
                <a:latin typeface="+mj-lt"/>
              </a:rPr>
              <a:t>значения.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Обеспеченность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парками культуры и отдыха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5 МО соответствует нормативному значению – 100%: МО «город Дагестанские Огни», «город Кизляр», «город Буйнакск», «город Каспийск»,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Избербаш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увеличилось по сравнению с предыдущим годом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Тляратинский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более чем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большинстве МО  показатель остался на уровне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предшествующего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года.</a:t>
            </a:r>
            <a:endParaRPr lang="en-US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64518" name="Объект 1"/>
          <p:cNvGraphicFramePr>
            <a:graphicFrameLocks noChangeAspect="1"/>
          </p:cNvGraphicFramePr>
          <p:nvPr/>
        </p:nvGraphicFramePr>
        <p:xfrm>
          <a:off x="365100" y="1632794"/>
          <a:ext cx="3399350" cy="136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2" name="Лист" r:id="rId3" imgW="3047910" imgH="990630" progId="Excel.Sheet.8">
                  <p:embed/>
                </p:oleObj>
              </mc:Choice>
              <mc:Fallback>
                <p:oleObj name="Лист" r:id="rId3" imgW="3047910" imgH="9906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0" y="1632794"/>
                        <a:ext cx="3399350" cy="1363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99501"/>
              </p:ext>
            </p:extLst>
          </p:nvPr>
        </p:nvGraphicFramePr>
        <p:xfrm>
          <a:off x="678030" y="19597"/>
          <a:ext cx="8906417" cy="40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78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4.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Культура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69" marB="43469"/>
                </a:tc>
              </a:tr>
            </a:tbl>
          </a:graphicData>
        </a:graphic>
      </p:graphicFrame>
      <p:pic>
        <p:nvPicPr>
          <p:cNvPr id="64521" name="Picture 14" descr="D:\ДОКУМЕНТЫ 2014 ГОД\ОЦЕНКА ЭФФЕКТИВНОСТИ ОМСУ\СВОДНЫЙ ДОКЛАД  2014г\Карты\клуб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0" y="2982871"/>
            <a:ext cx="3618710" cy="39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53128"/>
              </p:ext>
            </p:extLst>
          </p:nvPr>
        </p:nvGraphicFramePr>
        <p:xfrm>
          <a:off x="17499" y="535193"/>
          <a:ext cx="10298041" cy="31356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57617"/>
                <a:gridCol w="2622471"/>
                <a:gridCol w="4617953"/>
              </a:tblGrid>
              <a:tr h="66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городского округа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Информация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dirty="0" smtClean="0">
                          <a:latin typeface="+mj-lt"/>
                        </a:rPr>
                        <a:t>Интернет</a:t>
                      </a:r>
                      <a:r>
                        <a:rPr lang="ru-RU" sz="1100" b="1" dirty="0">
                          <a:latin typeface="+mj-lt"/>
                        </a:rPr>
                        <a:t/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(адрес официального сайта </a:t>
                      </a:r>
                      <a:r>
                        <a:rPr lang="ru-RU" sz="1100" b="1" dirty="0" smtClean="0">
                          <a:latin typeface="+mj-lt"/>
                        </a:rPr>
                        <a:t> городского округа)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Буйнакск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62,</a:t>
                      </a:r>
                      <a:r>
                        <a:rPr lang="ru-RU" sz="1000" dirty="0" smtClean="0">
                          <a:latin typeface="+mj-lt"/>
                        </a:rPr>
                        <a:t>9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latin typeface="+mj-lt"/>
                          <a:hlinkClick r:id="rId2"/>
                        </a:rPr>
                        <a:t>www,buynaksk05,ru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Дагестанские Огни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28,1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000" kern="1200" dirty="0" smtClean="0">
                          <a:latin typeface="+mj-lt"/>
                        </a:rPr>
                        <a:t> </a:t>
                      </a:r>
                      <a:r>
                        <a:rPr kumimoji="0" lang="en-US" sz="1000" kern="1200" dirty="0" smtClean="0">
                          <a:latin typeface="+mj-lt"/>
                          <a:hlinkClick r:id="rId3"/>
                        </a:rPr>
                        <a:t>www,</a:t>
                      </a:r>
                      <a:r>
                        <a:rPr kumimoji="0" lang="ru-RU" sz="1000" kern="1200" dirty="0" err="1" smtClean="0">
                          <a:latin typeface="+mj-lt"/>
                          <a:hlinkClick r:id="rId3"/>
                        </a:rPr>
                        <a:t>дагогни,рф</a:t>
                      </a:r>
                      <a:r>
                        <a:rPr kumimoji="0" lang="ru-RU" sz="1000" kern="1200" baseline="0" dirty="0" smtClean="0">
                          <a:latin typeface="+mj-lt"/>
                        </a:rPr>
                        <a:t> 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Дербент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120,1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4"/>
                        </a:rPr>
                        <a:t>www,derbent,ru</a:t>
                      </a:r>
                      <a:endParaRPr kumimoji="0" lang="en-US" sz="1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Избербаш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56,2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5"/>
                        </a:rPr>
                        <a:t>www,mo-izberbash,ru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Каспийск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104,1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6"/>
                        </a:rPr>
                        <a:t>www,kaspiysk,org</a:t>
                      </a:r>
                      <a:r>
                        <a:rPr lang="en-US" sz="1000" dirty="0" smtClean="0">
                          <a:latin typeface="+mj-lt"/>
                        </a:rPr>
                        <a:t> </a:t>
                      </a:r>
                      <a:endParaRPr lang="en-US" sz="1000" baseline="0" dirty="0" smtClean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Кизилюрт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44,5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7"/>
                        </a:rPr>
                        <a:t>www,mo-kizilyurt,ru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Кизляр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50,8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8"/>
                        </a:rPr>
                        <a:t>www,kizlyar-gorod,ru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Махачкала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704,3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9"/>
                        </a:rPr>
                        <a:t>www,mkala,ru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Хасавюрт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134,6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0"/>
                        </a:rPr>
                        <a:t>www,xacavurt,ru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  <a:tr h="2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Южно-Сухокумск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10,2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1"/>
                        </a:rPr>
                        <a:t>www,yuzhnosuhokumsk,ru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64456" marR="64456" marT="31762" marB="31762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92720"/>
              </p:ext>
            </p:extLst>
          </p:nvPr>
        </p:nvGraphicFramePr>
        <p:xfrm>
          <a:off x="-1" y="3734970"/>
          <a:ext cx="10333039" cy="34612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9080"/>
                <a:gridCol w="2644092"/>
                <a:gridCol w="1669952"/>
                <a:gridCol w="2939915"/>
              </a:tblGrid>
              <a:tr h="82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</a:t>
                      </a:r>
                      <a:r>
                        <a:rPr lang="ru-RU" sz="1100" b="1" baseline="0" dirty="0" smtClean="0">
                          <a:latin typeface="+mj-lt"/>
                        </a:rPr>
                        <a:t> </a:t>
                      </a:r>
                      <a:r>
                        <a:rPr lang="ru-RU" sz="1100" b="1" dirty="0" smtClean="0">
                          <a:latin typeface="+mj-lt"/>
                        </a:rPr>
                        <a:t>равнинной</a:t>
                      </a:r>
                      <a:r>
                        <a:rPr lang="ru-RU" sz="1100" b="1" baseline="0" dirty="0" smtClean="0">
                          <a:latin typeface="+mj-lt"/>
                        </a:rPr>
                        <a:t>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«Интернет» </a:t>
                      </a:r>
                      <a:r>
                        <a:rPr lang="ru-RU" sz="1100" b="1" kern="1200" dirty="0" smtClean="0">
                          <a:latin typeface="+mj-lt"/>
                        </a:rPr>
                        <a:t> (</a:t>
                      </a:r>
                      <a:r>
                        <a:rPr lang="ru-RU" sz="1100" b="1" kern="1200" dirty="0">
                          <a:latin typeface="+mj-lt"/>
                        </a:rPr>
                        <a:t>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Бабаюртовский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j-lt"/>
                        </a:rPr>
                        <a:t>46,</a:t>
                      </a:r>
                      <a:r>
                        <a:rPr lang="ru-RU" sz="1000" dirty="0" smtClean="0">
                          <a:latin typeface="+mj-lt"/>
                        </a:rPr>
                        <a:t>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с.Бабаюрт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2"/>
                        </a:rPr>
                        <a:t>www,babaurt,ru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Дербентский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101,3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Дербент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latin typeface="+mj-lt"/>
                          <a:hlinkClick r:id="rId13"/>
                        </a:rPr>
                        <a:t>www,derbentrayon,zs9,ru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Карабудахкентский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76,8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>
                          <a:latin typeface="+mj-lt"/>
                        </a:rPr>
                        <a:t>Карабудахкент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u="sng" kern="1200" dirty="0" err="1" smtClean="0">
                          <a:latin typeface="+mj-lt"/>
                          <a:hlinkClick r:id="rId14"/>
                        </a:rPr>
                        <a:t>www,bekenez,ru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Каякентский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53,9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с.Новокаякент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5"/>
                        </a:rPr>
                        <a:t>www,kayakent,ru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Кизилюртовский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65,8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г.Кизилюрт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6"/>
                        </a:rPr>
                        <a:t>www,kizilyurt-rn,ru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Кизлярский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69,5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Кизляр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17"/>
                        </a:rPr>
                        <a:t>www,kizlyar-rayon,ru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Кумторкалинский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25,7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 err="1">
                          <a:latin typeface="+mj-lt"/>
                        </a:rPr>
                        <a:t>Коркмаскала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8"/>
                        </a:rPr>
                        <a:t>www,kumtorkala,ru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Магарамкентский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62,1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 err="1">
                          <a:latin typeface="+mj-lt"/>
                        </a:rPr>
                        <a:t>Магарамкент</a:t>
                      </a:r>
                      <a:r>
                        <a:rPr lang="ru-RU" sz="1000" dirty="0">
                          <a:latin typeface="+mj-lt"/>
                        </a:rPr>
                        <a:t> 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19"/>
                        </a:rPr>
                        <a:t>www,magaramkent,com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+mj-lt"/>
                        </a:rPr>
                        <a:t>Ногайский район</a:t>
                      </a:r>
                      <a:endParaRPr lang="ru-RU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20,8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 </a:t>
                      </a:r>
                      <a:r>
                        <a:rPr lang="ru-RU" sz="1000" dirty="0">
                          <a:latin typeface="+mj-lt"/>
                        </a:rPr>
                        <a:t>Терекли-Мектеб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20"/>
                        </a:rPr>
                        <a:t>www,nogajskij_rajon</a:t>
                      </a:r>
                      <a:r>
                        <a:rPr lang="en-US" sz="1000" dirty="0" smtClean="0">
                          <a:latin typeface="+mj-lt"/>
                          <a:hlinkClick r:id="rId20"/>
                        </a:rPr>
                        <a:t>/31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34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+mj-lt"/>
                        </a:rPr>
                        <a:t>Тарумовский</a:t>
                      </a:r>
                      <a:r>
                        <a:rPr lang="ru-RU" sz="1000" dirty="0">
                          <a:latin typeface="+mj-lt"/>
                        </a:rPr>
                        <a:t>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32,1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с.Тарумовка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kumimoji="0" lang="ru-RU" sz="1000" kern="1200" dirty="0" err="1" smtClean="0">
                          <a:latin typeface="+mj-lt"/>
                          <a:hlinkClick r:id="rId21"/>
                        </a:rPr>
                        <a:t>www,tarumovka,ru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  <a:tr h="219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+mj-lt"/>
                        </a:rPr>
                        <a:t>Хасавюртовский район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j-lt"/>
                        </a:rPr>
                        <a:t>146,0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j-lt"/>
                        </a:rPr>
                        <a:t>г. </a:t>
                      </a:r>
                      <a:r>
                        <a:rPr lang="ru-RU" sz="1000" dirty="0">
                          <a:latin typeface="+mj-lt"/>
                        </a:rPr>
                        <a:t>Хасавюрт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000" dirty="0" err="1" smtClean="0">
                          <a:latin typeface="+mj-lt"/>
                          <a:hlinkClick r:id="rId22"/>
                        </a:rPr>
                        <a:t>www,khasrayon,ru</a:t>
                      </a:r>
                      <a:endParaRPr lang="ru-RU" sz="10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/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28344" y="0"/>
            <a:ext cx="9115040" cy="535191"/>
          </a:xfrm>
          <a:prstGeom prst="rect">
            <a:avLst/>
          </a:prstGeom>
        </p:spPr>
        <p:txBody>
          <a:bodyPr lIns="86655" tIns="43327" rIns="86655" bIns="43327"/>
          <a:lstStyle/>
          <a:p>
            <a:pPr algn="ctr">
              <a:defRPr/>
            </a:pPr>
            <a: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Общая информация о городских округах и муниципальных районах</a:t>
            </a:r>
            <a:b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700" b="1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Республики Дагестан</a:t>
            </a:r>
          </a:p>
        </p:txBody>
      </p:sp>
      <p:sp>
        <p:nvSpPr>
          <p:cNvPr id="3277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B5ED0-9B86-4823-A7BB-4280F6CEF49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79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63EB68-4643-4E75-A033-636BDFFC72FF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149" y="103065"/>
            <a:ext cx="9102768" cy="822442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ремонт, в общем количестве  </a:t>
            </a: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муниципальных</a:t>
            </a:r>
            <a:b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600" b="1" i="1" dirty="0">
                <a:solidFill>
                  <a:schemeClr val="accent1">
                    <a:lumMod val="75000"/>
                  </a:schemeClr>
                </a:solidFill>
              </a:rPr>
              <a:t>учреждений культуры</a:t>
            </a: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395780" y="1132379"/>
            <a:ext cx="3588032" cy="8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ремонт, в общем количестве муниципальных учреждений культуры, %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100" i="1" dirty="0">
              <a:solidFill>
                <a:srgbClr val="000000"/>
              </a:solidFill>
            </a:endParaRPr>
          </a:p>
        </p:txBody>
      </p:sp>
      <p:graphicFrame>
        <p:nvGraphicFramePr>
          <p:cNvPr id="65541" name="Object 8"/>
          <p:cNvGraphicFramePr>
            <a:graphicFrameLocks noChangeAspect="1"/>
          </p:cNvGraphicFramePr>
          <p:nvPr/>
        </p:nvGraphicFramePr>
        <p:xfrm>
          <a:off x="535375" y="1956329"/>
          <a:ext cx="3308842" cy="13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Лист" r:id="rId3" imgW="3057635" imgH="1324080" progId="Excel.Sheet.8">
                  <p:embed/>
                </p:oleObj>
              </mc:Choice>
              <mc:Fallback>
                <p:oleObj name="Лист" r:id="rId3" imgW="3057635" imgH="1324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75" y="1956329"/>
                        <a:ext cx="3308842" cy="139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3"/>
          <p:cNvSpPr txBox="1">
            <a:spLocks noChangeArrowheads="1"/>
          </p:cNvSpPr>
          <p:nvPr/>
        </p:nvSpPr>
        <p:spPr bwMode="auto">
          <a:xfrm>
            <a:off x="4158406" y="925979"/>
            <a:ext cx="5958541" cy="576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2013 году </a:t>
            </a:r>
            <a:r>
              <a:rPr lang="ru-RU" altLang="ru-RU" sz="1400" b="1" dirty="0">
                <a:latin typeface="+mj-lt"/>
              </a:rPr>
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 в среднем</a:t>
            </a:r>
            <a:r>
              <a:rPr lang="ru-RU" altLang="ru-RU" sz="1400" dirty="0">
                <a:latin typeface="+mj-lt"/>
              </a:rPr>
              <a:t> по муниципальным образованиям увеличилась на </a:t>
            </a:r>
            <a:r>
              <a:rPr lang="ru-RU" altLang="ru-RU" sz="1400">
                <a:latin typeface="+mj-lt"/>
              </a:rPr>
              <a:t>5,3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составила </a:t>
            </a:r>
            <a:r>
              <a:rPr lang="ru-RU" altLang="ru-RU" sz="1400">
                <a:latin typeface="+mj-lt"/>
              </a:rPr>
              <a:t>41,3</a:t>
            </a:r>
            <a:r>
              <a:rPr lang="ru-RU" altLang="ru-RU" sz="1400" smtClean="0">
                <a:latin typeface="+mj-lt"/>
              </a:rPr>
              <a:t>%.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МО «город Дербент», «город Каспийск», 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», «город Хасавюрт»,  «</a:t>
            </a:r>
            <a:r>
              <a:rPr lang="ru-RU" altLang="ru-RU" sz="1400" dirty="0" err="1">
                <a:latin typeface="+mj-lt"/>
              </a:rPr>
              <a:t>Новолакский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Тляратинский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Кумторкалинский</a:t>
            </a:r>
            <a:r>
              <a:rPr lang="ru-RU" altLang="ru-RU" sz="1400" dirty="0">
                <a:latin typeface="+mj-lt"/>
              </a:rPr>
              <a:t> район»  здания учреждений культуры, требующих  капитального </a:t>
            </a:r>
            <a:r>
              <a:rPr lang="ru-RU" altLang="ru-RU" sz="1400">
                <a:latin typeface="+mj-lt"/>
              </a:rPr>
              <a:t>ремонта </a:t>
            </a:r>
            <a:r>
              <a:rPr lang="ru-RU" altLang="ru-RU" sz="1400" smtClean="0">
                <a:latin typeface="+mj-lt"/>
              </a:rPr>
              <a:t>отсутствуют.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Доля муниципальных учреждений культуры, здания которых находятся в аварийном состоянии или требуют капитального ремонта </a:t>
            </a:r>
            <a:r>
              <a:rPr lang="ru-RU" altLang="ru-RU" sz="1400" dirty="0">
                <a:latin typeface="+mj-lt"/>
              </a:rPr>
              <a:t>ниже среднего значения  наблюдалась  в 27 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 </a:t>
            </a:r>
            <a:r>
              <a:rPr lang="ru-RU" altLang="ru-RU" sz="1400" dirty="0">
                <a:latin typeface="+mj-lt"/>
              </a:rPr>
              <a:t>Самые </a:t>
            </a:r>
            <a:r>
              <a:rPr lang="ru-RU" altLang="ru-RU" sz="1400" dirty="0" smtClean="0">
                <a:latin typeface="+mj-lt"/>
              </a:rPr>
              <a:t>лучшие  </a:t>
            </a:r>
            <a:r>
              <a:rPr lang="ru-RU" altLang="ru-RU" sz="1400" dirty="0">
                <a:latin typeface="+mj-lt"/>
              </a:rPr>
              <a:t>значения показателя установились   в МО «</a:t>
            </a:r>
            <a:r>
              <a:rPr lang="ru-RU" altLang="ru-RU" sz="1400" dirty="0" err="1">
                <a:latin typeface="+mj-lt"/>
              </a:rPr>
              <a:t>Бабаюртовский</a:t>
            </a:r>
            <a:r>
              <a:rPr lang="ru-RU" altLang="ru-RU" sz="1400" dirty="0">
                <a:latin typeface="+mj-lt"/>
              </a:rPr>
              <a:t> район» (5%), «Дербентский район» (6%), «</a:t>
            </a:r>
            <a:r>
              <a:rPr lang="ru-RU" altLang="ru-RU" sz="1400" dirty="0" err="1">
                <a:latin typeface="+mj-lt"/>
              </a:rPr>
              <a:t>Кулинский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Тарумовский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Унцукульский</a:t>
            </a:r>
            <a:r>
              <a:rPr lang="ru-RU" altLang="ru-RU" sz="1400" dirty="0">
                <a:latin typeface="+mj-lt"/>
              </a:rPr>
              <a:t> район» (</a:t>
            </a:r>
            <a:r>
              <a:rPr lang="ru-RU" altLang="ru-RU" sz="1400">
                <a:latin typeface="+mj-lt"/>
              </a:rPr>
              <a:t>10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По сравнению с 2012 годом данный показатель улучшился в 7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 </a:t>
            </a:r>
            <a:r>
              <a:rPr lang="ru-RU" altLang="ru-RU" sz="1400" dirty="0">
                <a:latin typeface="+mj-lt"/>
              </a:rPr>
              <a:t>Наибольшего улучшения добились в МО «город Избербаш» на </a:t>
            </a:r>
            <a:r>
              <a:rPr lang="ru-RU" altLang="ru-RU" sz="1400">
                <a:latin typeface="+mj-lt"/>
              </a:rPr>
              <a:t>33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«город Каспийск» на 16 </a:t>
            </a:r>
            <a:r>
              <a:rPr lang="ru-RU" altLang="ru-RU" sz="1400">
                <a:latin typeface="+mj-lt"/>
              </a:rPr>
              <a:t>процентных </a:t>
            </a:r>
            <a:r>
              <a:rPr lang="ru-RU" altLang="ru-RU" sz="1400" smtClean="0">
                <a:latin typeface="+mj-lt"/>
              </a:rPr>
              <a:t>пункта.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В муниципальных образованиях «город Дагестанские Огни» и «</a:t>
            </a:r>
            <a:r>
              <a:rPr lang="ru-RU" altLang="ru-RU" sz="1400" dirty="0" err="1">
                <a:latin typeface="+mj-lt"/>
              </a:rPr>
              <a:t>Курахский</a:t>
            </a:r>
            <a:r>
              <a:rPr lang="ru-RU" altLang="ru-RU" sz="1400" dirty="0">
                <a:latin typeface="+mj-lt"/>
              </a:rPr>
              <a:t> район» зафиксировано максимальное значение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доли муниципальных учреждений культуры, здания которых находятся в аварийном состоянии или требуют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капитального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ремонта.</a:t>
            </a:r>
            <a:endParaRPr lang="ru-RU" altLang="ru-RU" sz="14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400" dirty="0">
                <a:latin typeface="+mj-lt"/>
              </a:rPr>
              <a:t> В 20 МО наблюдается ухудшение данного показателя, наиболее значительно в МО </a:t>
            </a:r>
            <a:r>
              <a:rPr lang="ru-RU" altLang="ru-RU" sz="1400" dirty="0" smtClean="0">
                <a:latin typeface="+mj-lt"/>
              </a:rPr>
              <a:t>  </a:t>
            </a:r>
            <a:r>
              <a:rPr lang="ru-RU" altLang="ru-RU" sz="1400" dirty="0">
                <a:latin typeface="+mj-lt"/>
              </a:rPr>
              <a:t>«Агульский район»  - на </a:t>
            </a:r>
            <a:r>
              <a:rPr lang="ru-RU" altLang="ru-RU" sz="1400">
                <a:latin typeface="+mj-lt"/>
              </a:rPr>
              <a:t>47 </a:t>
            </a:r>
            <a:r>
              <a:rPr lang="ru-RU" altLang="ru-RU" sz="1400" smtClean="0">
                <a:latin typeface="+mj-lt"/>
              </a:rPr>
              <a:t>п.п.,  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Кайтагский</a:t>
            </a:r>
            <a:r>
              <a:rPr lang="ru-RU" altLang="ru-RU" sz="1400" dirty="0">
                <a:latin typeface="+mj-lt"/>
              </a:rPr>
              <a:t> район»  - на </a:t>
            </a:r>
            <a:r>
              <a:rPr lang="ru-RU" altLang="ru-RU" sz="1400">
                <a:latin typeface="+mj-lt"/>
              </a:rPr>
              <a:t>35 </a:t>
            </a:r>
            <a:r>
              <a:rPr lang="ru-RU" altLang="ru-RU" sz="1400" smtClean="0">
                <a:latin typeface="+mj-lt"/>
              </a:rPr>
              <a:t>п.п. </a:t>
            </a:r>
            <a:r>
              <a:rPr lang="ru-RU" altLang="ru-RU" sz="1400" dirty="0">
                <a:latin typeface="+mj-lt"/>
              </a:rPr>
              <a:t>и «</a:t>
            </a:r>
            <a:r>
              <a:rPr lang="ru-RU" altLang="ru-RU" sz="1400" dirty="0" err="1">
                <a:latin typeface="+mj-lt"/>
              </a:rPr>
              <a:t>Чародинский</a:t>
            </a:r>
            <a:r>
              <a:rPr lang="ru-RU" altLang="ru-RU" sz="1400" dirty="0">
                <a:latin typeface="+mj-lt"/>
              </a:rPr>
              <a:t> район» -  на 34 </a:t>
            </a:r>
            <a:r>
              <a:rPr lang="ru-RU" altLang="ru-RU" sz="1400">
                <a:latin typeface="+mj-lt"/>
              </a:rPr>
              <a:t>процентных </a:t>
            </a:r>
            <a:r>
              <a:rPr lang="ru-RU" altLang="ru-RU" sz="1400" smtClean="0">
                <a:latin typeface="+mj-lt"/>
              </a:rPr>
              <a:t>пункта.</a:t>
            </a:r>
            <a:endParaRPr lang="ru-RU" altLang="ru-RU" sz="1400" dirty="0">
              <a:latin typeface="+mj-lt"/>
            </a:endParaRPr>
          </a:p>
        </p:txBody>
      </p:sp>
      <p:pic>
        <p:nvPicPr>
          <p:cNvPr id="65543" name="Picture 12" descr="D:\ДОКУМЕНТЫ 2014 ГОД\ОЦЕНКА ЭФФЕКТИВНОСТИ ОМСУ\СВОДНЫЙ ДОКЛАД  2014г\Карты\здания культур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0" y="3258026"/>
            <a:ext cx="3588032" cy="35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3797E7-50C2-4785-91A4-38862DA2A27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26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5661" y="144066"/>
            <a:ext cx="9381957" cy="850725"/>
          </a:xfrm>
        </p:spPr>
        <p:txBody>
          <a:bodyPr lIns="98704" tIns="49350" rIns="98704" bIns="49350" rtlCol="0">
            <a:normAutofit/>
          </a:bodyPr>
          <a:lstStyle/>
          <a:p>
            <a:pPr algn="ctr" defTabSz="987769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объектов 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культурного наследия</a:t>
            </a:r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523097" y="822444"/>
            <a:ext cx="3479116" cy="10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объектов  культурного наследия,%</a:t>
            </a:r>
          </a:p>
        </p:txBody>
      </p:sp>
      <p:sp>
        <p:nvSpPr>
          <p:cNvPr id="66565" name="Rectangle 5"/>
          <p:cNvSpPr txBox="1">
            <a:spLocks noChangeArrowheads="1"/>
          </p:cNvSpPr>
          <p:nvPr/>
        </p:nvSpPr>
        <p:spPr bwMode="auto">
          <a:xfrm>
            <a:off x="4302423" y="1029766"/>
            <a:ext cx="5665524" cy="58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72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объектов культурного наследия, находящихся в муниципальной собственности и требующих консервации или реставрации, в общем количестве  объектов  культурного наследия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среднем по муниципальным образованиям республики составила 28,8% (в 2012 году –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28,7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17 муниципальных образованиях объекты культурного наследия, находящихся в муниципальной собственности и требующих консервации или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реставрации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отсутствуют.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10 МО доля объектов культурного наследия, находящихся в муниципальной собственности и требующих консервации, в общем их количестве объектов культурного наследия составляет более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50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Наименьшая доля объектов  культурного наследия, требующих консервации или реставрации  установлена 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«Ногайский район», «город Буйнакск»,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Курахский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Докузпаринский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Значение показателя  в указанных муниципальных образованиях составило  менее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Ухудшение данного показателя отмечено в 9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муниципальных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образованиях.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Наибольшая доля объектов культурного наследия, находящихся в муниципальной собственности и требующих консервации или реставрации  сложились в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Кайтагский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(99%),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Каякентский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91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%).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Высокие значения показателя объясняются  отсутствием средств у  муниципальных образований на </a:t>
            </a:r>
            <a:r>
              <a:rPr lang="ru-RU" altLang="ru-RU" sz="1300">
                <a:latin typeface="+mj-lt"/>
              </a:rPr>
              <a:t>их </a:t>
            </a:r>
            <a:r>
              <a:rPr lang="ru-RU" altLang="ru-RU" sz="1300" smtClean="0">
                <a:latin typeface="+mj-lt"/>
              </a:rPr>
              <a:t>реставрацию.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В целях сохранения   объектов культурного наследия   администрациям муниципальных образований  необходимо проводить работу по выявлению и учету объектов, представляющих собой ценность с точки зрения истории, археологии, архитектуры,  искусства,  эстетики</a:t>
            </a:r>
            <a:r>
              <a:rPr lang="ru-RU" altLang="ru-RU" sz="1300">
                <a:latin typeface="+mj-lt"/>
              </a:rPr>
              <a:t>, </a:t>
            </a:r>
            <a:r>
              <a:rPr lang="ru-RU" altLang="ru-RU" sz="1300" smtClean="0">
                <a:latin typeface="+mj-lt"/>
              </a:rPr>
              <a:t>этнологии. 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rgbClr val="F0A22E"/>
              </a:buClr>
              <a:buSzPct val="70000"/>
            </a:pPr>
            <a:endParaRPr lang="ru-RU" altLang="ru-RU" sz="1300" dirty="0">
              <a:solidFill>
                <a:srgbClr val="4E3B30"/>
              </a:solidFill>
              <a:latin typeface="+mj-lt"/>
            </a:endParaRPr>
          </a:p>
        </p:txBody>
      </p:sp>
      <p:graphicFrame>
        <p:nvGraphicFramePr>
          <p:cNvPr id="6656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02056"/>
              </p:ext>
            </p:extLst>
          </p:nvPr>
        </p:nvGraphicFramePr>
        <p:xfrm>
          <a:off x="594427" y="1806653"/>
          <a:ext cx="3336455" cy="131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0" name="Лист" r:id="rId4" imgW="3067089" imgH="1142910" progId="Excel.Sheet.8">
                  <p:embed/>
                </p:oleObj>
              </mc:Choice>
              <mc:Fallback>
                <p:oleObj name="Лист" r:id="rId4" imgW="3067089" imgH="11429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427" y="1806653"/>
                        <a:ext cx="3336455" cy="131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7" name="Picture 10" descr="D:\ДОКУМЕНТЫ 2014 ГОД\ОЦЕНКА ЭФФЕКТИВНОСТИ ОМСУ\СВОДНЫЙ ДОКЛАД  2014г\Карты\культурное наследи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8" y="3073344"/>
            <a:ext cx="3689275" cy="3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49969A-7668-46B6-94D6-611B4F1E221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42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2458" y="721151"/>
            <a:ext cx="9102768" cy="341676"/>
          </a:xfrm>
        </p:spPr>
        <p:txBody>
          <a:bodyPr lIns="98704" tIns="49350" rIns="98704" bIns="49350">
            <a:noAutofit/>
          </a:bodyPr>
          <a:lstStyle/>
          <a:p>
            <a:pPr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населения, систематически занимающегося физической культурой и спортом</a:t>
            </a: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506230" y="1136910"/>
            <a:ext cx="3408552" cy="4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25" tIns="43263" rIns="86525" bIns="43263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100" i="1" dirty="0">
                <a:solidFill>
                  <a:srgbClr val="000000"/>
                </a:solidFill>
              </a:rPr>
              <a:t>Доля населения, систематически занимающегося физической культурой и спортом, %</a:t>
            </a:r>
          </a:p>
        </p:txBody>
      </p:sp>
      <p:graphicFrame>
        <p:nvGraphicFramePr>
          <p:cNvPr id="67589" name="Object 8"/>
          <p:cNvGraphicFramePr>
            <a:graphicFrameLocks noChangeAspect="1"/>
          </p:cNvGraphicFramePr>
          <p:nvPr/>
        </p:nvGraphicFramePr>
        <p:xfrm>
          <a:off x="506223" y="1679659"/>
          <a:ext cx="3170783" cy="143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Лист" r:id="rId4" imgW="3047910" imgH="1438290" progId="Excel.Sheet.8">
                  <p:embed/>
                </p:oleObj>
              </mc:Choice>
              <mc:Fallback>
                <p:oleObj name="Лист" r:id="rId4" imgW="3047910" imgH="14382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23" y="1679659"/>
                        <a:ext cx="3170783" cy="1436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3"/>
          <p:cNvSpPr txBox="1">
            <a:spLocks noChangeArrowheads="1"/>
          </p:cNvSpPr>
          <p:nvPr/>
        </p:nvSpPr>
        <p:spPr bwMode="auto">
          <a:xfrm>
            <a:off x="4086398" y="1136908"/>
            <a:ext cx="5881555" cy="59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4" tIns="49350" rIns="98704" bIns="49350"/>
          <a:lstStyle>
            <a:lvl1pPr indent="4508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2013 году </a:t>
            </a:r>
            <a:r>
              <a:rPr lang="ru-RU" altLang="ru-RU" sz="1300" b="1" dirty="0">
                <a:latin typeface="+mj-lt"/>
              </a:rPr>
              <a:t>доля населения, систематически занимающегося физической культурой и спортом</a:t>
            </a:r>
            <a:r>
              <a:rPr lang="ru-RU" altLang="ru-RU" sz="1300" dirty="0">
                <a:latin typeface="+mj-lt"/>
              </a:rPr>
              <a:t>, в целом  по республике  увеличилась и составила  13,2%  (в   2012 году  – </a:t>
            </a:r>
            <a:r>
              <a:rPr lang="ru-RU" altLang="ru-RU" sz="1300">
                <a:latin typeface="+mj-lt"/>
              </a:rPr>
              <a:t>9,6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Доля населения, систематически занимающегося физической культурой и спортом, выше среднереспубликанского уровня наблюдалась  в 14  </a:t>
            </a:r>
            <a:r>
              <a:rPr lang="ru-RU" altLang="ru-RU" sz="1300">
                <a:latin typeface="+mj-lt"/>
              </a:rPr>
              <a:t>муниципальных </a:t>
            </a:r>
            <a:r>
              <a:rPr lang="ru-RU" altLang="ru-RU" sz="1300" smtClean="0">
                <a:latin typeface="+mj-lt"/>
              </a:rPr>
              <a:t>образованиях. 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Наилучшие результаты по данному показателю  отмечены в МО «город Хасавюрт» - 20%, «город Махачкала» - 17,2%,  «</a:t>
            </a:r>
            <a:r>
              <a:rPr lang="ru-RU" altLang="ru-RU" sz="1300" dirty="0" err="1"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 район» -  16,2%,  «</a:t>
            </a:r>
            <a:r>
              <a:rPr lang="ru-RU" altLang="ru-RU" sz="1300" dirty="0" err="1">
                <a:latin typeface="+mj-lt"/>
              </a:rPr>
              <a:t>Левашинский</a:t>
            </a:r>
            <a:r>
              <a:rPr lang="ru-RU" altLang="ru-RU" sz="1300" dirty="0">
                <a:latin typeface="+mj-lt"/>
              </a:rPr>
              <a:t> район» - 16,1%,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  - 15,3</a:t>
            </a:r>
            <a:r>
              <a:rPr lang="ru-RU" altLang="ru-RU" sz="1300" dirty="0" smtClean="0">
                <a:latin typeface="+mj-lt"/>
              </a:rPr>
              <a:t>% и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 - </a:t>
            </a:r>
            <a:r>
              <a:rPr lang="ru-RU" altLang="ru-RU" sz="1300">
                <a:latin typeface="+mj-lt"/>
              </a:rPr>
              <a:t>15,2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По сравнению с 2012  годом показатель улучшен    во всех муниципальных образованиях, наибольшего улучшения добились  МО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Кулинский</a:t>
            </a:r>
            <a:r>
              <a:rPr lang="ru-RU" altLang="ru-RU" sz="1300" dirty="0">
                <a:latin typeface="+mj-lt"/>
              </a:rPr>
              <a:t>  район» - на       </a:t>
            </a:r>
            <a:r>
              <a:rPr lang="ru-RU" altLang="ru-RU" sz="1300">
                <a:latin typeface="+mj-lt"/>
              </a:rPr>
              <a:t>8,2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Гунибский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6,3 </a:t>
            </a:r>
            <a:r>
              <a:rPr lang="ru-RU" altLang="ru-RU" sz="1300" smtClean="0">
                <a:latin typeface="+mj-lt"/>
              </a:rPr>
              <a:t>п.п., 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Гергебильский</a:t>
            </a:r>
            <a:r>
              <a:rPr lang="ru-RU" altLang="ru-RU" sz="1300" dirty="0">
                <a:latin typeface="+mj-lt"/>
              </a:rPr>
              <a:t> район» - на  </a:t>
            </a:r>
            <a:r>
              <a:rPr lang="ru-RU" altLang="ru-RU" sz="1300">
                <a:latin typeface="+mj-lt"/>
              </a:rPr>
              <a:t>6,2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Акушинский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5,8 </a:t>
            </a:r>
            <a:r>
              <a:rPr lang="ru-RU" altLang="ru-RU" sz="1300" smtClean="0">
                <a:latin typeface="+mj-lt"/>
              </a:rPr>
              <a:t>п.п. </a:t>
            </a:r>
            <a:r>
              <a:rPr lang="ru-RU" altLang="ru-RU" sz="1300" dirty="0">
                <a:latin typeface="+mj-lt"/>
              </a:rPr>
              <a:t>и 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-  на </a:t>
            </a:r>
            <a:r>
              <a:rPr lang="ru-RU" altLang="ru-RU" sz="1300">
                <a:latin typeface="+mj-lt"/>
              </a:rPr>
              <a:t>5,6  </a:t>
            </a:r>
            <a:r>
              <a:rPr lang="ru-RU" altLang="ru-RU" sz="1300" smtClean="0">
                <a:latin typeface="+mj-lt"/>
              </a:rPr>
              <a:t>п,п.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наименьшей степени  доля населения, систематически занимающегося  физической культурой и спортом, по сравнению с   2012 годом увеличилась в  МО 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0,5 </a:t>
            </a:r>
            <a:r>
              <a:rPr lang="ru-RU" altLang="ru-RU" sz="1300" smtClean="0">
                <a:latin typeface="+mj-lt"/>
              </a:rPr>
              <a:t>п.п.,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0,7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«город Дербент» - на </a:t>
            </a:r>
            <a:r>
              <a:rPr lang="ru-RU" altLang="ru-RU" sz="1300">
                <a:latin typeface="+mj-lt"/>
              </a:rPr>
              <a:t>0,8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Докузпаринский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0,9 </a:t>
            </a:r>
            <a:r>
              <a:rPr lang="ru-RU" altLang="ru-RU" sz="1300" smtClean="0">
                <a:latin typeface="+mj-lt"/>
              </a:rPr>
              <a:t>п.п.,   </a:t>
            </a:r>
            <a:r>
              <a:rPr lang="ru-RU" altLang="ru-RU" sz="1300" dirty="0">
                <a:latin typeface="+mj-lt"/>
              </a:rPr>
              <a:t>«</a:t>
            </a:r>
            <a:r>
              <a:rPr lang="ru-RU" altLang="ru-RU" sz="1300" dirty="0" err="1">
                <a:latin typeface="+mj-lt"/>
              </a:rPr>
              <a:t>Гумбетовский</a:t>
            </a:r>
            <a:r>
              <a:rPr lang="ru-RU" altLang="ru-RU" sz="1300" dirty="0">
                <a:latin typeface="+mj-lt"/>
              </a:rPr>
              <a:t> район» - на </a:t>
            </a:r>
            <a:r>
              <a:rPr lang="ru-RU" altLang="ru-RU" sz="1300">
                <a:latin typeface="+mj-lt"/>
              </a:rPr>
              <a:t>1,1  </a:t>
            </a:r>
            <a:r>
              <a:rPr lang="ru-RU" altLang="ru-RU" sz="1300" smtClean="0">
                <a:latin typeface="+mj-lt"/>
              </a:rPr>
              <a:t>п.п., </a:t>
            </a:r>
            <a:r>
              <a:rPr lang="ru-RU" altLang="ru-RU" sz="1300" dirty="0">
                <a:latin typeface="+mj-lt"/>
              </a:rPr>
              <a:t>и «</a:t>
            </a:r>
            <a:r>
              <a:rPr lang="ru-RU" altLang="ru-RU" sz="1300" dirty="0" err="1">
                <a:latin typeface="+mj-lt"/>
              </a:rPr>
              <a:t>Цунтинский</a:t>
            </a:r>
            <a:r>
              <a:rPr lang="ru-RU" altLang="ru-RU" sz="1300" dirty="0">
                <a:latin typeface="+mj-lt"/>
              </a:rPr>
              <a:t> район» – на </a:t>
            </a:r>
            <a:r>
              <a:rPr lang="ru-RU" altLang="ru-RU" sz="1300">
                <a:latin typeface="+mj-lt"/>
              </a:rPr>
              <a:t>1,3 </a:t>
            </a:r>
            <a:r>
              <a:rPr lang="ru-RU" altLang="ru-RU" sz="1300" smtClean="0">
                <a:latin typeface="+mj-lt"/>
              </a:rPr>
              <a:t>п.п.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В целях улучшения  данного показателя  администрациям муниципальных районов и городских округов необходимо обеспечить реконструкцию и ремонт действующих спортивных сооружений,  принимать меры по   расширению  перечня  услуг в сфере физической культуры и спорта,  оказывать содействие  в </a:t>
            </a:r>
            <a:r>
              <a:rPr lang="ru-RU" altLang="ru-RU" sz="1300" dirty="0" smtClean="0">
                <a:latin typeface="+mj-lt"/>
              </a:rPr>
              <a:t>организации, </a:t>
            </a:r>
            <a:r>
              <a:rPr lang="ru-RU" altLang="ru-RU" sz="1300" dirty="0">
                <a:latin typeface="+mj-lt"/>
              </a:rPr>
              <a:t>систематических занятий  спортом взрослого населения, создавать детско-юношеские спортивные школы,  проводить эффективную  пропаганду физической культуры и спорта </a:t>
            </a:r>
            <a:r>
              <a:rPr lang="ru-RU" altLang="ru-RU" sz="1300">
                <a:latin typeface="+mj-lt"/>
              </a:rPr>
              <a:t>среди </a:t>
            </a:r>
            <a:r>
              <a:rPr lang="ru-RU" altLang="ru-RU" sz="1300" smtClean="0">
                <a:latin typeface="+mj-lt"/>
              </a:rPr>
              <a:t>молодежи.</a:t>
            </a:r>
            <a:endParaRPr lang="ru-RU" altLang="ru-RU" sz="13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46369"/>
              </p:ext>
            </p:extLst>
          </p:nvPr>
        </p:nvGraphicFramePr>
        <p:xfrm>
          <a:off x="609714" y="0"/>
          <a:ext cx="8906417" cy="406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6417"/>
              </a:tblGrid>
              <a:tr h="406931">
                <a:tc>
                  <a:txBody>
                    <a:bodyPr/>
                    <a:lstStyle/>
                    <a:p>
                      <a:pPr marL="0" algn="ctr" defTabSz="1042504" rtl="0" eaLnBrk="1" latinLnBrk="0" hangingPunct="1"/>
                      <a:r>
                        <a:rPr lang="ru-RU" sz="2100" b="1" kern="120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5.</a:t>
                      </a:r>
                      <a:r>
                        <a:rPr lang="ru-RU" sz="2100" b="1" kern="1200" baseline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2100" b="1" kern="1200" dirty="0" smtClean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Физическая культура и спорт</a:t>
                      </a:r>
                      <a:endParaRPr lang="ru-RU" sz="21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8358" marR="88358" marT="43446" marB="43446"/>
                </a:tc>
              </a:tr>
            </a:tbl>
          </a:graphicData>
        </a:graphic>
      </p:graphicFrame>
      <p:pic>
        <p:nvPicPr>
          <p:cNvPr id="67593" name="Picture 18" descr="D:\ДОКУМЕНТЫ 2014 ГОД\ОЦЕНКА ЭФФЕКТИВНОСТИ ОМСУ\СВОДНЫЙ ДОКЛАД  2014г\Карты\физкультур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3" y="3008573"/>
            <a:ext cx="3546613" cy="397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43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055431"/>
              </p:ext>
            </p:extLst>
          </p:nvPr>
        </p:nvGraphicFramePr>
        <p:xfrm>
          <a:off x="609713" y="1407807"/>
          <a:ext cx="9194984" cy="554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2456" y="860418"/>
            <a:ext cx="9397839" cy="364103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населения, систематически занимающегося физической культурой и спортом (%)</a:t>
            </a:r>
          </a:p>
        </p:txBody>
      </p:sp>
    </p:spTree>
    <p:extLst>
      <p:ext uri="{BB962C8B-B14F-4D97-AF65-F5344CB8AC3E}">
        <p14:creationId xmlns:p14="http://schemas.microsoft.com/office/powerpoint/2010/main" val="20658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7857" y="0"/>
            <a:ext cx="9299121" cy="421752"/>
          </a:xfrm>
        </p:spPr>
        <p:txBody>
          <a:bodyPr tIns="43350">
            <a:normAutofit/>
          </a:bodyPr>
          <a:lstStyle/>
          <a:p>
            <a:pPr eaLnBrk="1" hangingPunct="1"/>
            <a:r>
              <a:rPr lang="ru-RU" altLang="ru-RU" sz="2200" b="1" smtClean="0">
                <a:solidFill>
                  <a:schemeClr val="tx1"/>
                </a:solidFill>
              </a:rPr>
              <a:t>6. </a:t>
            </a:r>
            <a:r>
              <a:rPr lang="ru-RU" altLang="ru-RU" sz="2200" b="1" dirty="0">
                <a:solidFill>
                  <a:schemeClr val="tx1"/>
                </a:solidFill>
              </a:rPr>
              <a:t>Жилищное строительство и обеспечение граждан жильем</a:t>
            </a:r>
          </a:p>
        </p:txBody>
      </p:sp>
      <p:sp>
        <p:nvSpPr>
          <p:cNvPr id="686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0D1CA-64D5-4116-8188-BC64DDB4A9E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44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96065" y="360090"/>
            <a:ext cx="9740913" cy="247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85" tIns="36891" rIns="73785" bIns="36891">
            <a:spAutoFit/>
          </a:bodyPr>
          <a:lstStyle>
            <a:lvl1pPr indent="265113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 2013 году общий объем введенного в республике   за счет всех источников финансирования жилья увеличился по сравнению с 2012 годом на 7 % и составил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1536,4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 кв. метров. 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Объемы жилищного строительства возросли в основном за счет средств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частных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инвесторов.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Из общей площади жилья, введенного в 2013 году,  индивидуальными застройщиками введено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1297,9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тыс. кв.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 жилья, что составляет 84,5 % к общему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объему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ввода.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рамках реализации  в республике программы ипотечного жилищного кредитования   на приобретение жилья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выдано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263 кредита на сумму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368,8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млн. рублей.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По сравнению с 2012 годом объем ипотечного жилищного  кредитования  в 2013 году  увеличился  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13,5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 развитии жилищного строительства сказываются существующие в республике проблемы,   самой   острой   из   которых   является   необеспеченность  муниципальных образований документами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территориального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планирования.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республике из  10 городских округов,  завершена работа по корректировке и утверждению генеральных планов  только в 5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городских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округах.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настоящее время ведутся работы по актуализации генеральных планов городских округов «город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», «город Избербаш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»,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«город Дагестанские Огни» и «город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Кизляр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ГО «город Махачкала» ведутся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подготовительные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работы.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На условиях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софинан-сирования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из республиканского и местных бюджетов разработаны и утверждены генеральные планы для 75 поселений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«Хасавюртовский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Тарумовский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275436"/>
              </p:ext>
            </p:extLst>
          </p:nvPr>
        </p:nvGraphicFramePr>
        <p:xfrm>
          <a:off x="125960" y="2736355"/>
          <a:ext cx="991101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38727" y="3168402"/>
            <a:ext cx="2448272" cy="576064"/>
          </a:xfrm>
          <a:prstGeom prst="rect">
            <a:avLst/>
          </a:prstGeom>
        </p:spPr>
        <p:txBody>
          <a:bodyPr vert="horz" lIns="0" tIns="49459" rIns="0" bIns="0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Общая площадь жилых помещений, приходящаяся в среднем на одного жителя </a:t>
            </a:r>
            <a:r>
              <a:rPr lang="ru-RU" sz="22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200" b="1" smtClean="0">
                <a:solidFill>
                  <a:schemeClr val="accent1">
                    <a:lumMod val="75000"/>
                  </a:schemeClr>
                </a:solidFill>
              </a:rPr>
              <a:t>кв. м.)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61463" y="798223"/>
            <a:ext cx="5775517" cy="5875015"/>
          </a:xfrm>
        </p:spPr>
        <p:txBody>
          <a:bodyPr lIns="86555" tIns="170549" rIns="86555" bIns="43278">
            <a:normAutofit/>
          </a:bodyPr>
          <a:lstStyle/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В 2013 году средний </a:t>
            </a:r>
            <a:r>
              <a:rPr lang="ru-RU" altLang="ru-RU" sz="1400" b="1" dirty="0">
                <a:latin typeface="+mj-lt"/>
              </a:rPr>
              <a:t>уровень обеспеченности населения жильем на одного человека </a:t>
            </a:r>
            <a:r>
              <a:rPr lang="ru-RU" altLang="ru-RU" sz="1400" dirty="0">
                <a:latin typeface="+mj-lt"/>
              </a:rPr>
              <a:t>по Республике Дагестан по сравнению с 2012 годом увеличился (на 2,3%) и составил  </a:t>
            </a:r>
            <a:r>
              <a:rPr lang="ru-RU" altLang="ru-RU" sz="1400">
                <a:latin typeface="+mj-lt"/>
              </a:rPr>
              <a:t>17,1  </a:t>
            </a:r>
            <a:r>
              <a:rPr lang="ru-RU" altLang="ru-RU" sz="1400" smtClean="0">
                <a:latin typeface="+mj-lt"/>
              </a:rPr>
              <a:t>кв. метра. 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Несмотря на  увеличение жилищного фонда, обеспеченность жильем в республике остается ниже среднероссийского уровня (</a:t>
            </a:r>
            <a:r>
              <a:rPr lang="ru-RU" altLang="ru-RU" sz="1400">
                <a:latin typeface="+mj-lt"/>
              </a:rPr>
              <a:t>23,4  </a:t>
            </a:r>
            <a:r>
              <a:rPr lang="ru-RU" altLang="ru-RU" sz="1400" smtClean="0">
                <a:latin typeface="+mj-lt"/>
              </a:rPr>
              <a:t>кв.м</a:t>
            </a:r>
            <a:r>
              <a:rPr lang="ru-RU" altLang="ru-RU" sz="1400" dirty="0">
                <a:latin typeface="+mj-lt"/>
              </a:rPr>
              <a:t>), а   благодаря естественному приросту населения в республике  разрыв  </a:t>
            </a:r>
            <a:r>
              <a:rPr lang="ru-RU" altLang="ru-RU" sz="1400">
                <a:latin typeface="+mj-lt"/>
              </a:rPr>
              <a:t>только  </a:t>
            </a:r>
            <a:r>
              <a:rPr lang="ru-RU" altLang="ru-RU" sz="1400" smtClean="0">
                <a:latin typeface="+mj-lt"/>
              </a:rPr>
              <a:t>увеличивается.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Максимальное значение общей площади жилых помещений, приходящейся в среднем на одного жителя в 2013 году, как и в предшествующие годы, отмечено в  МО «</a:t>
            </a:r>
            <a:r>
              <a:rPr lang="ru-RU" altLang="ru-RU" sz="1400" dirty="0" err="1">
                <a:latin typeface="+mj-lt"/>
              </a:rPr>
              <a:t>Кулинский</a:t>
            </a:r>
            <a:r>
              <a:rPr lang="ru-RU" altLang="ru-RU" sz="1400" dirty="0">
                <a:latin typeface="+mj-lt"/>
              </a:rPr>
              <a:t> район»  (</a:t>
            </a:r>
            <a:r>
              <a:rPr lang="ru-RU" altLang="ru-RU" sz="1400">
                <a:latin typeface="+mj-lt"/>
              </a:rPr>
              <a:t>31,2 </a:t>
            </a:r>
            <a:r>
              <a:rPr lang="ru-RU" altLang="ru-RU" sz="1400" smtClean="0">
                <a:latin typeface="+mj-lt"/>
              </a:rPr>
              <a:t>кв.м). </a:t>
            </a:r>
            <a:r>
              <a:rPr lang="ru-RU" altLang="ru-RU" sz="1400" dirty="0" smtClean="0">
                <a:latin typeface="+mj-lt"/>
              </a:rPr>
              <a:t>Наименьшая </a:t>
            </a:r>
            <a:r>
              <a:rPr lang="ru-RU" altLang="ru-RU" sz="1400" dirty="0">
                <a:latin typeface="+mj-lt"/>
              </a:rPr>
              <a:t>площадь жилья приходилась на  одного жителя МО «Агульский район» (</a:t>
            </a:r>
            <a:r>
              <a:rPr lang="ru-RU" altLang="ru-RU" sz="1400">
                <a:latin typeface="+mj-lt"/>
              </a:rPr>
              <a:t>9,6 </a:t>
            </a:r>
            <a:r>
              <a:rPr lang="ru-RU" altLang="ru-RU" sz="1400" smtClean="0">
                <a:latin typeface="+mj-lt"/>
              </a:rPr>
              <a:t>кв. </a:t>
            </a:r>
            <a:r>
              <a:rPr lang="ru-RU" altLang="ru-RU" sz="1400" dirty="0" smtClean="0">
                <a:latin typeface="+mj-lt"/>
              </a:rPr>
              <a:t>м</a:t>
            </a:r>
            <a:r>
              <a:rPr lang="ru-RU" altLang="ru-RU" sz="1400" dirty="0">
                <a:latin typeface="+mj-lt"/>
              </a:rPr>
              <a:t>),  «</a:t>
            </a:r>
            <a:r>
              <a:rPr lang="ru-RU" altLang="ru-RU" sz="1400" dirty="0" err="1">
                <a:latin typeface="+mj-lt"/>
              </a:rPr>
              <a:t>Кизлярский</a:t>
            </a:r>
            <a:r>
              <a:rPr lang="ru-RU" altLang="ru-RU" sz="1400" dirty="0">
                <a:latin typeface="+mj-lt"/>
              </a:rPr>
              <a:t> район» и «</a:t>
            </a:r>
            <a:r>
              <a:rPr lang="ru-RU" altLang="ru-RU" sz="1400" dirty="0" err="1">
                <a:latin typeface="+mj-lt"/>
              </a:rPr>
              <a:t>Тляратинский</a:t>
            </a:r>
            <a:r>
              <a:rPr lang="ru-RU" altLang="ru-RU" sz="1400" dirty="0">
                <a:latin typeface="+mj-lt"/>
              </a:rPr>
              <a:t> район»   (</a:t>
            </a:r>
            <a:r>
              <a:rPr lang="ru-RU" altLang="ru-RU" sz="1400">
                <a:latin typeface="+mj-lt"/>
              </a:rPr>
              <a:t>11,0 </a:t>
            </a:r>
            <a:r>
              <a:rPr lang="ru-RU" altLang="ru-RU" sz="1400" smtClean="0">
                <a:latin typeface="+mj-lt"/>
              </a:rPr>
              <a:t>кв. </a:t>
            </a:r>
            <a:r>
              <a:rPr lang="ru-RU" altLang="ru-RU" sz="1400">
                <a:latin typeface="+mj-lt"/>
              </a:rPr>
              <a:t>м</a:t>
            </a:r>
            <a:r>
              <a:rPr lang="ru-RU" altLang="ru-RU" sz="1400" smtClean="0">
                <a:latin typeface="+mj-lt"/>
              </a:rPr>
              <a:t>).   </a:t>
            </a:r>
            <a:r>
              <a:rPr lang="ru-RU" altLang="ru-RU" sz="1400" dirty="0">
                <a:latin typeface="+mj-lt"/>
              </a:rPr>
              <a:t>В 41 муниципальном образовании  по итогам 2013 года отмечен рост этого показателя,  в 7  муниципальных образованиях  показатель уменьшился и в  4  муниципальных образованиях  значение показателя </a:t>
            </a:r>
            <a:r>
              <a:rPr lang="ru-RU" altLang="ru-RU" sz="1400">
                <a:latin typeface="+mj-lt"/>
              </a:rPr>
              <a:t>не </a:t>
            </a:r>
            <a:r>
              <a:rPr lang="ru-RU" altLang="ru-RU" sz="1400" smtClean="0">
                <a:latin typeface="+mj-lt"/>
              </a:rPr>
              <a:t>изменилось.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Наибольший рост показателя в 2013 году отмечен в  МО «Дербентский район» (на 30,8%),  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 (на 8,5%), «город Махачкала»   (на 7,4%) и  «город Дербент» (на </a:t>
            </a:r>
            <a:r>
              <a:rPr lang="ru-RU" altLang="ru-RU" sz="1400">
                <a:latin typeface="+mj-lt"/>
              </a:rPr>
              <a:t>5,2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Наибольшее снижение показателя отмечено в МО «</a:t>
            </a:r>
            <a:r>
              <a:rPr lang="ru-RU" altLang="ru-RU" sz="1400" dirty="0" err="1">
                <a:latin typeface="+mj-lt"/>
              </a:rPr>
              <a:t>Новолакский</a:t>
            </a:r>
            <a:r>
              <a:rPr lang="ru-RU" altLang="ru-RU" sz="1400" dirty="0">
                <a:latin typeface="+mj-lt"/>
              </a:rPr>
              <a:t> район» (на 13%), «</a:t>
            </a:r>
            <a:r>
              <a:rPr lang="ru-RU" altLang="ru-RU" sz="1400" dirty="0" err="1">
                <a:latin typeface="+mj-lt"/>
              </a:rPr>
              <a:t>Сергокалинский</a:t>
            </a:r>
            <a:r>
              <a:rPr lang="ru-RU" altLang="ru-RU" sz="1400" dirty="0">
                <a:latin typeface="+mj-lt"/>
              </a:rPr>
              <a:t> район» и </a:t>
            </a:r>
            <a:r>
              <a:rPr lang="ru-RU" altLang="ru-RU" sz="1400" dirty="0" smtClean="0">
                <a:latin typeface="+mj-lt"/>
              </a:rPr>
              <a:t>"</a:t>
            </a:r>
            <a:r>
              <a:rPr lang="ru-RU" altLang="ru-RU" sz="1400" dirty="0" err="1" smtClean="0">
                <a:latin typeface="+mj-lt"/>
              </a:rPr>
              <a:t>Бежтинский</a:t>
            </a:r>
            <a:r>
              <a:rPr lang="ru-RU" altLang="ru-RU" sz="1400" dirty="0" smtClean="0">
                <a:latin typeface="+mj-lt"/>
              </a:rPr>
              <a:t> участок в  составе </a:t>
            </a:r>
            <a:r>
              <a:rPr lang="ru-RU" altLang="ru-RU" sz="1400" dirty="0" err="1" smtClean="0">
                <a:latin typeface="+mj-lt"/>
              </a:rPr>
              <a:t>Цунтинского</a:t>
            </a:r>
            <a:r>
              <a:rPr lang="ru-RU" altLang="ru-RU" sz="1400" dirty="0" smtClean="0">
                <a:latin typeface="+mj-lt"/>
              </a:rPr>
              <a:t> района"  </a:t>
            </a:r>
            <a:r>
              <a:rPr lang="ru-RU" altLang="ru-RU" sz="1400" dirty="0">
                <a:latin typeface="+mj-lt"/>
              </a:rPr>
              <a:t>(на </a:t>
            </a:r>
            <a:r>
              <a:rPr lang="ru-RU" altLang="ru-RU" sz="1400">
                <a:latin typeface="+mj-lt"/>
              </a:rPr>
              <a:t>1,2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Ниже республиканского значения показатели  обеспеченности жильем установлены в  19  </a:t>
            </a:r>
            <a:r>
              <a:rPr lang="ru-RU" altLang="ru-RU" sz="1400">
                <a:latin typeface="+mj-lt"/>
              </a:rPr>
              <a:t>муниципальных </a:t>
            </a:r>
            <a:r>
              <a:rPr lang="ru-RU" altLang="ru-RU" sz="1400" smtClean="0">
                <a:latin typeface="+mj-lt"/>
              </a:rPr>
              <a:t>образованиях.</a:t>
            </a:r>
            <a:endParaRPr lang="ru-RU" altLang="ru-RU" sz="1400" dirty="0"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Межмуниципальная дифференциация по  уровню обеспеченности жильем  в 2013 году составила 1,8 раза (в 2012 году -2,1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раза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323393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latin typeface="+mj-lt"/>
            </a:endParaRPr>
          </a:p>
        </p:txBody>
      </p:sp>
      <p:graphicFrame>
        <p:nvGraphicFramePr>
          <p:cNvPr id="69635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994849"/>
              </p:ext>
            </p:extLst>
          </p:nvPr>
        </p:nvGraphicFramePr>
        <p:xfrm>
          <a:off x="392710" y="1372752"/>
          <a:ext cx="3451507" cy="133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" name="Лист" r:id="rId3" imgW="3324256" imgH="952560" progId="Excel.Sheet.8">
                  <p:embed/>
                </p:oleObj>
              </mc:Choice>
              <mc:Fallback>
                <p:oleObj name="Лист" r:id="rId3" imgW="3324256" imgH="9525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10" y="1372752"/>
                        <a:ext cx="3451507" cy="1336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65DF80-2755-4B8B-887A-2B08400AE5F5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13313" y="326558"/>
            <a:ext cx="9046010" cy="3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Общая площадь жилых помещений, приходящаяся в среднем на одного человека</a:t>
            </a: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239312" y="616832"/>
            <a:ext cx="9601320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700" b="1">
                <a:solidFill>
                  <a:srgbClr val="4E3B30"/>
                </a:solidFill>
                <a:cs typeface="Times New Roman" pitchFamily="18" charset="0"/>
              </a:rPr>
              <a:t>      </a:t>
            </a:r>
            <a:endParaRPr lang="ru-RU" altLang="ru-RU" sz="1700" i="1">
              <a:solidFill>
                <a:srgbClr val="4E3B30"/>
              </a:solidFill>
              <a:cs typeface="Times New Roman" pitchFamily="18" charset="0"/>
            </a:endParaRP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392705" y="730228"/>
            <a:ext cx="3620245" cy="6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Общая площадь жилых помещений, приходящаяся в среднем на одного человека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кв.м</a:t>
            </a:r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69640" name="Picture 16" descr="D:\ДОКУМЕНТЫ 2014 ГОД\ОЦЕНКА ЭФФЕКТИВНОСТИ ОМСУ\СВОДНЫЙ ДОКЛАД  2014г\Карты\обеспеченность жильем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8" y="2777255"/>
            <a:ext cx="3868754" cy="425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341" y="198073"/>
            <a:ext cx="9625497" cy="430874"/>
          </a:xfrm>
        </p:spPr>
        <p:txBody>
          <a:bodyPr lIns="86555" tIns="43278" rIns="86555" bIns="43278">
            <a:noAutofit/>
          </a:bodyPr>
          <a:lstStyle/>
          <a:p>
            <a:pPr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жилых помещений, приходящаяся на одного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жителя,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введенная в действие за год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02423" y="727332"/>
            <a:ext cx="5583644" cy="6138039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Общая </a:t>
            </a:r>
            <a:r>
              <a:rPr lang="ru-RU" altLang="ru-RU" sz="1300" b="1" dirty="0">
                <a:latin typeface="+mj-lt"/>
              </a:rPr>
              <a:t>площадь жилых помещений, приходящаяся на одного </a:t>
            </a:r>
            <a:r>
              <a:rPr lang="ru-RU" altLang="ru-RU" sz="1300" b="1" dirty="0" smtClean="0">
                <a:latin typeface="+mj-lt"/>
              </a:rPr>
              <a:t>жителя, </a:t>
            </a:r>
            <a:r>
              <a:rPr lang="ru-RU" altLang="ru-RU" sz="1300" b="1" dirty="0">
                <a:latin typeface="+mj-lt"/>
              </a:rPr>
              <a:t>введенная в действие за год </a:t>
            </a:r>
            <a:r>
              <a:rPr lang="ru-RU" altLang="ru-RU" sz="1300" dirty="0">
                <a:latin typeface="+mj-lt"/>
              </a:rPr>
              <a:t>в среднем по </a:t>
            </a:r>
            <a:r>
              <a:rPr lang="ru-RU" altLang="ru-RU" sz="1300" dirty="0" smtClean="0">
                <a:latin typeface="+mj-lt"/>
              </a:rPr>
              <a:t>Республике Дагестан в </a:t>
            </a:r>
            <a:r>
              <a:rPr lang="ru-RU" altLang="ru-RU" sz="1300" dirty="0">
                <a:latin typeface="+mj-lt"/>
              </a:rPr>
              <a:t>2013 году составила  </a:t>
            </a:r>
            <a:r>
              <a:rPr lang="ru-RU" altLang="ru-RU" sz="1300" smtClean="0">
                <a:latin typeface="+mj-lt"/>
              </a:rPr>
              <a:t>0,52 кв. метра.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Наибольшая площадь жилья, введенного за год,  приходится на одного жителя  в МО «город Махачкала» и  «город Каспийск»  </a:t>
            </a:r>
            <a:r>
              <a:rPr lang="ru-RU" altLang="ru-RU" sz="1300" dirty="0" smtClean="0">
                <a:latin typeface="+mj-lt"/>
              </a:rPr>
              <a:t>-  </a:t>
            </a:r>
            <a:r>
              <a:rPr lang="ru-RU" altLang="ru-RU" sz="1300">
                <a:latin typeface="+mj-lt"/>
              </a:rPr>
              <a:t>1,1 </a:t>
            </a:r>
            <a:r>
              <a:rPr lang="ru-RU" altLang="ru-RU" sz="1300" smtClean="0">
                <a:latin typeface="+mj-lt"/>
              </a:rPr>
              <a:t>кв.м</a:t>
            </a:r>
            <a:r>
              <a:rPr lang="ru-RU" altLang="ru-RU" sz="1300" dirty="0" smtClean="0">
                <a:latin typeface="+mj-lt"/>
              </a:rPr>
              <a:t>,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Площадь введенного за год жилья в расчете на одного жителя в 2013 году увеличилась в 36 МО, в наибольшей степени  МО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район», «Агульский район»,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район»,  «Сулейман-</a:t>
            </a:r>
            <a:r>
              <a:rPr lang="ru-RU" altLang="ru-RU" sz="1300" dirty="0" err="1">
                <a:latin typeface="+mj-lt"/>
              </a:rPr>
              <a:t>Стальский</a:t>
            </a:r>
            <a:r>
              <a:rPr lang="ru-RU" altLang="ru-RU" sz="1300" dirty="0">
                <a:latin typeface="+mj-lt"/>
              </a:rPr>
              <a:t> район», «Ботлихский район», «</a:t>
            </a:r>
            <a:r>
              <a:rPr lang="ru-RU" altLang="ru-RU" sz="1300" dirty="0" err="1">
                <a:latin typeface="+mj-lt"/>
              </a:rPr>
              <a:t>Хивский</a:t>
            </a:r>
            <a:r>
              <a:rPr lang="ru-RU" altLang="ru-RU" sz="1300" dirty="0">
                <a:latin typeface="+mj-lt"/>
              </a:rPr>
              <a:t>  район» и «город </a:t>
            </a:r>
            <a:r>
              <a:rPr lang="ru-RU" altLang="ru-RU" sz="1300">
                <a:latin typeface="+mj-lt"/>
              </a:rPr>
              <a:t>Дербент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увеличение данного показателя в МО «</a:t>
            </a:r>
            <a:r>
              <a:rPr lang="ru-RU" altLang="ru-RU" sz="1300" dirty="0" err="1">
                <a:latin typeface="+mj-lt"/>
              </a:rPr>
              <a:t>Лакский</a:t>
            </a:r>
            <a:r>
              <a:rPr lang="ru-RU" altLang="ru-RU" sz="1300" dirty="0">
                <a:latin typeface="+mj-lt"/>
              </a:rPr>
              <a:t> район» (в 2,5 раза)   произошло за счет  ввода в эксплуатацию одного многоквартирного дома, площадью </a:t>
            </a:r>
            <a:r>
              <a:rPr lang="ru-RU" altLang="ru-RU" sz="1300">
                <a:latin typeface="+mj-lt"/>
              </a:rPr>
              <a:t>2166 </a:t>
            </a:r>
            <a:r>
              <a:rPr lang="ru-RU" altLang="ru-RU" sz="1300" smtClean="0">
                <a:latin typeface="+mj-lt"/>
              </a:rPr>
              <a:t>кв.м </a:t>
            </a:r>
            <a:r>
              <a:rPr lang="ru-RU" altLang="ru-RU" sz="1300" dirty="0">
                <a:latin typeface="+mj-lt"/>
              </a:rPr>
              <a:t>и 15 индивидуальных домов   общей площадью </a:t>
            </a:r>
            <a:r>
              <a:rPr lang="ru-RU" altLang="ru-RU" sz="1300">
                <a:latin typeface="+mj-lt"/>
              </a:rPr>
              <a:t>2812 </a:t>
            </a:r>
            <a:r>
              <a:rPr lang="ru-RU" altLang="ru-RU" sz="1300" smtClean="0">
                <a:latin typeface="+mj-lt"/>
              </a:rPr>
              <a:t>кв.м.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Снижение  показателя установлено в 9 муниципальных образованиях,  наиболее значительное в МО  «</a:t>
            </a:r>
            <a:r>
              <a:rPr lang="ru-RU" altLang="ru-RU" sz="1300" dirty="0" err="1">
                <a:latin typeface="+mj-lt"/>
              </a:rPr>
              <a:t>Новолакский</a:t>
            </a:r>
            <a:r>
              <a:rPr lang="ru-RU" altLang="ru-RU" sz="1300" dirty="0">
                <a:latin typeface="+mj-lt"/>
              </a:rPr>
              <a:t>  район» (на </a:t>
            </a:r>
            <a:r>
              <a:rPr lang="ru-RU" altLang="ru-RU" sz="1300">
                <a:latin typeface="+mj-lt"/>
              </a:rPr>
              <a:t>89,3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 smtClean="0">
                <a:latin typeface="+mj-lt"/>
              </a:rPr>
              <a:t>Спад    ввода жилья  в районе связан со значительным снижением   объемов финансирования строительства жилья для  переселения </a:t>
            </a:r>
            <a:r>
              <a:rPr lang="ru-RU" altLang="ru-RU" sz="1300" dirty="0" err="1">
                <a:latin typeface="+mj-lt"/>
              </a:rPr>
              <a:t>лакского</a:t>
            </a:r>
            <a:r>
              <a:rPr lang="ru-RU" altLang="ru-RU" sz="1300" dirty="0">
                <a:latin typeface="+mj-lt"/>
              </a:rPr>
              <a:t> населения Новолакского района на новое </a:t>
            </a:r>
            <a:r>
              <a:rPr lang="ru-RU" altLang="ru-RU" sz="1300">
                <a:latin typeface="+mj-lt"/>
              </a:rPr>
              <a:t>место </a:t>
            </a:r>
            <a:r>
              <a:rPr lang="ru-RU" altLang="ru-RU" sz="1300" smtClean="0">
                <a:latin typeface="+mj-lt"/>
              </a:rPr>
              <a:t>жительства.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Основными проблемами в сфере жилищного строительства являются недоступность кредитных ресурсов для  осуществления строительства, низкий уровень доходов населения и   низкий уровень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ипотечного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кредитования.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Необходимо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отметить,  что рост строительства  жилья  зависит от принимаемых  администрациями муниципальных образований мер по стимулированию жилищного строительства, таких как подготовка к застройке земельных участков, обеспеченных  необходимой  инженерной и коммунальной инфраструктурой, проведение анализа наличия свободных земельных участков пригодных для строительства и ускорение их  формирования,  разработка документов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территориального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планирования.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</p:txBody>
      </p:sp>
      <p:sp>
        <p:nvSpPr>
          <p:cNvPr id="7066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C5219E-15F7-478F-A6D4-B5AFBE5E122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46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96064" y="789182"/>
            <a:ext cx="3339522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жилых помещений, приходящаяся на одного жителя введенная в действие за год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 </a:t>
            </a:r>
            <a:r>
              <a:rPr lang="ru-RU" altLang="ru-RU" sz="1100" i="1" dirty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graphicFrame>
        <p:nvGraphicFramePr>
          <p:cNvPr id="70663" name="Объект 5"/>
          <p:cNvGraphicFramePr>
            <a:graphicFrameLocks noGrp="1" noChangeAspect="1"/>
          </p:cNvGraphicFramePr>
          <p:nvPr/>
        </p:nvGraphicFramePr>
        <p:xfrm>
          <a:off x="400383" y="1406012"/>
          <a:ext cx="3130898" cy="144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Лист" r:id="rId3" imgW="3371799" imgH="1600290" progId="Excel.Sheet.8">
                  <p:embed/>
                </p:oleObj>
              </mc:Choice>
              <mc:Fallback>
                <p:oleObj name="Лист" r:id="rId3" imgW="3371799" imgH="16002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83" y="1406012"/>
                        <a:ext cx="3130898" cy="1440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4" name="Picture 17" descr="D:\ДОКУМЕНТЫ 2014 ГОД\ОЦЕНКА ЭФФЕКТИВНОСТИ ОМСУ\СВОДНЫЙ ДОКЛАД  2014г\Карты\ввод жилья на душ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" y="2846798"/>
            <a:ext cx="3934351" cy="39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030539"/>
              </p:ext>
            </p:extLst>
          </p:nvPr>
        </p:nvGraphicFramePr>
        <p:xfrm>
          <a:off x="82265" y="1388992"/>
          <a:ext cx="10058366" cy="304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51" y="504106"/>
            <a:ext cx="9927328" cy="540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Ввод в действие жилых домов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расчете на одного жителя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58446" y="4320530"/>
            <a:ext cx="8848332" cy="2344593"/>
          </a:xfrm>
          <a:custGeom>
            <a:avLst/>
            <a:gdLst>
              <a:gd name="connsiteX0" fmla="*/ 0 w 8848332"/>
              <a:gd name="connsiteY0" fmla="*/ 233431 h 1400555"/>
              <a:gd name="connsiteX1" fmla="*/ 233431 w 8848332"/>
              <a:gd name="connsiteY1" fmla="*/ 0 h 1400555"/>
              <a:gd name="connsiteX2" fmla="*/ 1474722 w 8848332"/>
              <a:gd name="connsiteY2" fmla="*/ 0 h 1400555"/>
              <a:gd name="connsiteX3" fmla="*/ 2819875 w 8848332"/>
              <a:gd name="connsiteY3" fmla="*/ -765908 h 1400555"/>
              <a:gd name="connsiteX4" fmla="*/ 3686805 w 8848332"/>
              <a:gd name="connsiteY4" fmla="*/ 0 h 1400555"/>
              <a:gd name="connsiteX5" fmla="*/ 8614901 w 8848332"/>
              <a:gd name="connsiteY5" fmla="*/ 0 h 1400555"/>
              <a:gd name="connsiteX6" fmla="*/ 8848332 w 8848332"/>
              <a:gd name="connsiteY6" fmla="*/ 233431 h 1400555"/>
              <a:gd name="connsiteX7" fmla="*/ 8848332 w 8848332"/>
              <a:gd name="connsiteY7" fmla="*/ 233426 h 1400555"/>
              <a:gd name="connsiteX8" fmla="*/ 8848332 w 8848332"/>
              <a:gd name="connsiteY8" fmla="*/ 233426 h 1400555"/>
              <a:gd name="connsiteX9" fmla="*/ 8848332 w 8848332"/>
              <a:gd name="connsiteY9" fmla="*/ 583565 h 1400555"/>
              <a:gd name="connsiteX10" fmla="*/ 8848332 w 8848332"/>
              <a:gd name="connsiteY10" fmla="*/ 1167124 h 1400555"/>
              <a:gd name="connsiteX11" fmla="*/ 8614901 w 8848332"/>
              <a:gd name="connsiteY11" fmla="*/ 1400555 h 1400555"/>
              <a:gd name="connsiteX12" fmla="*/ 3686805 w 8848332"/>
              <a:gd name="connsiteY12" fmla="*/ 1400555 h 1400555"/>
              <a:gd name="connsiteX13" fmla="*/ 1474722 w 8848332"/>
              <a:gd name="connsiteY13" fmla="*/ 1400555 h 1400555"/>
              <a:gd name="connsiteX14" fmla="*/ 1474722 w 8848332"/>
              <a:gd name="connsiteY14" fmla="*/ 1400555 h 1400555"/>
              <a:gd name="connsiteX15" fmla="*/ 233431 w 8848332"/>
              <a:gd name="connsiteY15" fmla="*/ 1400555 h 1400555"/>
              <a:gd name="connsiteX16" fmla="*/ 0 w 8848332"/>
              <a:gd name="connsiteY16" fmla="*/ 1167124 h 1400555"/>
              <a:gd name="connsiteX17" fmla="*/ 0 w 8848332"/>
              <a:gd name="connsiteY17" fmla="*/ 583565 h 1400555"/>
              <a:gd name="connsiteX18" fmla="*/ 0 w 8848332"/>
              <a:gd name="connsiteY18" fmla="*/ 233426 h 1400555"/>
              <a:gd name="connsiteX19" fmla="*/ 0 w 8848332"/>
              <a:gd name="connsiteY19" fmla="*/ 233426 h 1400555"/>
              <a:gd name="connsiteX20" fmla="*/ 0 w 8848332"/>
              <a:gd name="connsiteY20" fmla="*/ 233431 h 1400555"/>
              <a:gd name="connsiteX0" fmla="*/ 0 w 8848332"/>
              <a:gd name="connsiteY0" fmla="*/ 1177469 h 2344593"/>
              <a:gd name="connsiteX1" fmla="*/ 233431 w 8848332"/>
              <a:gd name="connsiteY1" fmla="*/ 944038 h 2344593"/>
              <a:gd name="connsiteX2" fmla="*/ 1474722 w 8848332"/>
              <a:gd name="connsiteY2" fmla="*/ 944038 h 2344593"/>
              <a:gd name="connsiteX3" fmla="*/ 1893600 w 8848332"/>
              <a:gd name="connsiteY3" fmla="*/ 0 h 2344593"/>
              <a:gd name="connsiteX4" fmla="*/ 3686805 w 8848332"/>
              <a:gd name="connsiteY4" fmla="*/ 944038 h 2344593"/>
              <a:gd name="connsiteX5" fmla="*/ 8614901 w 8848332"/>
              <a:gd name="connsiteY5" fmla="*/ 944038 h 2344593"/>
              <a:gd name="connsiteX6" fmla="*/ 8848332 w 8848332"/>
              <a:gd name="connsiteY6" fmla="*/ 1177469 h 2344593"/>
              <a:gd name="connsiteX7" fmla="*/ 8848332 w 8848332"/>
              <a:gd name="connsiteY7" fmla="*/ 1177464 h 2344593"/>
              <a:gd name="connsiteX8" fmla="*/ 8848332 w 8848332"/>
              <a:gd name="connsiteY8" fmla="*/ 1177464 h 2344593"/>
              <a:gd name="connsiteX9" fmla="*/ 8848332 w 8848332"/>
              <a:gd name="connsiteY9" fmla="*/ 1527603 h 2344593"/>
              <a:gd name="connsiteX10" fmla="*/ 8848332 w 8848332"/>
              <a:gd name="connsiteY10" fmla="*/ 2111162 h 2344593"/>
              <a:gd name="connsiteX11" fmla="*/ 8614901 w 8848332"/>
              <a:gd name="connsiteY11" fmla="*/ 2344593 h 2344593"/>
              <a:gd name="connsiteX12" fmla="*/ 3686805 w 8848332"/>
              <a:gd name="connsiteY12" fmla="*/ 2344593 h 2344593"/>
              <a:gd name="connsiteX13" fmla="*/ 1474722 w 8848332"/>
              <a:gd name="connsiteY13" fmla="*/ 2344593 h 2344593"/>
              <a:gd name="connsiteX14" fmla="*/ 1474722 w 8848332"/>
              <a:gd name="connsiteY14" fmla="*/ 2344593 h 2344593"/>
              <a:gd name="connsiteX15" fmla="*/ 233431 w 8848332"/>
              <a:gd name="connsiteY15" fmla="*/ 2344593 h 2344593"/>
              <a:gd name="connsiteX16" fmla="*/ 0 w 8848332"/>
              <a:gd name="connsiteY16" fmla="*/ 2111162 h 2344593"/>
              <a:gd name="connsiteX17" fmla="*/ 0 w 8848332"/>
              <a:gd name="connsiteY17" fmla="*/ 1527603 h 2344593"/>
              <a:gd name="connsiteX18" fmla="*/ 0 w 8848332"/>
              <a:gd name="connsiteY18" fmla="*/ 1177464 h 2344593"/>
              <a:gd name="connsiteX19" fmla="*/ 0 w 8848332"/>
              <a:gd name="connsiteY19" fmla="*/ 1177464 h 2344593"/>
              <a:gd name="connsiteX20" fmla="*/ 0 w 8848332"/>
              <a:gd name="connsiteY20" fmla="*/ 1177469 h 2344593"/>
              <a:gd name="connsiteX0" fmla="*/ 0 w 8848332"/>
              <a:gd name="connsiteY0" fmla="*/ 1177469 h 2344593"/>
              <a:gd name="connsiteX1" fmla="*/ 233431 w 8848332"/>
              <a:gd name="connsiteY1" fmla="*/ 944038 h 2344593"/>
              <a:gd name="connsiteX2" fmla="*/ 2935387 w 8848332"/>
              <a:gd name="connsiteY2" fmla="*/ 967788 h 2344593"/>
              <a:gd name="connsiteX3" fmla="*/ 1893600 w 8848332"/>
              <a:gd name="connsiteY3" fmla="*/ 0 h 2344593"/>
              <a:gd name="connsiteX4" fmla="*/ 3686805 w 8848332"/>
              <a:gd name="connsiteY4" fmla="*/ 944038 h 2344593"/>
              <a:gd name="connsiteX5" fmla="*/ 8614901 w 8848332"/>
              <a:gd name="connsiteY5" fmla="*/ 944038 h 2344593"/>
              <a:gd name="connsiteX6" fmla="*/ 8848332 w 8848332"/>
              <a:gd name="connsiteY6" fmla="*/ 1177469 h 2344593"/>
              <a:gd name="connsiteX7" fmla="*/ 8848332 w 8848332"/>
              <a:gd name="connsiteY7" fmla="*/ 1177464 h 2344593"/>
              <a:gd name="connsiteX8" fmla="*/ 8848332 w 8848332"/>
              <a:gd name="connsiteY8" fmla="*/ 1177464 h 2344593"/>
              <a:gd name="connsiteX9" fmla="*/ 8848332 w 8848332"/>
              <a:gd name="connsiteY9" fmla="*/ 1527603 h 2344593"/>
              <a:gd name="connsiteX10" fmla="*/ 8848332 w 8848332"/>
              <a:gd name="connsiteY10" fmla="*/ 2111162 h 2344593"/>
              <a:gd name="connsiteX11" fmla="*/ 8614901 w 8848332"/>
              <a:gd name="connsiteY11" fmla="*/ 2344593 h 2344593"/>
              <a:gd name="connsiteX12" fmla="*/ 3686805 w 8848332"/>
              <a:gd name="connsiteY12" fmla="*/ 2344593 h 2344593"/>
              <a:gd name="connsiteX13" fmla="*/ 1474722 w 8848332"/>
              <a:gd name="connsiteY13" fmla="*/ 2344593 h 2344593"/>
              <a:gd name="connsiteX14" fmla="*/ 1474722 w 8848332"/>
              <a:gd name="connsiteY14" fmla="*/ 2344593 h 2344593"/>
              <a:gd name="connsiteX15" fmla="*/ 233431 w 8848332"/>
              <a:gd name="connsiteY15" fmla="*/ 2344593 h 2344593"/>
              <a:gd name="connsiteX16" fmla="*/ 0 w 8848332"/>
              <a:gd name="connsiteY16" fmla="*/ 2111162 h 2344593"/>
              <a:gd name="connsiteX17" fmla="*/ 0 w 8848332"/>
              <a:gd name="connsiteY17" fmla="*/ 1527603 h 2344593"/>
              <a:gd name="connsiteX18" fmla="*/ 0 w 8848332"/>
              <a:gd name="connsiteY18" fmla="*/ 1177464 h 2344593"/>
              <a:gd name="connsiteX19" fmla="*/ 0 w 8848332"/>
              <a:gd name="connsiteY19" fmla="*/ 1177464 h 2344593"/>
              <a:gd name="connsiteX20" fmla="*/ 0 w 8848332"/>
              <a:gd name="connsiteY20" fmla="*/ 1177469 h 234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8332" h="2344593">
                <a:moveTo>
                  <a:pt x="0" y="1177469"/>
                </a:moveTo>
                <a:cubicBezTo>
                  <a:pt x="0" y="1048549"/>
                  <a:pt x="104511" y="944038"/>
                  <a:pt x="233431" y="944038"/>
                </a:cubicBezTo>
                <a:lnTo>
                  <a:pt x="2935387" y="967788"/>
                </a:lnTo>
                <a:lnTo>
                  <a:pt x="1893600" y="0"/>
                </a:lnTo>
                <a:lnTo>
                  <a:pt x="3686805" y="944038"/>
                </a:lnTo>
                <a:lnTo>
                  <a:pt x="8614901" y="944038"/>
                </a:lnTo>
                <a:cubicBezTo>
                  <a:pt x="8743821" y="944038"/>
                  <a:pt x="8848332" y="1048549"/>
                  <a:pt x="8848332" y="1177469"/>
                </a:cubicBezTo>
                <a:lnTo>
                  <a:pt x="8848332" y="1177464"/>
                </a:lnTo>
                <a:lnTo>
                  <a:pt x="8848332" y="1177464"/>
                </a:lnTo>
                <a:lnTo>
                  <a:pt x="8848332" y="1527603"/>
                </a:lnTo>
                <a:lnTo>
                  <a:pt x="8848332" y="2111162"/>
                </a:lnTo>
                <a:cubicBezTo>
                  <a:pt x="8848332" y="2240082"/>
                  <a:pt x="8743821" y="2344593"/>
                  <a:pt x="8614901" y="2344593"/>
                </a:cubicBezTo>
                <a:lnTo>
                  <a:pt x="3686805" y="2344593"/>
                </a:lnTo>
                <a:lnTo>
                  <a:pt x="1474722" y="2344593"/>
                </a:lnTo>
                <a:lnTo>
                  <a:pt x="1474722" y="2344593"/>
                </a:lnTo>
                <a:lnTo>
                  <a:pt x="233431" y="2344593"/>
                </a:lnTo>
                <a:cubicBezTo>
                  <a:pt x="104511" y="2344593"/>
                  <a:pt x="0" y="2240082"/>
                  <a:pt x="0" y="2111162"/>
                </a:cubicBezTo>
                <a:lnTo>
                  <a:pt x="0" y="1527603"/>
                </a:lnTo>
                <a:lnTo>
                  <a:pt x="0" y="1177464"/>
                </a:lnTo>
                <a:lnTo>
                  <a:pt x="0" y="1177464"/>
                </a:lnTo>
                <a:lnTo>
                  <a:pt x="0" y="117746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191" tIns="50095" rIns="100191" bIns="5009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447" y="5261908"/>
            <a:ext cx="884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Республика Дагестан </a:t>
            </a:r>
            <a:r>
              <a:rPr lang="ru-RU" b="1" dirty="0" smtClean="0">
                <a:solidFill>
                  <a:prstClr val="black"/>
                </a:solidFill>
              </a:rPr>
              <a:t> занимает второе  место  </a:t>
            </a:r>
            <a:r>
              <a:rPr lang="ru-RU" b="1" dirty="0">
                <a:solidFill>
                  <a:prstClr val="black"/>
                </a:solidFill>
              </a:rPr>
              <a:t>среди субъектов </a:t>
            </a:r>
            <a:r>
              <a:rPr lang="ru-RU" b="1" dirty="0" smtClean="0">
                <a:solidFill>
                  <a:prstClr val="black"/>
                </a:solidFill>
              </a:rPr>
              <a:t>Северо-Кавказского  Федерального  округа по показателю «Ввод в действие  </a:t>
            </a:r>
            <a:r>
              <a:rPr lang="ru-RU" b="1" dirty="0">
                <a:solidFill>
                  <a:prstClr val="black"/>
                </a:solidFill>
              </a:rPr>
              <a:t>жилых домов </a:t>
            </a:r>
            <a:r>
              <a:rPr lang="ru-RU" b="1" dirty="0" smtClean="0">
                <a:solidFill>
                  <a:prstClr val="black"/>
                </a:solidFill>
              </a:rPr>
              <a:t>в расчете на одного жителя»</a:t>
            </a:r>
            <a:endParaRPr lang="ru-RU" sz="1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47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943">
        <p:circle/>
      </p:transition>
    </mc:Choice>
    <mc:Fallback xmlns="">
      <p:transition spd="slow" advTm="1594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691" y="198076"/>
            <a:ext cx="9671879" cy="479253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 предоставленных для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строительства,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расчете на </a:t>
            </a:r>
            <a:r>
              <a:rPr lang="ru-RU" altLang="ru-RU" sz="1700" b="1" i="1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altLang="ru-RU" sz="1700" b="1" i="1" smtClean="0">
                <a:solidFill>
                  <a:schemeClr val="accent1">
                    <a:lumMod val="75000"/>
                  </a:schemeClr>
                </a:solidFill>
              </a:rPr>
              <a:t>тыс.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человек населения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701830" y="789184"/>
            <a:ext cx="6346981" cy="6033759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latin typeface="+mj-lt"/>
              </a:rPr>
              <a:t>В среднем по муниципальным образованиям</a:t>
            </a:r>
            <a:r>
              <a:rPr lang="ru-RU" altLang="ru-RU" sz="1400" b="1" dirty="0">
                <a:latin typeface="+mj-lt"/>
              </a:rPr>
              <a:t> площадь земельных участков, предоставленных для </a:t>
            </a:r>
            <a:r>
              <a:rPr lang="ru-RU" altLang="ru-RU" sz="1400" b="1" dirty="0" smtClean="0">
                <a:latin typeface="+mj-lt"/>
              </a:rPr>
              <a:t>строительства, </a:t>
            </a:r>
            <a:r>
              <a:rPr lang="ru-RU" altLang="ru-RU" sz="1400" b="1" dirty="0">
                <a:latin typeface="+mj-lt"/>
              </a:rPr>
              <a:t>в расчете на </a:t>
            </a:r>
            <a:r>
              <a:rPr lang="ru-RU" altLang="ru-RU" sz="1400" b="1">
                <a:latin typeface="+mj-lt"/>
              </a:rPr>
              <a:t>10 </a:t>
            </a:r>
            <a:r>
              <a:rPr lang="ru-RU" altLang="ru-RU" sz="1400" b="1" smtClean="0">
                <a:latin typeface="+mj-lt"/>
              </a:rPr>
              <a:t>тыс.</a:t>
            </a:r>
            <a:r>
              <a:rPr lang="ru-RU" altLang="ru-RU" sz="140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человек населения в 2013 году  составила     2,7 га,  что  на 12,9%  больше, чем в </a:t>
            </a:r>
            <a:r>
              <a:rPr lang="ru-RU" altLang="ru-RU" sz="1400">
                <a:latin typeface="+mj-lt"/>
              </a:rPr>
              <a:t>2012 </a:t>
            </a:r>
            <a:r>
              <a:rPr lang="ru-RU" altLang="ru-RU" sz="1400" smtClean="0">
                <a:latin typeface="+mj-lt"/>
              </a:rPr>
              <a:t>году. </a:t>
            </a:r>
            <a:endParaRPr lang="ru-RU" altLang="ru-RU" sz="14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Наибольшая  площадь земельных участков, предоставленных для </a:t>
            </a: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строительства,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в  расчете на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10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тыс.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человек населения  была  выделена в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Карабудахкентский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(42,3 га), наименьшая -  в МО «город Дербент»  (0,065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га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Увеличение площади земельных участков, предоставленных для   строительства, наблюдалось в 31  МО,  наибольший рост площадей земельных участков,  предоставленных  для  строительства, отмечен в      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 и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Цумадинский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». 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Дальнейшее увеличение  земельных участков, предоставленных для строительства  в отдельных муниципальных районах  планируется за счет отчуждения части  земель сельскохозяйственного назначения  под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жилищное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строительство.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Уменьшение показателя отмечено в 4 МО  («город Буйнакск», «город Кизляр»,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</a:t>
            </a:r>
            <a:r>
              <a:rPr lang="ru-RU" altLang="ru-RU" sz="1400" dirty="0" smtClean="0">
                <a:solidFill>
                  <a:srgbClr val="000000"/>
                </a:solidFill>
                <a:latin typeface="+mj-lt"/>
              </a:rPr>
              <a:t>и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«город Избербаш») и еще  в 14 муниципальных образованиях</a:t>
            </a:r>
            <a:r>
              <a:rPr lang="ru-RU" altLang="ru-RU" sz="14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земельные участки для строительства  в 2013 году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не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предоставлялись.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buNone/>
              <a:tabLst>
                <a:tab pos="0" algn="l"/>
              </a:tabLst>
            </a:pP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Для обеспечения роста объемов  строительства местным администрациям муниципальных образований необходимо продолжить работу по разработке муниципальных  нормативных правовых актов, схем  территориального планирования муниципальных  районов: генеральных планов городских округов,  городских и сельских поселений, правил землепользования и застройки городских округов, городских  и сельских поселений, необходимых для упрощения предоставления земельных участков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под 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строительство. 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400" dirty="0">
              <a:latin typeface="+mj-lt"/>
            </a:endParaRPr>
          </a:p>
        </p:txBody>
      </p:sp>
      <p:graphicFrame>
        <p:nvGraphicFramePr>
          <p:cNvPr id="7168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4690" y="1526961"/>
          <a:ext cx="3058800" cy="111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6" name="Лист" r:id="rId3" imgW="3381254" imgH="1142910" progId="Excel.Sheet.8">
                  <p:embed/>
                </p:oleObj>
              </mc:Choice>
              <mc:Fallback>
                <p:oleObj name="Лист" r:id="rId3" imgW="3381254" imgH="11429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90" y="1526961"/>
                        <a:ext cx="3058800" cy="1112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Номер слайда 9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778099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2513CF-05EF-44B3-AF4D-51727D1C817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00672" y="789182"/>
            <a:ext cx="3057264" cy="6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строительства в расчете на </a:t>
            </a:r>
            <a:r>
              <a:rPr lang="ru-RU" altLang="ru-RU" sz="1100" i="1">
                <a:solidFill>
                  <a:srgbClr val="000000"/>
                </a:solidFill>
              </a:rPr>
              <a:t>10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</a:t>
            </a:r>
            <a:r>
              <a:rPr lang="ru-RU" altLang="ru-RU" sz="1100" i="1" dirty="0">
                <a:solidFill>
                  <a:srgbClr val="000000"/>
                </a:solidFill>
              </a:rPr>
              <a:t>человек населения, га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pic>
        <p:nvPicPr>
          <p:cNvPr id="71688" name="Picture 12" descr="D:\ДОКУМЕНТЫ 2014 ГОД\ОЦЕНКА ЭФФЕКТИВНОСТИ ОМСУ\СВОДНЫЙ ДОКЛАД  2014г\Карты\площдь жиль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" y="2571649"/>
            <a:ext cx="3752169" cy="42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069" y="102812"/>
            <a:ext cx="10036969" cy="754409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предоставленных для жилищного строительства,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индивидуального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строительства и комплексного освоения </a:t>
            </a:r>
            <a:b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расчете на </a:t>
            </a:r>
            <a:r>
              <a:rPr lang="ru-RU" altLang="ru-RU" sz="1700" b="1" i="1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altLang="ru-RU" sz="1700" b="1" i="1" smtClean="0">
                <a:solidFill>
                  <a:schemeClr val="accent1">
                    <a:lumMod val="75000"/>
                  </a:schemeClr>
                </a:solidFill>
              </a:rPr>
              <a:t>тыс.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человек населения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158407" y="1065338"/>
            <a:ext cx="5805470" cy="5963212"/>
          </a:xfrm>
        </p:spPr>
        <p:txBody>
          <a:bodyPr lIns="86555" tIns="43278" rIns="86555" bIns="43278">
            <a:no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целом по муниципальным образованиям</a:t>
            </a:r>
            <a:r>
              <a:rPr lang="ru-RU" altLang="ru-RU" sz="1300" b="1" dirty="0">
                <a:latin typeface="+mj-lt"/>
              </a:rPr>
              <a:t>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 в расчете на </a:t>
            </a:r>
            <a:r>
              <a:rPr lang="ru-RU" altLang="ru-RU" sz="1300" b="1">
                <a:latin typeface="+mj-lt"/>
              </a:rPr>
              <a:t>10 </a:t>
            </a:r>
            <a:r>
              <a:rPr lang="ru-RU" altLang="ru-RU" sz="1300" b="1" smtClean="0">
                <a:latin typeface="+mj-lt"/>
              </a:rPr>
              <a:t>тыс.</a:t>
            </a:r>
            <a:r>
              <a:rPr lang="ru-RU" altLang="ru-RU" sz="130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человек населения в 2013 году  составила  2,2 га, что  в  1,3  раза больше,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значение показателя общей площади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в расчете на </a:t>
            </a:r>
            <a:r>
              <a:rPr lang="ru-RU" altLang="ru-RU" sz="1300">
                <a:latin typeface="+mj-lt"/>
              </a:rPr>
              <a:t>10 </a:t>
            </a:r>
            <a:r>
              <a:rPr lang="ru-RU" altLang="ru-RU" sz="1300" smtClean="0">
                <a:latin typeface="+mj-lt"/>
              </a:rPr>
              <a:t>тыс. </a:t>
            </a:r>
            <a:r>
              <a:rPr lang="ru-RU" altLang="ru-RU" sz="1300" dirty="0">
                <a:latin typeface="+mj-lt"/>
              </a:rPr>
              <a:t>человек, отмечено в МО «</a:t>
            </a:r>
            <a:r>
              <a:rPr lang="ru-RU" altLang="ru-RU" sz="1300" dirty="0" err="1">
                <a:latin typeface="+mj-lt"/>
              </a:rPr>
              <a:t>Карабудахкентский</a:t>
            </a:r>
            <a:r>
              <a:rPr lang="ru-RU" altLang="ru-RU" sz="1300" dirty="0">
                <a:latin typeface="+mj-lt"/>
              </a:rPr>
              <a:t> район» (21,2 </a:t>
            </a:r>
            <a:r>
              <a:rPr lang="ru-RU" altLang="ru-RU" sz="1300">
                <a:latin typeface="+mj-lt"/>
              </a:rPr>
              <a:t>га</a:t>
            </a:r>
            <a:r>
              <a:rPr lang="ru-RU" altLang="ru-RU" sz="1300" smtClean="0">
                <a:latin typeface="+mj-lt"/>
              </a:rPr>
              <a:t>).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28 муниципальных образованиях по итогам 2013 года отмечен рост этого показателя,  из них наибольший  в МО «</a:t>
            </a:r>
            <a:r>
              <a:rPr lang="ru-RU" altLang="ru-RU" sz="1300" dirty="0" err="1">
                <a:latin typeface="+mj-lt"/>
              </a:rPr>
              <a:t>Левашинский</a:t>
            </a:r>
            <a:r>
              <a:rPr lang="ru-RU" altLang="ru-RU" sz="1300" dirty="0">
                <a:latin typeface="+mj-lt"/>
              </a:rPr>
              <a:t> район» (в 20,1 раза), «</a:t>
            </a:r>
            <a:r>
              <a:rPr lang="ru-RU" altLang="ru-RU" sz="1300" dirty="0" err="1">
                <a:latin typeface="+mj-lt"/>
              </a:rPr>
              <a:t>Цумадинский</a:t>
            </a:r>
            <a:r>
              <a:rPr lang="ru-RU" altLang="ru-RU" sz="1300" dirty="0">
                <a:latin typeface="+mj-lt"/>
              </a:rPr>
              <a:t> район» (в 20 раз), «город </a:t>
            </a:r>
            <a:r>
              <a:rPr lang="ru-RU" altLang="ru-RU" sz="1300" dirty="0" err="1">
                <a:latin typeface="+mj-lt"/>
              </a:rPr>
              <a:t>Южно</a:t>
            </a:r>
            <a:r>
              <a:rPr lang="ru-RU" altLang="ru-RU" sz="1300" dirty="0">
                <a:latin typeface="+mj-lt"/>
              </a:rPr>
              <a:t> - </a:t>
            </a:r>
            <a:r>
              <a:rPr lang="ru-RU" altLang="ru-RU" sz="1300" dirty="0" err="1">
                <a:latin typeface="+mj-lt"/>
              </a:rPr>
              <a:t>Сухокумск</a:t>
            </a:r>
            <a:r>
              <a:rPr lang="ru-RU" altLang="ru-RU" sz="1300" dirty="0">
                <a:latin typeface="+mj-lt"/>
              </a:rPr>
              <a:t>» (в 19,7 раза),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 (в 3,6 раза) и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район» (в 2 </a:t>
            </a:r>
            <a:r>
              <a:rPr lang="ru-RU" altLang="ru-RU" sz="1300">
                <a:latin typeface="+mj-lt"/>
              </a:rPr>
              <a:t>раза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5 муниципальных образованиях показатель уменьшился: в МО «город </a:t>
            </a:r>
            <a:r>
              <a:rPr lang="ru-RU" altLang="ru-RU" sz="1300" dirty="0" err="1">
                <a:latin typeface="+mj-lt"/>
              </a:rPr>
              <a:t>Кизилюрт</a:t>
            </a:r>
            <a:r>
              <a:rPr lang="ru-RU" altLang="ru-RU" sz="1300" dirty="0">
                <a:latin typeface="+mj-lt"/>
              </a:rPr>
              <a:t>» (на 73,4%), «</a:t>
            </a:r>
            <a:r>
              <a:rPr lang="ru-RU" altLang="ru-RU" sz="1300" dirty="0" err="1">
                <a:latin typeface="+mj-lt"/>
              </a:rPr>
              <a:t>Хунзахский</a:t>
            </a:r>
            <a:r>
              <a:rPr lang="ru-RU" altLang="ru-RU" sz="1300" dirty="0">
                <a:latin typeface="+mj-lt"/>
              </a:rPr>
              <a:t> район» (на 69,3%), «город Кизляр» (на 67,7%), «</a:t>
            </a:r>
            <a:r>
              <a:rPr lang="ru-RU" altLang="ru-RU" sz="1300" dirty="0" err="1">
                <a:latin typeface="+mj-lt"/>
              </a:rPr>
              <a:t>Кизлярский</a:t>
            </a:r>
            <a:r>
              <a:rPr lang="ru-RU" altLang="ru-RU" sz="1300" dirty="0">
                <a:latin typeface="+mj-lt"/>
              </a:rPr>
              <a:t> район» (на 33,7%) и  «город Избербаш» (на 14,3</a:t>
            </a:r>
            <a:r>
              <a:rPr lang="ru-RU" altLang="ru-RU" sz="1300" dirty="0" smtClean="0">
                <a:latin typeface="+mj-lt"/>
              </a:rPr>
              <a:t>%),  </a:t>
            </a:r>
            <a:r>
              <a:rPr lang="ru-RU" altLang="ru-RU" sz="1300" dirty="0">
                <a:latin typeface="+mj-lt"/>
              </a:rPr>
              <a:t>В 1 муниципальном  образовании значение показателя </a:t>
            </a:r>
            <a:r>
              <a:rPr lang="ru-RU" altLang="ru-RU" sz="1300">
                <a:latin typeface="+mj-lt"/>
              </a:rPr>
              <a:t>не </a:t>
            </a:r>
            <a:r>
              <a:rPr lang="ru-RU" altLang="ru-RU" sz="1300" smtClean="0">
                <a:latin typeface="+mj-lt"/>
              </a:rPr>
              <a:t>изменилось.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Наименьшая 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приходится на жителей МО «</a:t>
            </a:r>
            <a:r>
              <a:rPr lang="ru-RU" altLang="ru-RU" sz="1300" dirty="0" err="1">
                <a:latin typeface="+mj-lt"/>
              </a:rPr>
              <a:t>Магарамкентский</a:t>
            </a:r>
            <a:r>
              <a:rPr lang="ru-RU" altLang="ru-RU" sz="1300" dirty="0">
                <a:latin typeface="+mj-lt"/>
              </a:rPr>
              <a:t> район» (0,03 га) и «город Дербент» (0,065 </a:t>
            </a:r>
            <a:r>
              <a:rPr lang="ru-RU" altLang="ru-RU" sz="1300">
                <a:latin typeface="+mj-lt"/>
              </a:rPr>
              <a:t>га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Для обеспечения роста объемов жилищного строительства муниципальным образованиям  республики необходимо активизировать формирование и предоставление земельных участков под жилищное строительство,  принимать меры по  предоставлению земельных участков, обеспеченных соответствующей </a:t>
            </a:r>
            <a:r>
              <a:rPr lang="ru-RU" altLang="ru-RU" sz="1300">
                <a:latin typeface="+mj-lt"/>
              </a:rPr>
              <a:t>инженерной </a:t>
            </a:r>
            <a:r>
              <a:rPr lang="ru-RU" altLang="ru-RU" sz="1300" smtClean="0">
                <a:latin typeface="+mj-lt"/>
              </a:rPr>
              <a:t>инфраструктурой.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endParaRPr lang="ru-RU" altLang="ru-RU" sz="1300" dirty="0">
              <a:latin typeface="+mj-lt"/>
            </a:endParaRPr>
          </a:p>
        </p:txBody>
      </p:sp>
      <p:graphicFrame>
        <p:nvGraphicFramePr>
          <p:cNvPr id="7270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168" y="1679661"/>
          <a:ext cx="2979032" cy="1235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9" name="Лист" r:id="rId3" imgW="3381254" imgH="952560" progId="Excel.Sheet.8">
                  <p:embed/>
                </p:oleObj>
              </mc:Choice>
              <mc:Fallback>
                <p:oleObj name="Лист" r:id="rId3" imgW="3381254" imgH="9525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68" y="1679661"/>
                        <a:ext cx="2979032" cy="1235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78C66A-CDC8-42DE-BDE8-D3FAD21DC5A6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49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160405" y="857404"/>
            <a:ext cx="3687550" cy="8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жилищного строительства , индивидуального строительства  и комплексного освоения 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 в расчете на </a:t>
            </a:r>
            <a:r>
              <a:rPr lang="ru-RU" altLang="ru-RU" sz="1100" i="1">
                <a:solidFill>
                  <a:srgbClr val="000000"/>
                </a:solidFill>
              </a:rPr>
              <a:t>10 </a:t>
            </a:r>
            <a:r>
              <a:rPr lang="ru-RU" altLang="ru-RU" sz="1100" i="1" smtClean="0">
                <a:solidFill>
                  <a:srgbClr val="000000"/>
                </a:solidFill>
              </a:rPr>
              <a:t>тыс. </a:t>
            </a:r>
            <a:r>
              <a:rPr lang="ru-RU" altLang="ru-RU" sz="1100" i="1" dirty="0">
                <a:solidFill>
                  <a:srgbClr val="000000"/>
                </a:solidFill>
              </a:rPr>
              <a:t>человек населения, га</a:t>
            </a:r>
          </a:p>
        </p:txBody>
      </p:sp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pic>
        <p:nvPicPr>
          <p:cNvPr id="72712" name="Picture 14" descr="D:\ДОКУМЕНТЫ 2014 ГОД\ОЦЕНКА ЭФФЕКТИВНОСТИ ОМСУ\СВОДНЫЙ ДОКЛАД  2014г\Карты\площадь жилье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1" y="2914830"/>
            <a:ext cx="3965395" cy="41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21479"/>
              </p:ext>
            </p:extLst>
          </p:nvPr>
        </p:nvGraphicFramePr>
        <p:xfrm>
          <a:off x="0" y="273682"/>
          <a:ext cx="10333036" cy="30728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78935"/>
                <a:gridCol w="2678935"/>
                <a:gridCol w="1821488"/>
                <a:gridCol w="3153678"/>
              </a:tblGrid>
              <a:tr h="864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 предгорной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marL="0" algn="ctr" defTabSz="104232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kern="1200" dirty="0" smtClean="0">
                          <a:latin typeface="+mj-lt"/>
                        </a:rPr>
                        <a:t>Интернет</a:t>
                      </a:r>
                      <a:r>
                        <a:rPr lang="ru-RU" sz="1100" b="1" kern="1200" dirty="0">
                          <a:latin typeface="+mj-lt"/>
                        </a:rPr>
                        <a:t/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(адрес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Буйнакский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76,8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г. </a:t>
                      </a:r>
                      <a:r>
                        <a:rPr lang="ru-RU" sz="1100" dirty="0">
                          <a:latin typeface="+mj-lt"/>
                        </a:rPr>
                        <a:t>Буйнакск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2"/>
                        </a:rPr>
                        <a:t>www,br-adm,ru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Казбековский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44,7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Дылым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3"/>
                        </a:rPr>
                        <a:t>www,kazbekovskiy,ru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Кайтагский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32,1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с.Маджалис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en-US" sz="1100" u="sng" kern="1200" dirty="0" smtClean="0">
                          <a:latin typeface="+mj-lt"/>
                          <a:hlinkClick r:id="rId4"/>
                        </a:rPr>
                        <a:t>www,</a:t>
                      </a:r>
                      <a:r>
                        <a:rPr kumimoji="0" lang="ru-RU" sz="1100" u="sng" kern="1200" dirty="0" err="1" smtClean="0">
                          <a:latin typeface="+mj-lt"/>
                          <a:hlinkClick r:id="rId4"/>
                        </a:rPr>
                        <a:t>kaitagskiy,narod,ru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Новолакский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31,1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Новолак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5"/>
                        </a:rPr>
                        <a:t>www,novolakskoe,ru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Сулейман-</a:t>
                      </a:r>
                      <a:r>
                        <a:rPr lang="ru-RU" sz="1100" dirty="0" err="1" smtClean="0">
                          <a:latin typeface="+mj-lt"/>
                        </a:rPr>
                        <a:t>Стальский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r>
                        <a:rPr lang="ru-RU" sz="1100" dirty="0">
                          <a:latin typeface="+mj-lt"/>
                        </a:rPr>
                        <a:t>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57,9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Касумкент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6"/>
                        </a:rPr>
                        <a:t>www,suleiman-stalskiy,ru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</a:rPr>
                        <a:t>Сергокалинский район</a:t>
                      </a:r>
                      <a:endParaRPr lang="ru-RU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27,</a:t>
                      </a:r>
                      <a:r>
                        <a:rPr lang="ru-RU" sz="1100" dirty="0" smtClean="0">
                          <a:latin typeface="+mj-lt"/>
                        </a:rPr>
                        <a:t>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Сергокала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7"/>
                        </a:rPr>
                        <a:t>www,sergokala,ru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312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Табасаранский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51,</a:t>
                      </a:r>
                      <a:r>
                        <a:rPr lang="ru-RU" sz="1100" dirty="0" smtClean="0">
                          <a:latin typeface="+mj-lt"/>
                        </a:rPr>
                        <a:t>3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с.Хучни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8"/>
                        </a:rPr>
                        <a:t>www,mrtabasaran,ru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300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</a:rPr>
                        <a:t>Хивский район</a:t>
                      </a:r>
                      <a:endParaRPr lang="ru-RU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21,7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Хив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9"/>
                        </a:rPr>
                        <a:t>www,khiv,ru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71889"/>
              </p:ext>
            </p:extLst>
          </p:nvPr>
        </p:nvGraphicFramePr>
        <p:xfrm>
          <a:off x="-1" y="3326152"/>
          <a:ext cx="10333038" cy="39203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78935"/>
                <a:gridCol w="2649090"/>
                <a:gridCol w="1847694"/>
                <a:gridCol w="3157319"/>
              </a:tblGrid>
              <a:tr h="857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 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Информация</a:t>
                      </a:r>
                      <a:br>
                        <a:rPr lang="ru-RU" sz="1100" b="1" dirty="0">
                          <a:latin typeface="+mj-lt"/>
                        </a:rPr>
                      </a:br>
                      <a:r>
                        <a:rPr lang="ru-RU" sz="1100" b="1" dirty="0">
                          <a:latin typeface="+mj-lt"/>
                        </a:rPr>
                        <a:t>о размещении доклада главы в </a:t>
                      </a:r>
                      <a:r>
                        <a:rPr lang="ru-RU" sz="1100" b="1" dirty="0" smtClean="0">
                          <a:latin typeface="+mj-lt"/>
                        </a:rPr>
                        <a:t>сети Интернет (адрес </a:t>
                      </a:r>
                      <a:r>
                        <a:rPr lang="ru-RU" sz="1100" b="1" dirty="0">
                          <a:latin typeface="+mj-lt"/>
                        </a:rPr>
                        <a:t>официального сайта муниципального </a:t>
                      </a:r>
                      <a:r>
                        <a:rPr lang="ru-RU" sz="1100" b="1" dirty="0" smtClean="0">
                          <a:latin typeface="+mj-lt"/>
                        </a:rPr>
                        <a:t>района)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Акушинский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Акуша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www,akusha,ru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Ахтынский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32,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Ахты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www,ahtymo,ru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Гергебильский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Гергебиль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0"/>
                        </a:rPr>
                        <a:t>www,mr-gergebil,ru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Гумбетовский</a:t>
                      </a:r>
                      <a:r>
                        <a:rPr lang="ru-RU" sz="1100" dirty="0"/>
                        <a:t> район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Мехельта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www,mo-gumbet,ru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Гунибский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Гуниб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www,gunib,ru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Дахадаевский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36,4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Уркарах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www,urkarakh,ru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Докузпаринский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Усухчай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1"/>
                        </a:rPr>
                        <a:t>www,dokuz-para,ru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Курахский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Курах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hlinkClick r:id="rId12"/>
                        </a:rPr>
                        <a:t>www,kurah,ru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Левашинский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73,0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Леваши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"/>
                        </a:rPr>
                        <a:t>www,mr-levashi,ru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Унцукульский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/>
                        <a:t>Унцукуль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hlinkClick r:id="rId13"/>
                        </a:rPr>
                        <a:t>www,untsukul,ru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  <a:tr h="27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/>
                        <a:t>Хунзахский район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0263" marR="5936" marT="585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31,8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936" marR="5936" marT="58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/>
                        <a:t>с. </a:t>
                      </a:r>
                      <a:r>
                        <a:rPr lang="ru-RU" sz="1100" dirty="0" smtClean="0"/>
                        <a:t>Хунзах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83" marR="56983" marT="28080" marB="28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hlinkClick r:id=""/>
                        </a:rPr>
                        <a:t>www,khunzakh,3dn,ru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160263" marR="5936" marT="5850" marB="0" anchor="ctr"/>
                </a:tc>
              </a:tr>
            </a:tbl>
          </a:graphicData>
        </a:graphic>
      </p:graphicFrame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D7A9B-1B08-4D2D-B029-64DC89773BE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3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2" y="102805"/>
            <a:ext cx="9742448" cy="822442"/>
          </a:xfrm>
        </p:spPr>
        <p:txBody>
          <a:bodyPr lIns="86555" tIns="43278" rIns="86555" bIns="43278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Площадь земельных участков, предоставленных для строительства,  в отношении которых с даты принятия решения о предоставлении земельного участка не было получено разрешение на ввод в эксплуатацию объектов  строительства </a:t>
            </a:r>
            <a:endParaRPr lang="ru-RU" altLang="ru-RU" sz="17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14279" y="925247"/>
            <a:ext cx="5376776" cy="6024688"/>
          </a:xfrm>
        </p:spPr>
        <p:txBody>
          <a:bodyPr lIns="86555" tIns="43278" rIns="86555" bIns="43278">
            <a:normAutofit/>
          </a:bodyPr>
          <a:lstStyle/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В целом по муниципальным образованиям </a:t>
            </a:r>
            <a:r>
              <a:rPr lang="ru-RU" altLang="ru-RU" sz="1300" b="1" dirty="0">
                <a:latin typeface="+mj-lt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 строительства - в течение 3 лет</a:t>
            </a:r>
            <a:r>
              <a:rPr lang="ru-RU" altLang="ru-RU" sz="1300" dirty="0">
                <a:latin typeface="+mj-lt"/>
              </a:rPr>
              <a:t> в 2013 году  составила      </a:t>
            </a:r>
            <a:r>
              <a:rPr lang="ru-RU" altLang="ru-RU" sz="1300">
                <a:latin typeface="+mj-lt"/>
              </a:rPr>
              <a:t>805,8 </a:t>
            </a:r>
            <a:r>
              <a:rPr lang="ru-RU" altLang="ru-RU" sz="1300" smtClean="0">
                <a:latin typeface="+mj-lt"/>
              </a:rPr>
              <a:t>тыс. кв.м., </a:t>
            </a:r>
            <a:r>
              <a:rPr lang="ru-RU" altLang="ru-RU" sz="1300" dirty="0">
                <a:latin typeface="+mj-lt"/>
              </a:rPr>
              <a:t>что   на   3,1% больше,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Максимальная  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объектов жилищного строительства </a:t>
            </a:r>
            <a:r>
              <a:rPr lang="ru-RU" altLang="ru-RU" sz="1300" dirty="0" smtClean="0">
                <a:latin typeface="+mj-lt"/>
              </a:rPr>
              <a:t>(в </a:t>
            </a:r>
            <a:r>
              <a:rPr lang="ru-RU" altLang="ru-RU" sz="1300" dirty="0">
                <a:latin typeface="+mj-lt"/>
              </a:rPr>
              <a:t>течение 3 </a:t>
            </a:r>
            <a:r>
              <a:rPr lang="ru-RU" altLang="ru-RU" sz="1300" dirty="0" smtClean="0">
                <a:latin typeface="+mj-lt"/>
              </a:rPr>
              <a:t>лет), </a:t>
            </a:r>
            <a:r>
              <a:rPr lang="ru-RU" altLang="ru-RU" sz="1300" dirty="0">
                <a:latin typeface="+mj-lt"/>
              </a:rPr>
              <a:t>отмечено в МО «город Избербаш» (</a:t>
            </a:r>
            <a:r>
              <a:rPr lang="ru-RU" altLang="ru-RU" sz="1300">
                <a:latin typeface="+mj-lt"/>
              </a:rPr>
              <a:t>308,0 </a:t>
            </a:r>
            <a:r>
              <a:rPr lang="ru-RU" altLang="ru-RU" sz="1300" smtClean="0">
                <a:latin typeface="+mj-lt"/>
              </a:rPr>
              <a:t>тыс. кв.м.), </a:t>
            </a:r>
            <a:r>
              <a:rPr lang="ru-RU" altLang="ru-RU" sz="1300" dirty="0">
                <a:latin typeface="+mj-lt"/>
              </a:rPr>
              <a:t>«город Каспийск» (</a:t>
            </a:r>
            <a:r>
              <a:rPr lang="ru-RU" altLang="ru-RU" sz="1300">
                <a:latin typeface="+mj-lt"/>
              </a:rPr>
              <a:t>162,3 </a:t>
            </a:r>
            <a:r>
              <a:rPr lang="ru-RU" altLang="ru-RU" sz="1300" smtClean="0">
                <a:latin typeface="+mj-lt"/>
              </a:rPr>
              <a:t>тыс. кв.м.) </a:t>
            </a:r>
            <a:r>
              <a:rPr lang="ru-RU" altLang="ru-RU" sz="1300" dirty="0">
                <a:latin typeface="+mj-lt"/>
              </a:rPr>
              <a:t>и  «</a:t>
            </a:r>
            <a:r>
              <a:rPr lang="ru-RU" altLang="ru-RU" sz="1300" dirty="0" err="1">
                <a:latin typeface="+mj-lt"/>
              </a:rPr>
              <a:t>Казбековский</a:t>
            </a:r>
            <a:r>
              <a:rPr lang="ru-RU" altLang="ru-RU" sz="1300" dirty="0">
                <a:latin typeface="+mj-lt"/>
              </a:rPr>
              <a:t> район» (</a:t>
            </a:r>
            <a:r>
              <a:rPr lang="ru-RU" altLang="ru-RU" sz="1300">
                <a:latin typeface="+mj-lt"/>
              </a:rPr>
              <a:t>138,0 </a:t>
            </a:r>
            <a:r>
              <a:rPr lang="ru-RU" altLang="ru-RU" sz="1300" smtClean="0">
                <a:latin typeface="+mj-lt"/>
              </a:rPr>
              <a:t>тыс. кв. м.).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Причем в  МО «город Избербаш»  отмечен  рост данного показателя (на </a:t>
            </a:r>
            <a:r>
              <a:rPr lang="ru-RU" altLang="ru-RU" sz="1300">
                <a:latin typeface="+mj-lt"/>
              </a:rPr>
              <a:t>36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Увеличение площади земельных участков в отношении которых не было получено разрешение на ввод в эксплуатацию наблюдалось также в МО «</a:t>
            </a:r>
            <a:r>
              <a:rPr lang="ru-RU" altLang="ru-RU" sz="1300" dirty="0" err="1">
                <a:latin typeface="+mj-lt"/>
              </a:rPr>
              <a:t>Кайтагский</a:t>
            </a:r>
            <a:r>
              <a:rPr lang="ru-RU" altLang="ru-RU" sz="1300" dirty="0">
                <a:latin typeface="+mj-lt"/>
              </a:rPr>
              <a:t> район» и  «город Дагестанские </a:t>
            </a:r>
            <a:r>
              <a:rPr lang="ru-RU" altLang="ru-RU" sz="1300">
                <a:latin typeface="+mj-lt"/>
              </a:rPr>
              <a:t>Огни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b="1" dirty="0">
                <a:latin typeface="+mj-lt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 иных объектов  строительства - в течение 5 лет </a:t>
            </a:r>
            <a:r>
              <a:rPr lang="ru-RU" altLang="ru-RU" sz="1300" dirty="0">
                <a:latin typeface="+mj-lt"/>
              </a:rPr>
              <a:t>в 2013 году составила </a:t>
            </a:r>
            <a:r>
              <a:rPr lang="ru-RU" altLang="ru-RU" sz="1300">
                <a:latin typeface="+mj-lt"/>
              </a:rPr>
              <a:t>227,1 </a:t>
            </a:r>
            <a:r>
              <a:rPr lang="ru-RU" altLang="ru-RU" sz="1300" smtClean="0">
                <a:latin typeface="+mj-lt"/>
              </a:rPr>
              <a:t>тыс. кв.м</a:t>
            </a:r>
            <a:r>
              <a:rPr lang="ru-RU" altLang="ru-RU" sz="1300" dirty="0">
                <a:latin typeface="+mj-lt"/>
              </a:rPr>
              <a:t>, что на 1,5% меньше, чем в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году. </a:t>
            </a:r>
            <a:endParaRPr lang="ru-RU" altLang="ru-RU" sz="1300" dirty="0">
              <a:latin typeface="+mj-lt"/>
            </a:endParaRPr>
          </a:p>
          <a:p>
            <a:pPr marL="0" indent="296317" algn="just">
              <a:spcBef>
                <a:spcPct val="0"/>
              </a:spcBef>
              <a:buNone/>
              <a:tabLst>
                <a:tab pos="0" algn="l"/>
              </a:tabLst>
            </a:pPr>
            <a:r>
              <a:rPr lang="ru-RU" altLang="ru-RU" sz="1300" dirty="0">
                <a:latin typeface="+mj-lt"/>
              </a:rPr>
              <a:t>Максимальное значение показателя отмечено в МО «город Избербаш» (</a:t>
            </a:r>
            <a:r>
              <a:rPr lang="ru-RU" altLang="ru-RU" sz="1300">
                <a:latin typeface="+mj-lt"/>
              </a:rPr>
              <a:t>70 </a:t>
            </a:r>
            <a:r>
              <a:rPr lang="ru-RU" altLang="ru-RU" sz="1300" smtClean="0">
                <a:latin typeface="+mj-lt"/>
              </a:rPr>
              <a:t>тыс. кв.м</a:t>
            </a:r>
            <a:r>
              <a:rPr lang="ru-RU" altLang="ru-RU" sz="1300" dirty="0" smtClean="0">
                <a:latin typeface="+mj-lt"/>
              </a:rPr>
              <a:t>,) </a:t>
            </a:r>
            <a:r>
              <a:rPr lang="ru-RU" altLang="ru-RU" sz="1300" dirty="0">
                <a:latin typeface="+mj-lt"/>
              </a:rPr>
              <a:t>и «Дербентский район» (</a:t>
            </a:r>
            <a:r>
              <a:rPr lang="ru-RU" altLang="ru-RU" sz="1300">
                <a:latin typeface="+mj-lt"/>
              </a:rPr>
              <a:t>50,2  </a:t>
            </a:r>
            <a:r>
              <a:rPr lang="ru-RU" altLang="ru-RU" sz="1300" smtClean="0">
                <a:latin typeface="+mj-lt"/>
              </a:rPr>
              <a:t>тыс. кв.м.).</a:t>
            </a:r>
            <a:endParaRPr lang="ru-RU" altLang="ru-RU" sz="1300" dirty="0">
              <a:latin typeface="+mj-lt"/>
            </a:endParaRPr>
          </a:p>
        </p:txBody>
      </p:sp>
      <p:graphicFrame>
        <p:nvGraphicFramePr>
          <p:cNvPr id="73732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203458"/>
              </p:ext>
            </p:extLst>
          </p:nvPr>
        </p:nvGraphicFramePr>
        <p:xfrm>
          <a:off x="938228" y="1843565"/>
          <a:ext cx="2830822" cy="139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5" name="Лист" r:id="rId3" imgW="3571943" imgH="1457325" progId="Excel.Sheet.8">
                  <p:embed/>
                </p:oleObj>
              </mc:Choice>
              <mc:Fallback>
                <p:oleObj name="Лист" r:id="rId3" imgW="3571943" imgH="14573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28" y="1843565"/>
                        <a:ext cx="2830822" cy="1396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2C9B9-239B-4009-B64D-BFEF3D955EDC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" y="925254"/>
            <a:ext cx="4261463" cy="8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 не было получено разрешение на ввод в эксплуатацию объектов жилищного строительства - в течение з лет</a:t>
            </a:r>
            <a:r>
              <a:rPr lang="ru-RU" altLang="ru-RU" sz="1100" i="1">
                <a:solidFill>
                  <a:srgbClr val="000000"/>
                </a:solidFill>
              </a:rPr>
              <a:t>, </a:t>
            </a:r>
            <a:r>
              <a:rPr lang="ru-RU" altLang="ru-RU" sz="1100" i="1" smtClean="0">
                <a:solidFill>
                  <a:srgbClr val="000000"/>
                </a:solidFill>
              </a:rPr>
              <a:t>кв. </a:t>
            </a:r>
            <a:r>
              <a:rPr lang="ru-RU" altLang="ru-RU" sz="1100" i="1" dirty="0">
                <a:solidFill>
                  <a:srgbClr val="000000"/>
                </a:solidFill>
              </a:rPr>
              <a:t>м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4614279" y="3669239"/>
            <a:ext cx="5080615" cy="294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67" tIns="49332" rIns="98667" bIns="49332"/>
          <a:lstStyle>
            <a:lvl1pPr indent="360363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altLang="ru-RU" sz="1300">
              <a:solidFill>
                <a:srgbClr val="000000"/>
              </a:solidFill>
            </a:endParaRPr>
          </a:p>
        </p:txBody>
      </p:sp>
      <p:sp>
        <p:nvSpPr>
          <p:cNvPr id="73736" name="AutoShape 13" descr="http://minec-rd.ru/msu/index.php?page=view&amp;action=map&amp;yid=6&amp;gid=-1&amp;mid=69&amp;map_value_1=100000&amp;map_value_2=50000&amp;map_value_3=500"/>
          <p:cNvSpPr>
            <a:spLocks noChangeAspect="1" noChangeArrowheads="1"/>
          </p:cNvSpPr>
          <p:nvPr/>
        </p:nvSpPr>
        <p:spPr bwMode="auto">
          <a:xfrm>
            <a:off x="162608" y="-173862"/>
            <a:ext cx="294528" cy="29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40" tIns="43320" rIns="86640" bIns="4332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3737" name="Picture 16" descr="D:\ДОКУМЕНТЫ 2014 ГОД\ОЦЕНКА ЭФФЕКТИВНОСТИ ОМСУ\СВОДНЫЙ ДОКЛАД  2014г\Карты\map з год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1" y="3146801"/>
            <a:ext cx="4070736" cy="37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1819A-593D-40E3-B621-5C707747792C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51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" y="3574"/>
            <a:ext cx="10211554" cy="43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47" tIns="49423" rIns="98847" bIns="494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200" b="1" smtClean="0">
                <a:solidFill>
                  <a:srgbClr val="000000"/>
                </a:solidFill>
                <a:latin typeface="Calibri" pitchFamily="34" charset="0"/>
              </a:rPr>
              <a:t>7. </a:t>
            </a:r>
            <a:r>
              <a:rPr lang="ru-RU" altLang="ru-RU" sz="2200" b="1" dirty="0" err="1" smtClean="0">
                <a:solidFill>
                  <a:srgbClr val="000000"/>
                </a:solidFill>
                <a:latin typeface="Calibri" pitchFamily="34" charset="0"/>
              </a:rPr>
              <a:t>Жилищно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– коммунальное хозяйство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473173"/>
            <a:ext cx="10211555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 в которых собственники помещений должны выбрать способ  управления  данными домами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1242057"/>
            <a:ext cx="4271434" cy="11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многоквартирных домов , в которых собственники помещений выбрали и реализуют один из способов управления многоквартирными домами, в общем числе многоквартирных домов,  в которых собственники помещений должны выбрать способ управления данными домами, %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9" name="Picture 9" descr="D:\ДОКУМЕНТЫ 2014 ГОД\ОЦЕНКА ЭФФЕКТИВНОСТИ ОМСУ\СВОДНЫЙ ДОКЛАД  2014г\map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928"/>
            <a:ext cx="4431008" cy="44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71434" y="1291611"/>
            <a:ext cx="5575606" cy="5560003"/>
          </a:xfrm>
          <a:prstGeom prst="rect">
            <a:avLst/>
          </a:prstGeom>
        </p:spPr>
        <p:txBody>
          <a:bodyPr vert="horz" lIns="86700" tIns="43350" rIns="86700" bIns="4335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 37 муниципальных образованиях </a:t>
            </a:r>
            <a:r>
              <a:rPr lang="ru-RU" sz="1300" b="1" dirty="0">
                <a:latin typeface="+mj-lt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домов, в которых собственники помещений должны выбрать способ управления данными домами</a:t>
            </a:r>
            <a:r>
              <a:rPr lang="ru-RU" sz="1300" dirty="0">
                <a:latin typeface="+mj-lt"/>
              </a:rPr>
              <a:t>  в 2013 году составила </a:t>
            </a:r>
            <a:r>
              <a:rPr lang="ru-RU" sz="1300">
                <a:latin typeface="+mj-lt"/>
              </a:rPr>
              <a:t>100</a:t>
            </a:r>
            <a:r>
              <a:rPr lang="ru-RU" sz="1300" smtClean="0">
                <a:latin typeface="+mj-lt"/>
              </a:rPr>
              <a:t>%.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При этом необходимо отметить,  что 35 муниципальных образований и в 2012  году  имели значение  данного показателя на уровне </a:t>
            </a:r>
            <a:r>
              <a:rPr lang="ru-RU" sz="1300" smtClean="0">
                <a:latin typeface="+mj-lt"/>
              </a:rPr>
              <a:t>100%. </a:t>
            </a:r>
            <a:r>
              <a:rPr lang="ru-RU" sz="1300" dirty="0" smtClean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2013 году  в 3 муниципальных образованиях отмечено увеличение </a:t>
            </a:r>
            <a:r>
              <a:rPr lang="ru-RU" sz="1300">
                <a:latin typeface="+mj-lt"/>
              </a:rPr>
              <a:t>значения </a:t>
            </a:r>
            <a:r>
              <a:rPr lang="ru-RU" sz="1300" smtClean="0">
                <a:latin typeface="+mj-lt"/>
              </a:rPr>
              <a:t>показателя. </a:t>
            </a:r>
            <a:r>
              <a:rPr lang="ru-RU" sz="1300" dirty="0" smtClean="0">
                <a:latin typeface="+mj-lt"/>
              </a:rPr>
              <a:t>Значительный </a:t>
            </a:r>
            <a:r>
              <a:rPr lang="ru-RU" sz="1300" dirty="0">
                <a:latin typeface="+mj-lt"/>
              </a:rPr>
              <a:t>рост показателя отмечен в  МО «город Хасавюрт»  и  «Сулейман-</a:t>
            </a:r>
            <a:r>
              <a:rPr lang="ru-RU" sz="1300" dirty="0" err="1">
                <a:latin typeface="+mj-lt"/>
              </a:rPr>
              <a:t>Стальский</a:t>
            </a:r>
            <a:r>
              <a:rPr lang="ru-RU" sz="1300" dirty="0">
                <a:latin typeface="+mj-lt"/>
              </a:rPr>
              <a:t>  район» - с 0% в 2012 году  до 100% в </a:t>
            </a:r>
            <a:r>
              <a:rPr lang="ru-RU" sz="1300">
                <a:latin typeface="+mj-lt"/>
              </a:rPr>
              <a:t>2013 </a:t>
            </a:r>
            <a:r>
              <a:rPr lang="ru-RU" sz="1300" smtClean="0">
                <a:latin typeface="+mj-lt"/>
              </a:rPr>
              <a:t>году.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МО «Ногайский район» значение данного показателя  улучшилось на  </a:t>
            </a:r>
            <a:r>
              <a:rPr lang="ru-RU" sz="1300">
                <a:latin typeface="+mj-lt"/>
              </a:rPr>
              <a:t>37,8 </a:t>
            </a:r>
            <a:r>
              <a:rPr lang="ru-RU" sz="1300" smtClean="0">
                <a:latin typeface="+mj-lt"/>
              </a:rPr>
              <a:t>п.п. </a:t>
            </a:r>
            <a:r>
              <a:rPr lang="ru-RU" sz="1300" dirty="0">
                <a:latin typeface="+mj-lt"/>
              </a:rPr>
              <a:t>(с 12% в 2012 году до  </a:t>
            </a:r>
            <a:r>
              <a:rPr lang="ru-RU" sz="1300" dirty="0" err="1">
                <a:latin typeface="+mj-lt"/>
              </a:rPr>
              <a:t>до</a:t>
            </a:r>
            <a:r>
              <a:rPr lang="ru-RU" sz="1300" dirty="0">
                <a:latin typeface="+mj-lt"/>
              </a:rPr>
              <a:t>  49,8% в 2013 </a:t>
            </a:r>
            <a:r>
              <a:rPr lang="ru-RU" sz="1300">
                <a:latin typeface="+mj-lt"/>
              </a:rPr>
              <a:t>году</a:t>
            </a:r>
            <a:r>
              <a:rPr lang="ru-RU" sz="1300" smtClean="0">
                <a:latin typeface="+mj-lt"/>
              </a:rPr>
              <a:t>).</a:t>
            </a: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endParaRPr lang="ru-RU" sz="1300" dirty="0">
              <a:latin typeface="+mj-lt"/>
            </a:endParaRPr>
          </a:p>
          <a:p>
            <a:pPr marL="0" indent="494582" algn="just" defTabSz="1180667">
              <a:spcBef>
                <a:spcPts val="0"/>
              </a:spcBef>
              <a:buNone/>
              <a:defRPr/>
            </a:pPr>
            <a:r>
              <a:rPr lang="ru-RU" sz="1300" dirty="0">
                <a:latin typeface="+mj-lt"/>
              </a:rPr>
              <a:t>В 36 муниципальных образованиях доля организаций коммунального комплекса, осуществляющих производство товаров, оказание услуг по водо-, тепло-, газо-, электроснабжению, водоотведению, очистке сточных вод, утилизации (захоронению) твердых бытовых отходов и использующих объекты коммунальной  инфраструктуры на праве частной собственности по договору аренды или концессии, участие Республики Дагестан и (или) городского округа (муниципального района) в уставном капитале которых составляет не более 25 процентов, в общем числе организаций коммунального комплекса, осуществляющих свою деятельность городского округа (муниципального района)  составила </a:t>
            </a:r>
            <a:r>
              <a:rPr lang="ru-RU" sz="1300">
                <a:latin typeface="+mj-lt"/>
              </a:rPr>
              <a:t>100</a:t>
            </a:r>
            <a:r>
              <a:rPr lang="ru-RU" sz="1300" smtClean="0">
                <a:latin typeface="+mj-lt"/>
              </a:rPr>
              <a:t>%.  </a:t>
            </a:r>
            <a:r>
              <a:rPr lang="ru-RU" sz="1300" dirty="0">
                <a:latin typeface="+mj-lt"/>
              </a:rPr>
              <a:t>Наибольший рост показателя в 2013 году отмечен в МО «город Хасавюрт» и «</a:t>
            </a:r>
            <a:r>
              <a:rPr lang="ru-RU" sz="1300" dirty="0" err="1">
                <a:latin typeface="+mj-lt"/>
              </a:rPr>
              <a:t>Акушинский</a:t>
            </a:r>
            <a:r>
              <a:rPr lang="ru-RU" sz="1300" dirty="0">
                <a:latin typeface="+mj-lt"/>
              </a:rPr>
              <a:t> </a:t>
            </a:r>
            <a:r>
              <a:rPr lang="ru-RU" sz="1300">
                <a:latin typeface="+mj-lt"/>
              </a:rPr>
              <a:t>район</a:t>
            </a:r>
            <a:r>
              <a:rPr lang="ru-RU" sz="1300" smtClean="0">
                <a:latin typeface="+mj-lt"/>
              </a:rPr>
              <a:t>». </a:t>
            </a:r>
            <a:endParaRPr lang="ru-RU" sz="1300" dirty="0">
              <a:latin typeface="+mj-lt"/>
            </a:endParaRPr>
          </a:p>
          <a:p>
            <a:pPr marL="0" indent="494582" algn="just">
              <a:spcBef>
                <a:spcPts val="0"/>
              </a:spcBef>
              <a:buNone/>
              <a:defRPr/>
            </a:pPr>
            <a:endParaRPr lang="ru-RU" sz="13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9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1819A-593D-40E3-B621-5C707747792C}" type="slidenum">
              <a:rPr lang="ru-RU" smtClean="0">
                <a:latin typeface="+mj-lt"/>
              </a:rPr>
              <a:pPr>
                <a:defRPr/>
              </a:pPr>
              <a:t>52</a:t>
            </a:fld>
            <a:endParaRPr lang="ru-RU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7296" y="162754"/>
            <a:ext cx="9862888" cy="528268"/>
          </a:xfrm>
          <a:prstGeom prst="rect">
            <a:avLst/>
          </a:prstGeom>
        </p:spPr>
        <p:txBody>
          <a:bodyPr vert="horz" lIns="0" tIns="4335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90141" y="1022989"/>
            <a:ext cx="3680581" cy="8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51" tIns="49376" rIns="98751" bIns="4937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учет, %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Picture 7" descr="C:\Users\рабият\Desktop\12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1864316"/>
            <a:ext cx="4370288" cy="48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30416" y="817209"/>
            <a:ext cx="5899768" cy="6200775"/>
          </a:xfrm>
          <a:prstGeom prst="rect">
            <a:avLst/>
          </a:prstGeom>
        </p:spPr>
        <p:txBody>
          <a:bodyPr vert="horz" lIns="86700" tIns="43350" rIns="86700" bIns="4335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По сравнению с 2012 годом в отчетном году </a:t>
            </a:r>
            <a:r>
              <a:rPr lang="ru-RU" altLang="ru-RU" sz="1400" b="1" dirty="0">
                <a:latin typeface="+mj-lt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r>
              <a:rPr lang="ru-RU" altLang="ru-RU" sz="1400" dirty="0">
                <a:latin typeface="+mj-lt"/>
              </a:rPr>
              <a:t> в среднем по муниципальным образованиям увеличилась (на </a:t>
            </a:r>
            <a:r>
              <a:rPr lang="ru-RU" altLang="ru-RU" sz="1400">
                <a:latin typeface="+mj-lt"/>
              </a:rPr>
              <a:t>1,5 </a:t>
            </a:r>
            <a:r>
              <a:rPr lang="ru-RU" altLang="ru-RU" sz="1400" smtClean="0">
                <a:latin typeface="+mj-lt"/>
              </a:rPr>
              <a:t>п.п.) </a:t>
            </a:r>
            <a:r>
              <a:rPr lang="ru-RU" altLang="ru-RU" sz="1400" dirty="0">
                <a:latin typeface="+mj-lt"/>
              </a:rPr>
              <a:t>и составила </a:t>
            </a:r>
            <a:r>
              <a:rPr lang="ru-RU" altLang="ru-RU" sz="1400">
                <a:latin typeface="+mj-lt"/>
              </a:rPr>
              <a:t>47,6</a:t>
            </a:r>
            <a:r>
              <a:rPr lang="ru-RU" altLang="ru-RU" sz="1400" smtClean="0">
                <a:latin typeface="+mj-lt"/>
              </a:rPr>
              <a:t>%. 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 Доля многоквартирных домов, расположенных на земельных участках, в отношении которых осуществлен государственный кадастровый учет увеличилась  в 8 муниципальных образованиях, в том числе наиболее существенно   в МО «</a:t>
            </a:r>
            <a:r>
              <a:rPr lang="ru-RU" altLang="ru-RU" sz="1400" dirty="0" err="1">
                <a:latin typeface="+mj-lt"/>
              </a:rPr>
              <a:t>Гунибский</a:t>
            </a:r>
            <a:r>
              <a:rPr lang="ru-RU" altLang="ru-RU" sz="1400" dirty="0">
                <a:latin typeface="+mj-lt"/>
              </a:rPr>
              <a:t> район»  (на </a:t>
            </a:r>
            <a:r>
              <a:rPr lang="ru-RU" altLang="ru-RU" sz="1400">
                <a:latin typeface="+mj-lt"/>
              </a:rPr>
              <a:t>55,3 </a:t>
            </a:r>
            <a:r>
              <a:rPr lang="ru-RU" altLang="ru-RU" sz="1400" smtClean="0">
                <a:latin typeface="+mj-lt"/>
              </a:rPr>
              <a:t>п.п.),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Гергебильский</a:t>
            </a:r>
            <a:r>
              <a:rPr lang="ru-RU" altLang="ru-RU" sz="1400" dirty="0">
                <a:latin typeface="+mj-lt"/>
              </a:rPr>
              <a:t> район»  (на </a:t>
            </a:r>
            <a:r>
              <a:rPr lang="ru-RU" altLang="ru-RU" sz="1400">
                <a:latin typeface="+mj-lt"/>
              </a:rPr>
              <a:t>41,3 </a:t>
            </a:r>
            <a:r>
              <a:rPr lang="ru-RU" altLang="ru-RU" sz="1400" smtClean="0">
                <a:latin typeface="+mj-lt"/>
              </a:rPr>
              <a:t>п.п.)  </a:t>
            </a:r>
            <a:r>
              <a:rPr lang="ru-RU" altLang="ru-RU" sz="1400" dirty="0">
                <a:latin typeface="+mj-lt"/>
              </a:rPr>
              <a:t>и «</a:t>
            </a:r>
            <a:r>
              <a:rPr lang="ru-RU" altLang="ru-RU" sz="1400" dirty="0" err="1">
                <a:latin typeface="+mj-lt"/>
              </a:rPr>
              <a:t>Дахадаевский</a:t>
            </a:r>
            <a:r>
              <a:rPr lang="ru-RU" altLang="ru-RU" sz="1400" dirty="0">
                <a:latin typeface="+mj-lt"/>
              </a:rPr>
              <a:t>  район» (на </a:t>
            </a:r>
            <a:r>
              <a:rPr lang="ru-RU" altLang="ru-RU" sz="1400">
                <a:latin typeface="+mj-lt"/>
              </a:rPr>
              <a:t>38,9 </a:t>
            </a:r>
            <a:r>
              <a:rPr lang="ru-RU" altLang="ru-RU" sz="1400" smtClean="0">
                <a:latin typeface="+mj-lt"/>
              </a:rPr>
              <a:t>п.п.). 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Рост показателя отмечен также  в МО «</a:t>
            </a:r>
            <a:r>
              <a:rPr lang="ru-RU" altLang="ru-RU" sz="1400" dirty="0" err="1">
                <a:latin typeface="+mj-lt"/>
              </a:rPr>
              <a:t>Бабаюртовский</a:t>
            </a:r>
            <a:r>
              <a:rPr lang="ru-RU" altLang="ru-RU" sz="1400" dirty="0">
                <a:latin typeface="+mj-lt"/>
              </a:rPr>
              <a:t> район», «Дербентский район», «</a:t>
            </a:r>
            <a:r>
              <a:rPr lang="ru-RU" altLang="ru-RU" sz="1400" dirty="0" err="1">
                <a:latin typeface="+mj-lt"/>
              </a:rPr>
              <a:t>Карабудахкентский</a:t>
            </a:r>
            <a:r>
              <a:rPr lang="ru-RU" altLang="ru-RU" sz="1400" dirty="0">
                <a:latin typeface="+mj-lt"/>
              </a:rPr>
              <a:t> район», «</a:t>
            </a:r>
            <a:r>
              <a:rPr lang="ru-RU" altLang="ru-RU" sz="1400" dirty="0" err="1">
                <a:latin typeface="+mj-lt"/>
              </a:rPr>
              <a:t>Унцукульский</a:t>
            </a:r>
            <a:r>
              <a:rPr lang="ru-RU" altLang="ru-RU" sz="1400" dirty="0">
                <a:latin typeface="+mj-lt"/>
              </a:rPr>
              <a:t> район»  и «</a:t>
            </a:r>
            <a:r>
              <a:rPr lang="ru-RU" altLang="ru-RU" sz="1400" dirty="0" err="1">
                <a:latin typeface="+mj-lt"/>
              </a:rPr>
              <a:t>Тарумовский</a:t>
            </a:r>
            <a:r>
              <a:rPr lang="ru-RU" altLang="ru-RU" sz="1400" dirty="0">
                <a:latin typeface="+mj-lt"/>
              </a:rPr>
              <a:t>  </a:t>
            </a:r>
            <a:r>
              <a:rPr lang="ru-RU" altLang="ru-RU" sz="1400">
                <a:latin typeface="+mj-lt"/>
              </a:rPr>
              <a:t>район</a:t>
            </a:r>
            <a:r>
              <a:rPr lang="ru-RU" altLang="ru-RU" sz="1400" smtClean="0">
                <a:latin typeface="+mj-lt"/>
              </a:rPr>
              <a:t>».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 smtClean="0">
                <a:latin typeface="+mj-lt"/>
              </a:rPr>
              <a:t>Максимальное </a:t>
            </a:r>
            <a:r>
              <a:rPr lang="ru-RU" altLang="ru-RU" sz="1400" dirty="0">
                <a:latin typeface="+mj-lt"/>
              </a:rPr>
              <a:t>значение показателя доля многоквартирных домов, расположенных на земельных участках, в отношении которых осуществлен государственный кадастровый учет зафиксировано в 19 муниципальных образованиях (</a:t>
            </a:r>
            <a:r>
              <a:rPr lang="ru-RU" altLang="ru-RU" sz="1400">
                <a:latin typeface="+mj-lt"/>
              </a:rPr>
              <a:t>100</a:t>
            </a:r>
            <a:r>
              <a:rPr lang="ru-RU" altLang="ru-RU" sz="1400" smtClean="0">
                <a:latin typeface="+mj-lt"/>
              </a:rPr>
              <a:t>%).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r>
              <a:rPr lang="ru-RU" altLang="ru-RU" sz="1400" dirty="0">
                <a:latin typeface="+mj-lt"/>
              </a:rPr>
              <a:t>Активизация работы администраций муниципальных образований по  увеличению доли многоквартирных домов, расположенных на земельных участках, в отношении которых осуществлен государственный кадастровый учет   позволит мобилизовать  дополнительные налоговые доходы  от объектов недвижимости (земельных участков, зданий, сооружений, помещений), по которым не определена налоговая база – стоимостная характеристика (кадастровая стоимость, нормативная цена, инвентаризационная стоимость) объекта, необходимая для </a:t>
            </a:r>
            <a:r>
              <a:rPr lang="ru-RU" altLang="ru-RU" sz="1400">
                <a:latin typeface="+mj-lt"/>
              </a:rPr>
              <a:t>его </a:t>
            </a:r>
            <a:r>
              <a:rPr lang="ru-RU" altLang="ru-RU" sz="1400" smtClean="0">
                <a:latin typeface="+mj-lt"/>
              </a:rPr>
              <a:t>налогообложения.</a:t>
            </a:r>
            <a:endParaRPr lang="ru-RU" altLang="ru-RU" sz="1400" dirty="0">
              <a:latin typeface="+mj-lt"/>
            </a:endParaRPr>
          </a:p>
          <a:p>
            <a:pPr marL="0" indent="494582" algn="just">
              <a:spcBef>
                <a:spcPct val="0"/>
              </a:spcBef>
              <a:buNone/>
            </a:pPr>
            <a:endParaRPr lang="ru-RU" altLang="ru-RU" sz="1500" dirty="0">
              <a:solidFill>
                <a:srgbClr val="4433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7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F547B4-E559-4DB1-87A4-3A1FD0535AC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53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65093" y="172356"/>
            <a:ext cx="9683720" cy="746850"/>
          </a:xfrm>
        </p:spPr>
        <p:txBody>
          <a:bodyPr lIns="98704" tIns="49350" rIns="98704" bIns="49350">
            <a:noAutofit/>
          </a:bodyPr>
          <a:lstStyle/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</a:t>
            </a: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нуждающегося</a:t>
            </a:r>
            <a:b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17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</a:rPr>
              <a:t>в жилых помещениях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57069" y="1008162"/>
            <a:ext cx="5493433" cy="5838731"/>
          </a:xfrm>
        </p:spPr>
        <p:txBody>
          <a:bodyPr lIns="98704" tIns="49350" rIns="98704" bIns="49350"/>
          <a:lstStyle/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Основным контингентом  граждан, стоящих на учете для улучшения жилищных условий в муниципальных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образованиях,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являются участники Великой Отечественной войны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и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вдовы участников Великой Отечественной войны, молодые семьи, сироты, многодетные семьи, граждане, жилье которых  подлежит  сносу, учителя  и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медицинские 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работники.  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В 2013 году  в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27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республики </a:t>
            </a:r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доля  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 </a:t>
            </a:r>
            <a:r>
              <a:rPr lang="ru-RU" altLang="ru-RU" sz="1300" b="1" dirty="0" smtClean="0">
                <a:solidFill>
                  <a:srgbClr val="000000"/>
                </a:solidFill>
                <a:latin typeface="+mj-lt"/>
              </a:rPr>
              <a:t>помещениях</a:t>
            </a:r>
            <a:r>
              <a:rPr lang="ru-RU" altLang="ru-RU" sz="1300" b="1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  увеличилась.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Больше чем в остальных увеличение показателя достигнуто в МО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Ахтынский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37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Левашинский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28,9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п.п.),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24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и 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19,5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п.п.).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Кизлярский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Гунибский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 «Сулейман – 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Стальский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добились наилучших результатов среди муниципальных образований по данному показателю ( 62%, 57% и 51%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соответственно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).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Доля   населения, получившего жилые помещения и улучшившего жилищные условия в 2013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году,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снизилась  в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18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МО, в том числе наибольшее снижение наблюдалось в МО «Хасавюртовский район»,  «Табасаранский  район», «город Кизляр», «город Южно-Сухокумск»,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Кизилюртовский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Хунзахский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район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spcBef>
                <a:spcPct val="0"/>
              </a:spcBef>
              <a:buClr>
                <a:srgbClr val="4F81BD"/>
              </a:buClr>
              <a:buSzPct val="70000"/>
              <a:buNone/>
            </a:pP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Минимальное значение показателя установлено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Ахвахский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</a:rPr>
              <a:t>Казбековский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 район» -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0,1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%.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В 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</a:rPr>
              <a:t>5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муниципальных образованиях  жилые помещения гражданам не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предоставлялись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вообще.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marL="0" indent="409128" algn="just" defTabSz="866388">
              <a:lnSpc>
                <a:spcPct val="80000"/>
              </a:lnSpc>
              <a:buNone/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7680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85064"/>
              </p:ext>
            </p:extLst>
          </p:nvPr>
        </p:nvGraphicFramePr>
        <p:xfrm>
          <a:off x="633413" y="1611313"/>
          <a:ext cx="3213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7" name="Лист" r:id="rId3" imgW="3209990" imgH="819180" progId="Excel.Sheet.8">
                  <p:embed/>
                </p:oleObj>
              </mc:Choice>
              <mc:Fallback>
                <p:oleObj name="Лист" r:id="rId3" imgW="3209990" imgH="819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611313"/>
                        <a:ext cx="3213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144203" y="925254"/>
            <a:ext cx="4258391" cy="8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5" tIns="43278" rIns="86555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/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r>
              <a:rPr lang="ru-RU" altLang="ru-RU" sz="1100" i="1" dirty="0">
                <a:solidFill>
                  <a:srgbClr val="000000"/>
                </a:solidFill>
              </a:rPr>
              <a:t>, %</a:t>
            </a:r>
          </a:p>
          <a:p>
            <a:pPr algn="ctr" eaLnBrk="1" hangingPunct="1"/>
            <a:endParaRPr lang="ru-RU" altLang="ru-RU" sz="1100" i="1" dirty="0">
              <a:solidFill>
                <a:srgbClr val="000000"/>
              </a:solidFill>
            </a:endParaRPr>
          </a:p>
        </p:txBody>
      </p:sp>
      <p:pic>
        <p:nvPicPr>
          <p:cNvPr id="28837" name="Picture 165" descr="D:\ДОКУМЕНТЫ 2014 ГОД\ОЦЕНКА ЭФФЕКТИВНОСТИ ОМСУ\СВОДНЫЙ ДОКЛАД  2014г\Карты\получ. жилье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4" y="2952378"/>
            <a:ext cx="424847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32827" y="526130"/>
            <a:ext cx="9299121" cy="468671"/>
          </a:xfrm>
        </p:spPr>
        <p:txBody>
          <a:bodyPr tIns="43350" rtlCol="0">
            <a:noAutofit/>
          </a:bodyPr>
          <a:lstStyle/>
          <a:p>
            <a:pPr algn="ctr" defTabSz="987769">
              <a:defRPr/>
            </a:pP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Доля  налоговых и неналоговых  доходов  местного бюджета в  общем объеме </a:t>
            </a:r>
            <a:b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700" b="1" i="1" dirty="0">
                <a:solidFill>
                  <a:schemeClr val="accent1">
                    <a:lumMod val="75000"/>
                  </a:schemeClr>
                </a:solidFill>
              </a:rPr>
              <a:t>доходов  бюджета муниципального образования   </a:t>
            </a:r>
          </a:p>
        </p:txBody>
      </p:sp>
      <p:graphicFrame>
        <p:nvGraphicFramePr>
          <p:cNvPr id="77827" name="Object 39"/>
          <p:cNvGraphicFramePr>
            <a:graphicFrameLocks noGrp="1" noChangeAspect="1"/>
          </p:cNvGraphicFramePr>
          <p:nvPr>
            <p:ph sz="half" idx="1"/>
          </p:nvPr>
        </p:nvGraphicFramePr>
        <p:xfrm>
          <a:off x="435661" y="1756760"/>
          <a:ext cx="3161578" cy="129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8" name="Лист" r:id="rId3" imgW="3067089" imgH="1333530" progId="Excel.Sheet.8">
                  <p:embed/>
                </p:oleObj>
              </mc:Choice>
              <mc:Fallback>
                <p:oleObj name="Лист" r:id="rId3" imgW="3067089" imgH="13335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61" y="1756760"/>
                        <a:ext cx="3161578" cy="1295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DBBA64-4C7A-4BDD-BE39-68DB2B11498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54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7829" name="Rectangle 8"/>
          <p:cNvSpPr>
            <a:spLocks noChangeArrowheads="1"/>
          </p:cNvSpPr>
          <p:nvPr/>
        </p:nvSpPr>
        <p:spPr bwMode="auto">
          <a:xfrm>
            <a:off x="368163" y="1200402"/>
            <a:ext cx="3548147" cy="5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4" tIns="43248" rIns="86494" bIns="4324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Доля налоговых и неналоговых доходов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местных бюджетов в общем объеме  </a:t>
            </a:r>
          </a:p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</a:rPr>
              <a:t>доходов   бюджетов МО, %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635585" y="994800"/>
            <a:ext cx="6471955" cy="59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300" b="1" dirty="0">
                <a:latin typeface="+mj-lt"/>
              </a:rPr>
              <a:t>Доля налоговых и неналоговых доходов  местного бюджета (за исключением поступлений налоговых доходов по  дополнительным нормативам отчислений) в общем объеме собственных доходов  бюджетов (без учета субвенций)   </a:t>
            </a:r>
            <a:r>
              <a:rPr lang="ru-RU" altLang="ru-RU" sz="1300" dirty="0">
                <a:latin typeface="+mj-lt"/>
              </a:rPr>
              <a:t>в среднем по  муниципальным районам  в  2013 году   составила  10,7%   (в 2012 году - </a:t>
            </a:r>
            <a:r>
              <a:rPr lang="ru-RU" altLang="ru-RU" sz="1300">
                <a:latin typeface="+mj-lt"/>
              </a:rPr>
              <a:t>10,4</a:t>
            </a:r>
            <a:r>
              <a:rPr lang="ru-RU" altLang="ru-RU" sz="1300" smtClean="0">
                <a:latin typeface="+mj-lt"/>
              </a:rPr>
              <a:t>%). </a:t>
            </a:r>
            <a:r>
              <a:rPr lang="ru-RU" altLang="ru-RU" sz="1300" dirty="0">
                <a:latin typeface="+mj-lt"/>
              </a:rPr>
              <a:t>Доля налоговых и неналоговых доходов бюджетов городских округов в общем объеме доходов бюджетов городских округов (без учета субвенций) -  19,3% ( в 2012  году  - </a:t>
            </a:r>
            <a:r>
              <a:rPr lang="ru-RU" altLang="ru-RU" sz="1300">
                <a:latin typeface="+mj-lt"/>
              </a:rPr>
              <a:t>22,0</a:t>
            </a:r>
            <a:r>
              <a:rPr lang="ru-RU" altLang="ru-RU" sz="1300" smtClean="0">
                <a:latin typeface="+mj-lt"/>
              </a:rPr>
              <a:t>%).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Наилучшее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значение </a:t>
            </a:r>
            <a:r>
              <a:rPr lang="ru-RU" altLang="ru-RU" sz="13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данного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показателя  отмечено    в  городских округах «город Махачкала» (39,1%) и  «город Каспийск» (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35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%). 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 smtClean="0">
                <a:latin typeface="+mj-lt"/>
              </a:rPr>
              <a:t>Рост </a:t>
            </a:r>
            <a:r>
              <a:rPr lang="ru-RU" altLang="ru-RU" sz="1300" dirty="0">
                <a:latin typeface="+mj-lt"/>
              </a:rPr>
              <a:t>доли налоговых и неналоговых доходов по сравнению с предшествующим годом наблюдался  в  25 муниципальных  образованиях  (в 2012 году доля собственных доходов  увеличилась в 21 </a:t>
            </a:r>
            <a:r>
              <a:rPr lang="ru-RU" altLang="ru-RU" sz="1300">
                <a:latin typeface="+mj-lt"/>
              </a:rPr>
              <a:t>МО</a:t>
            </a:r>
            <a:r>
              <a:rPr lang="ru-RU" altLang="ru-RU" sz="1300" smtClean="0">
                <a:latin typeface="+mj-lt"/>
              </a:rPr>
              <a:t>).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Наиболее значительный  рост зафиксирован в  МО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Хунзахский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12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п.п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и «</a:t>
            </a:r>
            <a:r>
              <a:rPr lang="ru-RU" altLang="ru-RU" sz="13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Кулинский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район» (на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6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п.п.). </a:t>
            </a:r>
            <a:endParaRPr lang="ru-RU" altLang="ru-RU" sz="13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altLang="ru-RU" sz="1300" dirty="0" smtClean="0">
                <a:latin typeface="+mj-lt"/>
              </a:rPr>
              <a:t>Наибольшее </a:t>
            </a:r>
            <a:r>
              <a:rPr lang="ru-RU" altLang="ru-RU" sz="1300" dirty="0">
                <a:latin typeface="+mj-lt"/>
              </a:rPr>
              <a:t>снижение доли собственных доходов отмечено в МО «город Кизляр» - с 33% до </a:t>
            </a:r>
            <a:r>
              <a:rPr lang="ru-RU" altLang="ru-RU" sz="1300">
                <a:latin typeface="+mj-lt"/>
              </a:rPr>
              <a:t>20</a:t>
            </a:r>
            <a:r>
              <a:rPr lang="ru-RU" altLang="ru-RU" sz="1300" smtClean="0">
                <a:latin typeface="+mj-lt"/>
              </a:rPr>
              <a:t>%.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20 муниципальных образованиях доля собственных доходов в общем объеме доходов муниципального образования  не превысила </a:t>
            </a:r>
            <a:r>
              <a:rPr lang="ru-RU" altLang="ru-RU" sz="1300">
                <a:solidFill>
                  <a:srgbClr val="000000"/>
                </a:solidFill>
                <a:latin typeface="+mj-lt"/>
                <a:cs typeface="Times New Roman" pitchFamily="18" charset="0"/>
              </a:rPr>
              <a:t>10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%.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  </a:t>
            </a:r>
            <a:r>
              <a:rPr lang="ru-RU" altLang="ru-RU" sz="1300" dirty="0">
                <a:latin typeface="+mj-lt"/>
              </a:rPr>
              <a:t>Самая низкая доля  собственных доходов отмечена в МО «</a:t>
            </a:r>
            <a:r>
              <a:rPr lang="ru-RU" altLang="ru-RU" sz="1300" dirty="0" err="1">
                <a:latin typeface="+mj-lt"/>
              </a:rPr>
              <a:t>Чародинскийй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Тляратинский</a:t>
            </a:r>
            <a:r>
              <a:rPr lang="ru-RU" altLang="ru-RU" sz="1300" dirty="0">
                <a:latin typeface="+mj-lt"/>
              </a:rPr>
              <a:t> район»  и  «</a:t>
            </a:r>
            <a:r>
              <a:rPr lang="ru-RU" altLang="ru-RU" sz="1300" dirty="0" err="1">
                <a:latin typeface="+mj-lt"/>
              </a:rPr>
              <a:t>Бежтинский</a:t>
            </a:r>
            <a:r>
              <a:rPr lang="ru-RU" altLang="ru-RU" sz="1300" dirty="0">
                <a:latin typeface="+mj-lt"/>
              </a:rPr>
              <a:t> участок  </a:t>
            </a:r>
            <a:r>
              <a:rPr lang="ru-RU" altLang="ru-RU" sz="1300" dirty="0" smtClean="0">
                <a:latin typeface="+mj-lt"/>
              </a:rPr>
              <a:t> в составе </a:t>
            </a:r>
            <a:r>
              <a:rPr lang="ru-RU" altLang="ru-RU" sz="1300" dirty="0" err="1" smtClean="0">
                <a:latin typeface="+mj-lt"/>
              </a:rPr>
              <a:t>Цунтинского</a:t>
            </a:r>
            <a:r>
              <a:rPr lang="ru-RU" altLang="ru-RU" sz="1300" dirty="0" smtClean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района» - </a:t>
            </a:r>
            <a:r>
              <a:rPr lang="ru-RU" altLang="ru-RU" sz="1300">
                <a:latin typeface="+mj-lt"/>
              </a:rPr>
              <a:t>4 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Дифференциация доли  собственных  доходов  в общем объеме  доходов  бюджета муниципального образования  снизилась (с 5,5 в 2012 году  до 4,5  раза в 2013 </a:t>
            </a:r>
            <a:r>
              <a:rPr lang="ru-RU" altLang="ru-RU" sz="1300">
                <a:latin typeface="+mj-lt"/>
              </a:rPr>
              <a:t>году</a:t>
            </a:r>
            <a:r>
              <a:rPr lang="ru-RU" altLang="ru-RU" sz="1300" smtClean="0">
                <a:latin typeface="+mj-lt"/>
              </a:rPr>
              <a:t>). </a:t>
            </a:r>
            <a:r>
              <a:rPr lang="ru-RU" altLang="ru-RU" sz="1300" dirty="0">
                <a:latin typeface="+mj-lt"/>
              </a:rPr>
              <a:t>Это связано с   увеличением средней доли  по 10 наиболее отстающим МО по  сравнению в 2012  годом (с 4,8 до </a:t>
            </a:r>
            <a:r>
              <a:rPr lang="ru-RU" altLang="ru-RU" sz="1300">
                <a:latin typeface="+mj-lt"/>
              </a:rPr>
              <a:t>5,3</a:t>
            </a:r>
            <a:r>
              <a:rPr lang="ru-RU" altLang="ru-RU" sz="1300" smtClean="0">
                <a:latin typeface="+mj-lt"/>
              </a:rPr>
              <a:t>%). </a:t>
            </a:r>
            <a:endParaRPr lang="ru-RU" altLang="ru-RU" sz="1300" dirty="0">
              <a:latin typeface="+mj-lt"/>
            </a:endParaRPr>
          </a:p>
          <a:p>
            <a:pPr algn="just"/>
            <a:r>
              <a:rPr lang="ru-RU" altLang="ru-RU" sz="1300" dirty="0">
                <a:latin typeface="+mj-lt"/>
              </a:rPr>
              <a:t>В целях увеличения налоговых поступлений администрациям муниципальных образований  необходимо </a:t>
            </a:r>
            <a:r>
              <a:rPr lang="ru-RU" altLang="ru-RU" sz="1300" dirty="0" smtClean="0">
                <a:latin typeface="+mj-lt"/>
              </a:rPr>
              <a:t>принять </a:t>
            </a:r>
            <a:r>
              <a:rPr lang="ru-RU" altLang="ru-RU" sz="1300" dirty="0">
                <a:latin typeface="+mj-lt"/>
              </a:rPr>
              <a:t>меры по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проведению полной инвентаризации имущества и земельных участков, обеспечению актуализации  прав правообладателей для внесения </a:t>
            </a:r>
            <a:r>
              <a:rPr lang="ru-RU" altLang="ru-RU" sz="1300" dirty="0" smtClean="0">
                <a:latin typeface="+mj-lt"/>
                <a:cs typeface="Times New Roman" pitchFamily="18" charset="0"/>
              </a:rPr>
              <a:t> в ЕГРП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, проведению сплошной актуализации сведений об  автотранспортных средствах  и их обладателях, а также легализации заработной платы  </a:t>
            </a:r>
            <a:r>
              <a:rPr lang="ru-RU" altLang="ru-RU" sz="1300">
                <a:latin typeface="+mj-lt"/>
                <a:cs typeface="Times New Roman" pitchFamily="18" charset="0"/>
              </a:rPr>
              <a:t>наемных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работников</a:t>
            </a:r>
            <a:r>
              <a:rPr lang="ru-RU" altLang="ru-RU" sz="1300" smtClean="0">
                <a:latin typeface="+mj-lt"/>
                <a:cs typeface="Calibri" pitchFamily="34" charset="0"/>
              </a:rPr>
              <a:t>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/>
            <a:endParaRPr lang="ru-RU" altLang="ru-RU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7831" name="Прямоугольник 10"/>
          <p:cNvSpPr>
            <a:spLocks noChangeArrowheads="1"/>
          </p:cNvSpPr>
          <p:nvPr/>
        </p:nvSpPr>
        <p:spPr bwMode="auto">
          <a:xfrm>
            <a:off x="644289" y="10156"/>
            <a:ext cx="9323665" cy="42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40" tIns="43320" rIns="86640" bIns="433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200" b="1" smtClean="0">
                <a:solidFill>
                  <a:srgbClr val="000000"/>
                </a:solidFill>
                <a:latin typeface="Calibri" pitchFamily="34" charset="0"/>
              </a:rPr>
              <a:t>8. </a:t>
            </a:r>
            <a:r>
              <a:rPr lang="ru-RU" altLang="ru-RU" sz="2200" b="1" dirty="0" smtClean="0">
                <a:solidFill>
                  <a:srgbClr val="000000"/>
                </a:solidFill>
                <a:latin typeface="Calibri" pitchFamily="34" charset="0"/>
              </a:rPr>
              <a:t>Организация </a:t>
            </a: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муниципального управления</a:t>
            </a:r>
          </a:p>
        </p:txBody>
      </p:sp>
      <p:pic>
        <p:nvPicPr>
          <p:cNvPr id="77832" name="Picture 10" descr="D:\ДОКУМЕНТЫ 2014 ГОД\ОЦЕНКА ЭФФЕКТИВНОСТИ ОМСУ\СВОДНЫЙ ДОКЛАД  2014г\Карты\налоги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5" y="3135566"/>
            <a:ext cx="3574310" cy="38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65594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68225"/>
              </p:ext>
            </p:extLst>
          </p:nvPr>
        </p:nvGraphicFramePr>
        <p:xfrm>
          <a:off x="365598" y="1839675"/>
          <a:ext cx="9804700" cy="50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339" y="651723"/>
            <a:ext cx="9267798" cy="1155494"/>
          </a:xfrm>
          <a:prstGeom prst="rect">
            <a:avLst/>
          </a:prstGeom>
          <a:noFill/>
        </p:spPr>
        <p:txBody>
          <a:bodyPr wrap="square" lIns="98916" tIns="49459" rIns="98916" bIns="49459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(без учета субвенций) (%)</a:t>
            </a:r>
            <a:endParaRPr lang="ru-RU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22588487"/>
              </p:ext>
            </p:extLst>
          </p:nvPr>
        </p:nvGraphicFramePr>
        <p:xfrm>
          <a:off x="1854151" y="1224186"/>
          <a:ext cx="6346980" cy="287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31" y="4280926"/>
            <a:ext cx="9193409" cy="25877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191" tIns="50095" rIns="100191" bIns="50095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оступление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налоговых и неналоговых доходов </a:t>
            </a:r>
            <a:endParaRPr lang="ru-RU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в консолидированный бюджет Республики Дагестан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составило100,4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%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от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запланированного объема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28" y="623743"/>
            <a:ext cx="95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Налоговые и неналоговые доходы консолидированного бюджета РД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7542">
        <p:circle/>
      </p:transition>
    </mc:Choice>
    <mc:Fallback xmlns="">
      <p:transition spd="slow" advTm="1754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CAA672-091B-42ED-88B9-029536F41CB8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98684" y="972417"/>
            <a:ext cx="3755237" cy="5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9" tIns="43240" rIns="86479" bIns="43240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i="1" dirty="0">
                <a:solidFill>
                  <a:srgbClr val="000000"/>
                </a:solidFill>
                <a:latin typeface="Arial" pitchFamily="34" charset="0"/>
              </a:rPr>
              <a:t>Расходы  бюджета МО на содержание работников ОМСУ в расчете на одного жителя</a:t>
            </a:r>
            <a:r>
              <a:rPr lang="ru-RU" altLang="ru-RU" sz="1100" i="1" dirty="0">
                <a:solidFill>
                  <a:srgbClr val="000000"/>
                </a:solidFill>
              </a:rPr>
              <a:t>, %  </a:t>
            </a:r>
          </a:p>
        </p:txBody>
      </p:sp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355848" y="273681"/>
            <a:ext cx="9520016" cy="6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12" tIns="49308" rIns="98612" bIns="49308" anchor="ctr"/>
          <a:lstStyle>
            <a:lvl1pPr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1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Расходы  бюджета муниципального образования на содержание работников</a:t>
            </a:r>
          </a:p>
          <a:p>
            <a:pPr algn="ctr" eaLnBrk="1" hangingPunct="1"/>
            <a:r>
              <a:rPr lang="ru-RU" altLang="ru-RU" sz="17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ОМСУ  в расчете на одного жителя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3864577" y="890512"/>
            <a:ext cx="6005194" cy="57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3" tIns="36865" rIns="73733" bIns="36865"/>
          <a:lstStyle>
            <a:lvl1pPr indent="355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+mj-lt"/>
              </a:rPr>
              <a:t>Расходы  бюджетов</a:t>
            </a:r>
            <a:r>
              <a:rPr lang="ru-RU" altLang="ru-RU" sz="1400" b="1" dirty="0">
                <a:latin typeface="+mj-lt"/>
              </a:rPr>
              <a:t>  </a:t>
            </a:r>
            <a:r>
              <a:rPr lang="ru-RU" altLang="ru-RU" sz="1400" dirty="0">
                <a:latin typeface="+mj-lt"/>
              </a:rPr>
              <a:t>муниципальных образований </a:t>
            </a:r>
            <a:r>
              <a:rPr lang="ru-RU" altLang="ru-RU" sz="1400" b="1" dirty="0">
                <a:latin typeface="+mj-lt"/>
              </a:rPr>
              <a:t>на содержание работников ОМСУ в расчете на одного жителя</a:t>
            </a:r>
            <a:r>
              <a:rPr lang="ru-RU" altLang="ru-RU" sz="1400" dirty="0">
                <a:latin typeface="+mj-lt"/>
              </a:rPr>
              <a:t> в 2013 году  в среднем  по муниципальным образованиям увеличились  по сравнению с  предшествующим годом на  28,5%     и составили    </a:t>
            </a:r>
            <a:r>
              <a:rPr lang="ru-RU" altLang="ru-RU" sz="1400">
                <a:latin typeface="+mj-lt"/>
              </a:rPr>
              <a:t>1819,2   </a:t>
            </a:r>
            <a:r>
              <a:rPr lang="ru-RU" altLang="ru-RU" sz="1400" smtClean="0">
                <a:latin typeface="+mj-lt"/>
              </a:rPr>
              <a:t>рублей.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Высокий уровень расходования бюджетных средств на содержание аппарата управления отмечен в  МО </a:t>
            </a:r>
            <a:r>
              <a:rPr lang="ru-RU" altLang="ru-RU" sz="1400" dirty="0" smtClean="0">
                <a:latin typeface="+mj-lt"/>
              </a:rPr>
              <a:t>"</a:t>
            </a:r>
            <a:r>
              <a:rPr lang="ru-RU" altLang="ru-RU" sz="1400" dirty="0" err="1" smtClean="0">
                <a:latin typeface="+mj-lt"/>
              </a:rPr>
              <a:t>Бежтинский</a:t>
            </a:r>
            <a:r>
              <a:rPr lang="ru-RU" altLang="ru-RU" sz="1400" dirty="0" smtClean="0">
                <a:latin typeface="+mj-lt"/>
              </a:rPr>
              <a:t> участок в  составе </a:t>
            </a:r>
            <a:r>
              <a:rPr lang="ru-RU" altLang="ru-RU" sz="1400" dirty="0" err="1" smtClean="0">
                <a:latin typeface="+mj-lt"/>
              </a:rPr>
              <a:t>Цунтинского</a:t>
            </a:r>
            <a:r>
              <a:rPr lang="ru-RU" altLang="ru-RU" sz="1400" dirty="0" smtClean="0">
                <a:latin typeface="+mj-lt"/>
              </a:rPr>
              <a:t> района" </a:t>
            </a:r>
            <a:r>
              <a:rPr lang="ru-RU" altLang="ru-RU" sz="1400" dirty="0">
                <a:latin typeface="+mj-lt"/>
              </a:rPr>
              <a:t>-  </a:t>
            </a:r>
            <a:r>
              <a:rPr lang="ru-RU" altLang="ru-RU" sz="1400">
                <a:latin typeface="+mj-lt"/>
              </a:rPr>
              <a:t>6070,9 </a:t>
            </a:r>
            <a:r>
              <a:rPr lang="ru-RU" altLang="ru-RU" sz="1400" smtClean="0">
                <a:latin typeface="+mj-lt"/>
              </a:rPr>
              <a:t>руб., 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Докузпаринский</a:t>
            </a:r>
            <a:r>
              <a:rPr lang="ru-RU" altLang="ru-RU" sz="1400" dirty="0">
                <a:latin typeface="+mj-lt"/>
              </a:rPr>
              <a:t>  район» - </a:t>
            </a:r>
            <a:r>
              <a:rPr lang="ru-RU" altLang="ru-RU" sz="1400">
                <a:latin typeface="+mj-lt"/>
              </a:rPr>
              <a:t>4339,9 </a:t>
            </a:r>
            <a:r>
              <a:rPr lang="ru-RU" altLang="ru-RU" sz="1400" smtClean="0">
                <a:latin typeface="+mj-lt"/>
              </a:rPr>
              <a:t>руб., </a:t>
            </a:r>
            <a:r>
              <a:rPr lang="ru-RU" altLang="ru-RU" sz="1400" dirty="0">
                <a:latin typeface="+mj-lt"/>
              </a:rPr>
              <a:t>«</a:t>
            </a:r>
            <a:r>
              <a:rPr lang="ru-RU" altLang="ru-RU" sz="1400" dirty="0" err="1">
                <a:latin typeface="+mj-lt"/>
              </a:rPr>
              <a:t>Чародинский</a:t>
            </a:r>
            <a:r>
              <a:rPr lang="ru-RU" altLang="ru-RU" sz="1400" dirty="0">
                <a:latin typeface="+mj-lt"/>
              </a:rPr>
              <a:t> район» - </a:t>
            </a:r>
            <a:r>
              <a:rPr lang="ru-RU" altLang="ru-RU" sz="1400">
                <a:latin typeface="+mj-lt"/>
              </a:rPr>
              <a:t>3376,3 </a:t>
            </a:r>
            <a:r>
              <a:rPr lang="ru-RU" altLang="ru-RU" sz="1400" smtClean="0">
                <a:latin typeface="+mj-lt"/>
              </a:rPr>
              <a:t>руб., </a:t>
            </a:r>
            <a:r>
              <a:rPr lang="ru-RU" altLang="ru-RU" sz="1400" dirty="0">
                <a:latin typeface="+mj-lt"/>
              </a:rPr>
              <a:t>«город </a:t>
            </a:r>
            <a:r>
              <a:rPr lang="ru-RU" altLang="ru-RU" sz="1400" dirty="0" err="1">
                <a:latin typeface="+mj-lt"/>
              </a:rPr>
              <a:t>Южно</a:t>
            </a:r>
            <a:r>
              <a:rPr lang="ru-RU" altLang="ru-RU" sz="1400" dirty="0">
                <a:latin typeface="+mj-lt"/>
              </a:rPr>
              <a:t> - </a:t>
            </a:r>
            <a:r>
              <a:rPr lang="ru-RU" altLang="ru-RU" sz="1400" dirty="0" err="1">
                <a:latin typeface="+mj-lt"/>
              </a:rPr>
              <a:t>Сухокумск</a:t>
            </a:r>
            <a:r>
              <a:rPr lang="ru-RU" altLang="ru-RU" sz="1400" dirty="0">
                <a:latin typeface="+mj-lt"/>
              </a:rPr>
              <a:t>» - </a:t>
            </a:r>
            <a:r>
              <a:rPr lang="ru-RU" altLang="ru-RU" sz="1400">
                <a:latin typeface="+mj-lt"/>
              </a:rPr>
              <a:t>3350,8 </a:t>
            </a:r>
            <a:r>
              <a:rPr lang="ru-RU" altLang="ru-RU" sz="1400" smtClean="0">
                <a:latin typeface="+mj-lt"/>
              </a:rPr>
              <a:t>руб.  </a:t>
            </a:r>
            <a:r>
              <a:rPr lang="ru-RU" altLang="ru-RU" sz="1400" dirty="0">
                <a:latin typeface="+mj-lt"/>
              </a:rPr>
              <a:t>и  «</a:t>
            </a:r>
            <a:r>
              <a:rPr lang="ru-RU" altLang="ru-RU" sz="1400" dirty="0" err="1">
                <a:latin typeface="+mj-lt"/>
              </a:rPr>
              <a:t>Лакский</a:t>
            </a:r>
            <a:r>
              <a:rPr lang="ru-RU" altLang="ru-RU" sz="1400" dirty="0">
                <a:latin typeface="+mj-lt"/>
              </a:rPr>
              <a:t> район» - </a:t>
            </a:r>
            <a:r>
              <a:rPr lang="ru-RU" altLang="ru-RU" sz="1400">
                <a:latin typeface="+mj-lt"/>
              </a:rPr>
              <a:t>3150,9 </a:t>
            </a:r>
            <a:r>
              <a:rPr lang="ru-RU" altLang="ru-RU" sz="1400" smtClean="0">
                <a:latin typeface="+mj-lt"/>
              </a:rPr>
              <a:t>рублей.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По сравнению с 2012 годом рас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ходы  бюджетов</a:t>
            </a:r>
            <a:r>
              <a:rPr lang="ru-RU" altLang="ru-RU" sz="1400" b="1" dirty="0">
                <a:solidFill>
                  <a:srgbClr val="000000"/>
                </a:solidFill>
                <a:latin typeface="+mj-lt"/>
              </a:rPr>
              <a:t> 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на содержание работников ОМСУ в расчете на одного жителя  увеличились во всех МО, кроме МО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Шамильский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(расходы  в данном МО снизились на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8,2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%). 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Наибольший рост наблюдался в МО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Гергебильский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– в 2,1 раза, 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Бабаюртовский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- на 72,4%,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Дахадаевский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 район» – на  59,5%, «</a:t>
            </a:r>
            <a:r>
              <a:rPr lang="ru-RU" altLang="ru-RU" sz="1400" dirty="0" err="1">
                <a:solidFill>
                  <a:srgbClr val="000000"/>
                </a:solidFill>
                <a:latin typeface="+mj-lt"/>
              </a:rPr>
              <a:t>Цунтинский</a:t>
            </a:r>
            <a:r>
              <a:rPr lang="ru-RU" altLang="ru-RU" sz="1400" dirty="0">
                <a:solidFill>
                  <a:srgbClr val="000000"/>
                </a:solidFill>
                <a:latin typeface="+mj-lt"/>
              </a:rPr>
              <a:t> район» – на  </a:t>
            </a:r>
            <a:r>
              <a:rPr lang="ru-RU" altLang="ru-RU" sz="1400">
                <a:solidFill>
                  <a:srgbClr val="000000"/>
                </a:solidFill>
                <a:latin typeface="+mj-lt"/>
              </a:rPr>
              <a:t>56,2</a:t>
            </a:r>
            <a:r>
              <a:rPr lang="ru-RU" altLang="ru-RU" sz="1400" smtClean="0">
                <a:solidFill>
                  <a:srgbClr val="000000"/>
                </a:solidFill>
                <a:latin typeface="+mj-lt"/>
              </a:rPr>
              <a:t>%.</a:t>
            </a:r>
            <a:endParaRPr lang="ru-RU" altLang="ru-RU" sz="1400" dirty="0">
              <a:solidFill>
                <a:srgbClr val="000000"/>
              </a:solidFill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Наименьший объем расходов на содержание ОМСУ в расчете на одного жителя  в 2013 году зафиксирован    среди городских округов -  «город Махачкала»  (</a:t>
            </a:r>
            <a:r>
              <a:rPr lang="ru-RU" altLang="ru-RU" sz="1400">
                <a:latin typeface="+mj-lt"/>
              </a:rPr>
              <a:t>508,4 </a:t>
            </a:r>
            <a:r>
              <a:rPr lang="ru-RU" altLang="ru-RU" sz="1400" smtClean="0">
                <a:latin typeface="+mj-lt"/>
              </a:rPr>
              <a:t>руб.),   </a:t>
            </a:r>
            <a:r>
              <a:rPr lang="ru-RU" altLang="ru-RU" sz="1400" dirty="0">
                <a:latin typeface="+mj-lt"/>
              </a:rPr>
              <a:t>«город Хасавюрт»  (</a:t>
            </a:r>
            <a:r>
              <a:rPr lang="ru-RU" altLang="ru-RU" sz="1400">
                <a:latin typeface="+mj-lt"/>
              </a:rPr>
              <a:t>553,3 </a:t>
            </a:r>
            <a:r>
              <a:rPr lang="ru-RU" altLang="ru-RU" sz="1400" smtClean="0">
                <a:latin typeface="+mj-lt"/>
              </a:rPr>
              <a:t>руб.), </a:t>
            </a:r>
            <a:r>
              <a:rPr lang="ru-RU" altLang="ru-RU" sz="1400" dirty="0">
                <a:latin typeface="+mj-lt"/>
              </a:rPr>
              <a:t>«город Каспийск»  (</a:t>
            </a:r>
            <a:r>
              <a:rPr lang="ru-RU" altLang="ru-RU" sz="1400">
                <a:latin typeface="+mj-lt"/>
              </a:rPr>
              <a:t>594,7 </a:t>
            </a:r>
            <a:r>
              <a:rPr lang="ru-RU" altLang="ru-RU" sz="1400" smtClean="0">
                <a:latin typeface="+mj-lt"/>
              </a:rPr>
              <a:t>руб.) </a:t>
            </a:r>
            <a:r>
              <a:rPr lang="ru-RU" altLang="ru-RU" sz="1400" dirty="0">
                <a:latin typeface="+mj-lt"/>
              </a:rPr>
              <a:t>и  среди муниципальных районов – «Дербентский  район» (</a:t>
            </a:r>
            <a:r>
              <a:rPr lang="ru-RU" altLang="ru-RU" sz="1400">
                <a:latin typeface="+mj-lt"/>
              </a:rPr>
              <a:t>641,7 </a:t>
            </a:r>
            <a:r>
              <a:rPr lang="ru-RU" altLang="ru-RU" sz="1400" smtClean="0">
                <a:latin typeface="+mj-lt"/>
              </a:rPr>
              <a:t>руб.) </a:t>
            </a:r>
            <a:r>
              <a:rPr lang="ru-RU" altLang="ru-RU" sz="1400" dirty="0">
                <a:latin typeface="+mj-lt"/>
              </a:rPr>
              <a:t>и  «</a:t>
            </a:r>
            <a:r>
              <a:rPr lang="ru-RU" altLang="ru-RU" sz="1400" dirty="0" err="1">
                <a:latin typeface="+mj-lt"/>
              </a:rPr>
              <a:t>Карабудахкентский</a:t>
            </a:r>
            <a:r>
              <a:rPr lang="ru-RU" altLang="ru-RU" sz="1400" dirty="0">
                <a:latin typeface="+mj-lt"/>
              </a:rPr>
              <a:t> район»  (</a:t>
            </a:r>
            <a:r>
              <a:rPr lang="ru-RU" altLang="ru-RU" sz="1400">
                <a:latin typeface="+mj-lt"/>
              </a:rPr>
              <a:t>648,4 </a:t>
            </a:r>
            <a:r>
              <a:rPr lang="ru-RU" altLang="ru-RU" sz="1400" smtClean="0">
                <a:latin typeface="+mj-lt"/>
              </a:rPr>
              <a:t>руб.).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r>
              <a:rPr lang="ru-RU" altLang="ru-RU" sz="1400" dirty="0">
                <a:latin typeface="+mj-lt"/>
              </a:rPr>
              <a:t>В целях оптимизации  штатной численности работников аппаратов органов местного самоуправления муниципальных образований республики и упорядочения расходов на их содержание Правительством Республики Дагестан  утверждены  нормативные требования по формированию структуры аппаратов ОМСУ и  Методика расчета нормативов формирования расходов на </a:t>
            </a:r>
            <a:r>
              <a:rPr lang="ru-RU" altLang="ru-RU" sz="1400">
                <a:latin typeface="+mj-lt"/>
              </a:rPr>
              <a:t>содержание </a:t>
            </a:r>
            <a:r>
              <a:rPr lang="ru-RU" altLang="ru-RU" sz="1400" smtClean="0">
                <a:latin typeface="+mj-lt"/>
              </a:rPr>
              <a:t>ОМСУ.</a:t>
            </a:r>
            <a:endParaRPr lang="ru-RU" altLang="ru-RU" sz="1400" dirty="0">
              <a:latin typeface="+mj-lt"/>
            </a:endParaRPr>
          </a:p>
          <a:p>
            <a:pPr algn="just" eaLnBrk="1" hangingPunct="1"/>
            <a:endParaRPr lang="ru-RU" altLang="ru-RU" sz="1400" dirty="0">
              <a:latin typeface="+mj-lt"/>
            </a:endParaRPr>
          </a:p>
        </p:txBody>
      </p:sp>
      <p:pic>
        <p:nvPicPr>
          <p:cNvPr id="78854" name="Picture 13" descr="D:\ДОКУМЕНТЫ 2014 ГОД\ОЦЕНКА ЭФФЕКТИВНОСТИ ОМСУ\СВОДНЫЙ ДОКЛАД  2014г\ma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9" y="2919977"/>
            <a:ext cx="3897900" cy="41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85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81677"/>
              </p:ext>
            </p:extLst>
          </p:nvPr>
        </p:nvGraphicFramePr>
        <p:xfrm>
          <a:off x="365095" y="1559023"/>
          <a:ext cx="3515932" cy="143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8" name="Лист" r:id="rId4" imgW="3800500" imgH="2228850" progId="Excel.Sheet.8">
                  <p:embed/>
                </p:oleObj>
              </mc:Choice>
              <mc:Fallback>
                <p:oleObj name="Лист" r:id="rId4" imgW="3800500" imgH="22288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95" y="1559023"/>
                        <a:ext cx="3515932" cy="143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90984" y="6624790"/>
            <a:ext cx="861086" cy="383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F4656-18CA-4E92-B94B-64A90BECB41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35201" y="500509"/>
            <a:ext cx="8160803" cy="500418"/>
          </a:xfrm>
        </p:spPr>
        <p:txBody>
          <a:bodyPr tIns="43350"/>
          <a:lstStyle/>
          <a:p>
            <a:pPr eaLnBrk="1" hangingPunct="1"/>
            <a:r>
              <a:rPr lang="en-US" altLang="ru-RU" sz="1700" b="1" smtClean="0">
                <a:solidFill>
                  <a:schemeClr val="tx1"/>
                </a:solidFill>
              </a:rPr>
              <a:t>II</a:t>
            </a:r>
            <a:r>
              <a:rPr lang="ru-RU" altLang="ru-RU" sz="1700" b="1" smtClean="0">
                <a:solidFill>
                  <a:schemeClr val="tx1"/>
                </a:solidFill>
              </a:rPr>
              <a:t>. </a:t>
            </a:r>
            <a:r>
              <a:rPr lang="ru-RU" altLang="ru-RU" sz="1700" b="1" dirty="0" smtClean="0">
                <a:solidFill>
                  <a:schemeClr val="tx1"/>
                </a:solidFill>
              </a:rPr>
              <a:t>ИТОГИ </a:t>
            </a:r>
            <a:r>
              <a:rPr lang="ru-RU" altLang="ru-RU" sz="1700" b="1" dirty="0">
                <a:solidFill>
                  <a:schemeClr val="tx1"/>
                </a:solidFill>
              </a:rPr>
              <a:t>СОЦИОЛОГИЧЕСКИХ ОПРОСОВ НАСЕЛЕНИЯ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504695" y="1313792"/>
            <a:ext cx="9463258" cy="40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400" dirty="0">
                <a:latin typeface="+mj-lt"/>
              </a:rPr>
              <a:t>Порядок организации и проведения социологических опросов для определения уровня оценки населением  результатов  деятельности органов местного самоуправления городских округов и муниципальных районов Республики Дагестан  утвержден Указом Президента Республики Дагестан от 29 апреля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 dirty="0">
                <a:latin typeface="+mj-lt"/>
              </a:rPr>
              <a:t>№ 80 «Об утверждении Порядка организации проведения социологических опросов для определения уровня оценки населением результатов деятельности органов местного самоуправления городских округов и муниципальных районов Республики </a:t>
            </a:r>
            <a:r>
              <a:rPr lang="ru-RU" altLang="ru-RU" sz="1400">
                <a:latin typeface="+mj-lt"/>
              </a:rPr>
              <a:t>Дагестан</a:t>
            </a:r>
            <a:r>
              <a:rPr lang="ru-RU" altLang="ru-RU" sz="1400" smtClean="0">
                <a:latin typeface="+mj-lt"/>
              </a:rPr>
              <a:t>».</a:t>
            </a:r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dirty="0">
                <a:latin typeface="+mj-lt"/>
              </a:rPr>
              <a:t>Организация проведения социологических опросов на территориях муниципальных районов и городских  округах возложена на  Министерство экономики  и территориального развития </a:t>
            </a:r>
            <a:r>
              <a:rPr lang="ru-RU" altLang="ru-RU" sz="1400">
                <a:latin typeface="+mj-lt"/>
              </a:rPr>
              <a:t>Республики </a:t>
            </a:r>
            <a:r>
              <a:rPr lang="ru-RU" altLang="ru-RU" sz="1400" smtClean="0">
                <a:latin typeface="+mj-lt"/>
              </a:rPr>
              <a:t>Дагестан.</a:t>
            </a:r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dirty="0">
                <a:latin typeface="+mj-lt"/>
              </a:rPr>
              <a:t>Целью проведения социологических опросов является  определение уровня оценки населением  результатов деятельности органов </a:t>
            </a:r>
            <a:r>
              <a:rPr lang="ru-RU" altLang="ru-RU" sz="1400">
                <a:latin typeface="+mj-lt"/>
              </a:rPr>
              <a:t>местного </a:t>
            </a:r>
            <a:r>
              <a:rPr lang="ru-RU" altLang="ru-RU" sz="1400" smtClean="0">
                <a:latin typeface="+mj-lt"/>
              </a:rPr>
              <a:t>самоуправления.</a:t>
            </a:r>
            <a:endParaRPr lang="ru-RU" altLang="ru-RU" sz="1400" dirty="0">
              <a:latin typeface="+mj-lt"/>
            </a:endParaRPr>
          </a:p>
          <a:p>
            <a:pPr algn="just"/>
            <a:endParaRPr lang="ru-RU" altLang="ru-RU" sz="1400" dirty="0">
              <a:latin typeface="+mj-lt"/>
            </a:endParaRPr>
          </a:p>
          <a:p>
            <a:pPr algn="just"/>
            <a:r>
              <a:rPr lang="ru-RU" altLang="ru-RU" sz="1400" b="1" dirty="0">
                <a:latin typeface="+mj-lt"/>
              </a:rPr>
              <a:t>Основными направлениями социологических опросов  для определения уровня  удовлетворенности населения  деятельностью  органов местного самоуправления являются:</a:t>
            </a:r>
          </a:p>
          <a:p>
            <a:pPr algn="just"/>
            <a:r>
              <a:rPr lang="ru-RU" altLang="ru-RU" sz="1400" dirty="0">
                <a:latin typeface="+mj-lt"/>
              </a:rPr>
              <a:t>дошкольное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общее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дополнительное образование;</a:t>
            </a:r>
          </a:p>
          <a:p>
            <a:pPr algn="just"/>
            <a:r>
              <a:rPr lang="ru-RU" altLang="ru-RU" sz="1400" dirty="0">
                <a:latin typeface="+mj-lt"/>
              </a:rPr>
              <a:t>предоставление услуг в сфере культуры;</a:t>
            </a:r>
          </a:p>
          <a:p>
            <a:pPr algn="just"/>
            <a:r>
              <a:rPr lang="ru-RU" altLang="ru-RU" sz="1400" dirty="0">
                <a:latin typeface="+mj-lt"/>
              </a:rPr>
              <a:t>предоставления услуг в сфере </a:t>
            </a:r>
            <a:r>
              <a:rPr lang="ru-RU" altLang="ru-RU" sz="1400">
                <a:latin typeface="+mj-lt"/>
              </a:rPr>
              <a:t>жилищно-коммунального </a:t>
            </a:r>
            <a:r>
              <a:rPr lang="ru-RU" altLang="ru-RU" sz="1400" smtClean="0">
                <a:latin typeface="+mj-lt"/>
              </a:rPr>
              <a:t>хозяйства.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  <a:p>
            <a:pPr algn="just">
              <a:lnSpc>
                <a:spcPct val="75000"/>
              </a:lnSpc>
              <a:spcBef>
                <a:spcPct val="40000"/>
              </a:spcBef>
            </a:pP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24050"/>
              </p:ext>
            </p:extLst>
          </p:nvPr>
        </p:nvGraphicFramePr>
        <p:xfrm>
          <a:off x="734755" y="927504"/>
          <a:ext cx="2761223" cy="36565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5248"/>
                <a:gridCol w="743896"/>
                <a:gridCol w="742079"/>
              </a:tblGrid>
              <a:tr h="531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 г.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2703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sng" strike="noStrike" dirty="0" smtClean="0">
                          <a:latin typeface="+mj-lt"/>
                        </a:rPr>
                        <a:t>муниципальные </a:t>
                      </a:r>
                      <a:r>
                        <a:rPr lang="ru-RU" sz="900" u="sng" strike="noStrike" dirty="0">
                          <a:latin typeface="+mj-lt"/>
                        </a:rPr>
                        <a:t>районы:</a:t>
                      </a:r>
                      <a:endParaRPr lang="ru-RU" sz="900" b="1" i="1" u="sng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Агульский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Акушинский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Ахвахский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Ахтынский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Бабаюртовский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29,8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Ботлихский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Буйнакский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Гергебильский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Гумбетовский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70,3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Гунибский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Дахадаевский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Дербентский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Докузпаринский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Казбековский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Кайтагский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Карабудахкентский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Каякентский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3969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Кизилюртовский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45254"/>
              </p:ext>
            </p:extLst>
          </p:nvPr>
        </p:nvGraphicFramePr>
        <p:xfrm>
          <a:off x="3861073" y="927494"/>
          <a:ext cx="2761222" cy="36810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74409"/>
                <a:gridCol w="743407"/>
                <a:gridCol w="743406"/>
              </a:tblGrid>
              <a:tr h="5800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</a:t>
                      </a:r>
                      <a:r>
                        <a:rPr lang="ru-RU" sz="900" u="none" strike="noStrike" baseline="0" smtClean="0">
                          <a:latin typeface="+mj-lt"/>
                        </a:rPr>
                        <a:t>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Кизлярский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Кумторкалинский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Курахский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Лакский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Левашинский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Магарамкентский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Новолакский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Ногайский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Рутульский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Сергокалинский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latin typeface="+mj-lt"/>
                        </a:rPr>
                        <a:t>Сулейман-</a:t>
                      </a:r>
                      <a:r>
                        <a:rPr lang="ru-RU" sz="900" u="none" strike="noStrike" dirty="0" err="1" smtClean="0">
                          <a:latin typeface="+mj-lt"/>
                        </a:rPr>
                        <a:t>Стальский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Табасаранский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Тарумовский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Тляратинский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Унцукульский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Хасавюртовский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Хивский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Хунзахский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42127"/>
              </p:ext>
            </p:extLst>
          </p:nvPr>
        </p:nvGraphicFramePr>
        <p:xfrm>
          <a:off x="6961315" y="936154"/>
          <a:ext cx="2761223" cy="3672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01548"/>
                <a:gridCol w="769368"/>
                <a:gridCol w="690307"/>
              </a:tblGrid>
              <a:tr h="588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latin typeface="+mj-lt"/>
                        </a:rPr>
                        <a:t>Наименование городского округа (муниципального района)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dirty="0" smtClean="0">
                          <a:latin typeface="+mj-lt"/>
                        </a:rPr>
                        <a:t>Удовлетворенность населения деятельностью органов местного самоуправления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2012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latin typeface="+mj-lt"/>
                        </a:rPr>
                        <a:t>2013 г.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Цумадинский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latin typeface="+mj-lt"/>
                        </a:rPr>
                        <a:t>Цунтинский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71,7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Чародинский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Шамильский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61,0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Бежтинский</a:t>
                      </a:r>
                      <a:r>
                        <a:rPr lang="ru-RU" sz="900" u="none" strike="noStrike" dirty="0" smtClean="0">
                          <a:latin typeface="+mj-lt"/>
                        </a:rPr>
                        <a:t>  участок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sng" strike="noStrike" dirty="0">
                          <a:latin typeface="+mj-lt"/>
                        </a:rPr>
                        <a:t>городские округа:</a:t>
                      </a:r>
                      <a:endParaRPr lang="ru-RU" sz="900" b="1" i="1" u="sng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Махачкала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Буйнакск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smtClean="0">
                          <a:latin typeface="+mj-lt"/>
                        </a:rPr>
                        <a:t>Даг.Огни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Дербент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Избербаш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Каспийск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46,4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Кизилюрт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latin typeface="+mj-lt"/>
                        </a:rPr>
                        <a:t>Кизляр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latin typeface="+mj-lt"/>
                        </a:rPr>
                        <a:t>Хасавюрт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 smtClean="0">
                          <a:latin typeface="+mj-lt"/>
                        </a:rPr>
                        <a:t>Южно</a:t>
                      </a:r>
                      <a:r>
                        <a:rPr lang="ru-RU" sz="900" u="none" strike="noStrike" dirty="0" smtClean="0">
                          <a:latin typeface="+mj-lt"/>
                        </a:rPr>
                        <a:t> - </a:t>
                      </a:r>
                      <a:r>
                        <a:rPr lang="ru-RU" sz="900" u="none" strike="noStrike" dirty="0" err="1" smtClean="0">
                          <a:latin typeface="+mj-lt"/>
                        </a:rPr>
                        <a:t>Сухокумск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59,0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latin typeface="+mj-lt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  <a:tr h="15131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204" marR="9204" marT="9071" marB="0" anchor="b"/>
                </a:tc>
              </a:tr>
            </a:tbl>
          </a:graphicData>
        </a:graphic>
      </p:graphicFrame>
      <p:sp>
        <p:nvSpPr>
          <p:cNvPr id="80901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6C1D4B-B25A-4517-B017-601368D69102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59</a:t>
            </a:fld>
            <a:endParaRPr lang="ru-RU" altLang="ru-RU" sz="13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902" name="TextBox 10"/>
          <p:cNvSpPr txBox="1">
            <a:spLocks noChangeArrowheads="1"/>
          </p:cNvSpPr>
          <p:nvPr/>
        </p:nvSpPr>
        <p:spPr bwMode="auto">
          <a:xfrm>
            <a:off x="1016573" y="210783"/>
            <a:ext cx="8360694" cy="3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594" tIns="43298" rIns="86594" bIns="43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700" b="1" i="1" dirty="0">
                <a:solidFill>
                  <a:srgbClr val="0070C0"/>
                </a:solidFill>
              </a:rPr>
              <a:t>Удовлетворенность населения деятельностью органов местного самоуправления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403446" y="4608562"/>
            <a:ext cx="9526153" cy="23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737" tIns="36867" rIns="73737" bIns="36867"/>
          <a:lstStyle>
            <a:lvl1pPr indent="3619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2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300" dirty="0">
                <a:latin typeface="+mj-lt"/>
              </a:rPr>
              <a:t>В 2013 году положительную </a:t>
            </a:r>
            <a:r>
              <a:rPr lang="ru-RU" altLang="ru-RU" sz="1300" b="1" dirty="0">
                <a:latin typeface="+mj-lt"/>
              </a:rPr>
              <a:t>оценку деятельности органов местного самоуправления</a:t>
            </a:r>
            <a:r>
              <a:rPr lang="ru-RU" altLang="ru-RU" sz="1300" dirty="0">
                <a:latin typeface="+mj-lt"/>
              </a:rPr>
              <a:t> (от 37% до </a:t>
            </a:r>
            <a:r>
              <a:rPr lang="ru-RU" altLang="ru-RU" sz="1300" dirty="0" smtClean="0">
                <a:latin typeface="+mj-lt"/>
              </a:rPr>
              <a:t>47% </a:t>
            </a:r>
            <a:r>
              <a:rPr lang="ru-RU" altLang="ru-RU" sz="1300" dirty="0">
                <a:latin typeface="+mj-lt"/>
              </a:rPr>
              <a:t>опрошенного населения) получило большинство муниципальных районов и городских округов (33 </a:t>
            </a:r>
            <a:r>
              <a:rPr lang="ru-RU" altLang="ru-RU" sz="1300">
                <a:latin typeface="+mj-lt"/>
              </a:rPr>
              <a:t>МО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Удовлетворенность населения деятельностью ОМСУ (более 40 %  от числа опрошенных)  установлена в  4 МО: «</a:t>
            </a:r>
            <a:r>
              <a:rPr lang="ru-RU" altLang="ru-RU" sz="1300" dirty="0" err="1">
                <a:latin typeface="+mj-lt"/>
              </a:rPr>
              <a:t>Рутульский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Дахадаевский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 и «</a:t>
            </a:r>
            <a:r>
              <a:rPr lang="ru-RU" altLang="ru-RU" sz="1300" dirty="0" err="1">
                <a:latin typeface="+mj-lt"/>
              </a:rPr>
              <a:t>Тарумовский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 В 6 муниципальных районах менее 35% опрошенного населения положительно оценивают деятельность органов </a:t>
            </a:r>
            <a:r>
              <a:rPr lang="ru-RU" altLang="ru-RU" sz="1300">
                <a:latin typeface="+mj-lt"/>
              </a:rPr>
              <a:t>местного </a:t>
            </a:r>
            <a:r>
              <a:rPr lang="ru-RU" altLang="ru-RU" sz="1300" smtClean="0">
                <a:latin typeface="+mj-lt"/>
              </a:rPr>
              <a:t>самоуправления. </a:t>
            </a:r>
            <a:r>
              <a:rPr lang="ru-RU" altLang="ru-RU" sz="1300" dirty="0">
                <a:latin typeface="+mj-lt"/>
              </a:rPr>
              <a:t>Наименьший процент удовлетворенности населения деятельностью  ОМСУ в МО «</a:t>
            </a:r>
            <a:r>
              <a:rPr lang="ru-RU" altLang="ru-RU" sz="1300" dirty="0" err="1">
                <a:latin typeface="+mj-lt"/>
              </a:rPr>
              <a:t>Бежтинский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 smtClean="0">
                <a:latin typeface="+mj-lt"/>
              </a:rPr>
              <a:t>участок в составе  </a:t>
            </a:r>
            <a:r>
              <a:rPr lang="ru-RU" altLang="ru-RU" sz="1300" dirty="0" err="1">
                <a:latin typeface="+mj-lt"/>
              </a:rPr>
              <a:t>Цунтинского</a:t>
            </a:r>
            <a:r>
              <a:rPr lang="ru-RU" altLang="ru-RU" sz="1300" dirty="0">
                <a:latin typeface="+mj-lt"/>
              </a:rPr>
              <a:t>  района» и «</a:t>
            </a:r>
            <a:r>
              <a:rPr lang="ru-RU" altLang="ru-RU" sz="1300" dirty="0" err="1">
                <a:latin typeface="+mj-lt"/>
              </a:rPr>
              <a:t>Курахский</a:t>
            </a:r>
            <a:r>
              <a:rPr lang="ru-RU" altLang="ru-RU" sz="1300" dirty="0">
                <a:latin typeface="+mj-lt"/>
              </a:rPr>
              <a:t>  район»  - </a:t>
            </a:r>
            <a:r>
              <a:rPr lang="ru-RU" altLang="ru-RU" sz="1300">
                <a:latin typeface="+mj-lt"/>
              </a:rPr>
              <a:t>33,9</a:t>
            </a:r>
            <a:r>
              <a:rPr lang="ru-RU" altLang="ru-RU" sz="1300" smtClean="0">
                <a:latin typeface="+mj-lt"/>
              </a:rPr>
              <a:t>%.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По сравнению с 2012 годам показатель удовлетворённости населения деятельностью органов местного самоуправления снизился во всех муниципальных образованиях, кроме МО  «</a:t>
            </a:r>
            <a:r>
              <a:rPr lang="ru-RU" altLang="ru-RU" sz="1300" dirty="0" err="1">
                <a:latin typeface="+mj-lt"/>
              </a:rPr>
              <a:t>Унцукульский</a:t>
            </a:r>
            <a:r>
              <a:rPr lang="ru-RU" altLang="ru-RU" sz="1300" dirty="0">
                <a:latin typeface="+mj-lt"/>
              </a:rPr>
              <a:t> район», «Ногайский район», «</a:t>
            </a:r>
            <a:r>
              <a:rPr lang="ru-RU" altLang="ru-RU" sz="1300" dirty="0" err="1">
                <a:latin typeface="+mj-lt"/>
              </a:rPr>
              <a:t>Кумторкалинский</a:t>
            </a:r>
            <a:r>
              <a:rPr lang="ru-RU" altLang="ru-RU" sz="1300" dirty="0">
                <a:latin typeface="+mj-lt"/>
              </a:rPr>
              <a:t> район», «</a:t>
            </a:r>
            <a:r>
              <a:rPr lang="ru-RU" altLang="ru-RU" sz="1300" dirty="0" err="1">
                <a:latin typeface="+mj-lt"/>
              </a:rPr>
              <a:t>Бабаюртовский</a:t>
            </a:r>
            <a:r>
              <a:rPr lang="ru-RU" altLang="ru-RU" sz="1300" dirty="0">
                <a:latin typeface="+mj-lt"/>
              </a:rPr>
              <a:t> район», «город Избербаш»  и «Табасаранский  </a:t>
            </a:r>
            <a:r>
              <a:rPr lang="ru-RU" altLang="ru-RU" sz="1300">
                <a:latin typeface="+mj-lt"/>
              </a:rPr>
              <a:t>район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/>
            <a:r>
              <a:rPr lang="ru-RU" altLang="ru-RU" sz="1300" dirty="0">
                <a:latin typeface="+mj-lt"/>
              </a:rPr>
              <a:t>Показатель дифференциации  доли населения,  удовлетворенного деятельностью ОМСУ,  составил </a:t>
            </a:r>
            <a:r>
              <a:rPr lang="ru-RU" altLang="ru-RU" sz="1300">
                <a:latin typeface="+mj-lt"/>
              </a:rPr>
              <a:t>1,6 </a:t>
            </a:r>
            <a:r>
              <a:rPr lang="ru-RU" altLang="ru-RU" sz="1300" smtClean="0">
                <a:latin typeface="+mj-lt"/>
              </a:rPr>
              <a:t>раза.</a:t>
            </a:r>
            <a:endParaRPr lang="ru-RU" alt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7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9376"/>
              </p:ext>
            </p:extLst>
          </p:nvPr>
        </p:nvGraphicFramePr>
        <p:xfrm>
          <a:off x="0" y="954159"/>
          <a:ext cx="10333039" cy="40560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5725"/>
                <a:gridCol w="2789404"/>
                <a:gridCol w="1790548"/>
                <a:gridCol w="3147362"/>
              </a:tblGrid>
              <a:tr h="864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Наименование </a:t>
                      </a:r>
                      <a:r>
                        <a:rPr lang="ru-RU" sz="1100" b="1" dirty="0" smtClean="0">
                          <a:latin typeface="+mj-lt"/>
                        </a:rPr>
                        <a:t>муниципального района</a:t>
                      </a:r>
                      <a:r>
                        <a:rPr lang="ru-RU" sz="1100" b="1" baseline="0" dirty="0" smtClean="0">
                          <a:latin typeface="+mj-lt"/>
                        </a:rPr>
                        <a:t> высокогорной зоны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Среднегодовая численность постоянного населения в отчетном году</a:t>
                      </a:r>
                      <a:r>
                        <a:rPr lang="ru-RU" sz="1100" b="1">
                          <a:latin typeface="+mj-lt"/>
                        </a:rPr>
                        <a:t>, </a:t>
                      </a:r>
                      <a:r>
                        <a:rPr lang="ru-RU" sz="1100" b="1" smtClean="0">
                          <a:latin typeface="+mj-lt"/>
                        </a:rPr>
                        <a:t>тыс.чел.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j-lt"/>
                        </a:rPr>
                        <a:t>Административный центр муниципального района</a:t>
                      </a:r>
                      <a:endParaRPr lang="ru-RU" sz="11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latin typeface="+mj-lt"/>
                        </a:rPr>
                        <a:t>Информация</a:t>
                      </a:r>
                      <a:br>
                        <a:rPr lang="ru-RU" sz="1100" b="1" kern="1200" dirty="0">
                          <a:latin typeface="+mj-lt"/>
                        </a:rPr>
                      </a:br>
                      <a:r>
                        <a:rPr lang="ru-RU" sz="1100" b="1" kern="1200" dirty="0">
                          <a:latin typeface="+mj-lt"/>
                        </a:rPr>
                        <a:t>о размещении доклада главы в сети </a:t>
                      </a:r>
                      <a:r>
                        <a:rPr lang="ru-RU" sz="1100" b="1" kern="1200" dirty="0" smtClean="0">
                          <a:latin typeface="+mj-lt"/>
                        </a:rPr>
                        <a:t>Интернет  (</a:t>
                      </a:r>
                      <a:r>
                        <a:rPr lang="ru-RU" sz="1100" b="1" kern="1200" dirty="0">
                          <a:latin typeface="+mj-lt"/>
                        </a:rPr>
                        <a:t>адрес официального сайта муниципального </a:t>
                      </a:r>
                      <a:r>
                        <a:rPr lang="ru-RU" sz="1100" b="1" kern="1200" dirty="0" smtClean="0">
                          <a:latin typeface="+mj-lt"/>
                        </a:rPr>
                        <a:t>района)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456" marR="64456" marT="31762" marB="31762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Агульский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10,</a:t>
                      </a:r>
                      <a:r>
                        <a:rPr lang="ru-RU" sz="1100" dirty="0" smtClean="0">
                          <a:latin typeface="+mj-lt"/>
                        </a:rPr>
                        <a:t>6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Тпиг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2"/>
                        </a:rPr>
                        <a:t>www,mo-agul,ru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Ахвахский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7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Карата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3"/>
                        </a:rPr>
                        <a:t>www,Akhvakh,ru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Бежтинский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r>
                        <a:rPr lang="ru-RU" sz="1100" dirty="0" smtClean="0">
                          <a:latin typeface="+mj-lt"/>
                        </a:rPr>
                        <a:t>участок 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7,0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Бежта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4"/>
                        </a:rPr>
                        <a:t>www,bejta,ru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Ботлихский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55,</a:t>
                      </a:r>
                      <a:r>
                        <a:rPr lang="ru-RU" sz="1100" dirty="0" smtClean="0">
                          <a:latin typeface="+mj-lt"/>
                        </a:rPr>
                        <a:t>5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Ботлих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5"/>
                        </a:rPr>
                        <a:t>www,s-botlikh,ru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Кулинский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11,3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Вачи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kern="1200" dirty="0" err="1" smtClean="0">
                          <a:latin typeface="+mj-lt"/>
                          <a:hlinkClick r:id="rId6"/>
                        </a:rPr>
                        <a:t>www,kulirayon,ru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Лакский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12,0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Кумух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7"/>
                        </a:rPr>
                        <a:t>www,gazikumuh,ru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Рутульский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Рутул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8"/>
                        </a:rPr>
                        <a:t>www,admin,rutul,net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Тляратинский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22,</a:t>
                      </a:r>
                      <a:r>
                        <a:rPr lang="ru-RU" sz="1100" dirty="0" smtClean="0">
                          <a:latin typeface="+mj-lt"/>
                        </a:rPr>
                        <a:t>5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>
                          <a:latin typeface="+mj-lt"/>
                        </a:rPr>
                        <a:t>Тлярата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9"/>
                        </a:rPr>
                        <a:t>www,tlyarata,ru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Цумадинский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24,1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 smtClean="0">
                          <a:latin typeface="+mj-lt"/>
                        </a:rPr>
                        <a:t>Агвали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10"/>
                        </a:rPr>
                        <a:t>www,mo-tsumada,ru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Цунтинский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</a:rPr>
                        <a:t>11,7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 smtClean="0">
                          <a:latin typeface="+mj-lt"/>
                        </a:rPr>
                        <a:t>Кидеро</a:t>
                      </a:r>
                      <a:r>
                        <a:rPr lang="ru-RU" sz="110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err="1" smtClean="0">
                          <a:latin typeface="+mj-lt"/>
                          <a:hlinkClick r:id="rId11"/>
                        </a:rPr>
                        <a:t>www,e-dag,ru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</a:rPr>
                        <a:t>Чародинский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11,</a:t>
                      </a:r>
                      <a:r>
                        <a:rPr lang="ru-RU" sz="1100" dirty="0" smtClean="0">
                          <a:latin typeface="+mj-lt"/>
                        </a:rPr>
                        <a:t>8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smtClean="0">
                          <a:latin typeface="+mj-lt"/>
                        </a:rPr>
                        <a:t>Цуриб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+mj-lt"/>
                          <a:hlinkClick r:id="rId12"/>
                        </a:rPr>
                        <a:t>www,</a:t>
                      </a:r>
                      <a:r>
                        <a:rPr lang="ru-RU" sz="1100" dirty="0" err="1" smtClean="0">
                          <a:latin typeface="+mj-lt"/>
                          <a:hlinkClick r:id="rId12"/>
                        </a:rPr>
                        <a:t>чарода,рф</a:t>
                      </a:r>
                      <a:r>
                        <a:rPr lang="ru-RU" sz="1100" baseline="0" dirty="0" smtClean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  <a:tr h="265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+mj-lt"/>
                        </a:rPr>
                        <a:t>Шамильский</a:t>
                      </a:r>
                      <a:r>
                        <a:rPr lang="ru-RU" sz="1100" dirty="0">
                          <a:latin typeface="+mj-lt"/>
                        </a:rPr>
                        <a:t> район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1282" marR="6714" marT="66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</a:rPr>
                        <a:t>28,</a:t>
                      </a:r>
                      <a:r>
                        <a:rPr lang="ru-RU" sz="1100" dirty="0" smtClean="0">
                          <a:latin typeface="+mj-lt"/>
                        </a:rPr>
                        <a:t>4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714" marR="6714" marT="661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+mj-lt"/>
                        </a:rPr>
                        <a:t>с. </a:t>
                      </a:r>
                      <a:r>
                        <a:rPr lang="ru-RU" sz="1100" dirty="0" err="1">
                          <a:latin typeface="+mj-lt"/>
                        </a:rPr>
                        <a:t>Хебда</a:t>
                      </a:r>
                      <a:r>
                        <a:rPr lang="ru-RU" sz="1100" dirty="0">
                          <a:latin typeface="+mj-lt"/>
                        </a:rPr>
                        <a:t> 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456" marR="64456" marT="31762" marB="3176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100" u="sng" kern="1200" dirty="0" err="1" smtClean="0">
                          <a:latin typeface="+mj-lt"/>
                          <a:hlinkClick r:id="rId13"/>
                        </a:rPr>
                        <a:t>www,hebda,ru</a:t>
                      </a:r>
                      <a:endParaRPr lang="ru-RU" sz="1100" dirty="0">
                        <a:latin typeface="+mj-lt"/>
                        <a:ea typeface="Times New Roman"/>
                      </a:endParaRPr>
                    </a:p>
                  </a:txBody>
                  <a:tcPr marL="181282" marR="6714" marT="6617" marB="0" anchor="ctr"/>
                </a:tc>
              </a:tr>
            </a:tbl>
          </a:graphicData>
        </a:graphic>
      </p:graphicFrame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1DF0A7-0FB5-4535-B46C-8CA542D4BCA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62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944" indent="-27074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2987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6183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9379" indent="-21659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2573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5769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8966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2160" indent="-21659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3ACCE6-D8CA-4054-8E8E-C916EBF77C50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02023" y="720130"/>
            <a:ext cx="9450987" cy="452435"/>
          </a:xfrm>
        </p:spPr>
        <p:txBody>
          <a:bodyPr tIns="43350" rtlCol="0">
            <a:noAutofit/>
          </a:bodyPr>
          <a:lstStyle/>
          <a:p>
            <a:pPr defTabSz="987594">
              <a:lnSpc>
                <a:spcPct val="95000"/>
              </a:lnSpc>
              <a:defRPr/>
            </a:pPr>
            <a:r>
              <a:rPr lang="en-US" sz="1700" b="1" smtClean="0">
                <a:solidFill>
                  <a:schemeClr val="tx1"/>
                </a:solidFill>
              </a:rPr>
              <a:t>III</a:t>
            </a:r>
            <a:r>
              <a:rPr lang="ru-RU" sz="1700" b="1" smtClean="0">
                <a:solidFill>
                  <a:schemeClr val="tx1"/>
                </a:solidFill>
              </a:rPr>
              <a:t>. </a:t>
            </a:r>
            <a:r>
              <a:rPr lang="ru-RU" sz="1700" b="1" dirty="0" smtClean="0">
                <a:solidFill>
                  <a:schemeClr val="tx1"/>
                </a:solidFill>
              </a:rPr>
              <a:t>РЕЗУЛЬТАТЫ </a:t>
            </a:r>
            <a:r>
              <a:rPr lang="ru-RU" sz="1700" b="1" dirty="0">
                <a:solidFill>
                  <a:schemeClr val="tx1"/>
                </a:solidFill>
              </a:rPr>
              <a:t>ОЦЕНКИ ЭФФЕКТИВНОСТИ ДЕЯТЕЛЬНОСТИ </a:t>
            </a:r>
            <a:r>
              <a:rPr lang="ru-RU" sz="1700" b="1" dirty="0" smtClean="0">
                <a:solidFill>
                  <a:schemeClr val="tx1"/>
                </a:solidFill>
              </a:rPr>
              <a:t>ОРГАНОВ</a:t>
            </a:r>
            <a:br>
              <a:rPr lang="ru-RU" sz="1700" b="1" dirty="0" smtClean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МЕСТНОГО САМОУПРАВЛЕНИЯ   </a:t>
            </a: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446972" y="1332199"/>
            <a:ext cx="9439099" cy="54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8" tIns="49315" rIns="98628" bIns="49315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Осуществление оценки эффективности деятельности   городских округов и муниципальных районов Республики Дагестан, ранжирование и присуждение грантов проводилось в соответствии  с Порядком, утвержденным Указом Президента Республики Дагестан от 5 мая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 dirty="0">
                <a:latin typeface="+mj-lt"/>
              </a:rPr>
              <a:t>№ 90  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местного самоуправления городских округов и муниципальных районов Республики Дагестан»    и  Методикой мониторинга эффективности деятельности органов местного самоуправления городских округов и муниципальных районов, утвержден­ной постановлением Правительства Российской Федерации от 17 декабря 2012 года </a:t>
            </a:r>
            <a:r>
              <a:rPr lang="ru-RU" altLang="ru-RU" sz="1400">
                <a:latin typeface="+mj-lt"/>
              </a:rPr>
              <a:t>№ </a:t>
            </a:r>
            <a:r>
              <a:rPr lang="ru-RU" altLang="ru-RU" sz="1400" smtClean="0">
                <a:latin typeface="+mj-lt"/>
              </a:rPr>
              <a:t>1317.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Оценка эффективности  деятельности органов местного самоуправления осуществлялась  отдельно  по каждой зональной группе,  утвержденной Указом Президента Республики Дагестан от 5 мая </a:t>
            </a:r>
            <a:r>
              <a:rPr lang="ru-RU" altLang="ru-RU" sz="1400">
                <a:latin typeface="+mj-lt"/>
              </a:rPr>
              <a:t>2009 </a:t>
            </a:r>
            <a:r>
              <a:rPr lang="ru-RU" altLang="ru-RU" sz="1400" smtClean="0">
                <a:latin typeface="+mj-lt"/>
              </a:rPr>
              <a:t>г. </a:t>
            </a:r>
            <a:r>
              <a:rPr lang="ru-RU" altLang="ru-RU" sz="1400">
                <a:latin typeface="+mj-lt"/>
              </a:rPr>
              <a:t>№ </a:t>
            </a:r>
            <a:r>
              <a:rPr lang="ru-RU" altLang="ru-RU" sz="1400" smtClean="0">
                <a:latin typeface="+mj-lt"/>
              </a:rPr>
              <a:t>90. </a:t>
            </a:r>
            <a:r>
              <a:rPr lang="ru-RU" altLang="ru-RU" sz="1400" dirty="0">
                <a:latin typeface="+mj-lt"/>
              </a:rPr>
              <a:t>Согласно  утвержденной зональной классификации городские округа и  муниципальные районы Республики Дагестан разделены на пять зон: городские округа (10 МО); муниципальные районы высокогорной зоны (12 МО); муниципальные районы горной зоны (11 МО); муниципальные районы предгорной зоны (8 МО) и муниципальные районы равнинной зоны (11 </a:t>
            </a:r>
            <a:r>
              <a:rPr lang="ru-RU" altLang="ru-RU" sz="1400">
                <a:latin typeface="+mj-lt"/>
              </a:rPr>
              <a:t>МО</a:t>
            </a:r>
            <a:r>
              <a:rPr lang="ru-RU" altLang="ru-RU" sz="1400" smtClean="0">
                <a:latin typeface="+mj-lt"/>
              </a:rPr>
              <a:t>).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Гранты присуждаются 15 муниципальным образованиям, достигшим наилучших значений показателей  по результатам комплексной оценки  эффективности их деятельности,   отдельно по каждой зональной группе (с 1 по 3 </a:t>
            </a:r>
            <a:r>
              <a:rPr lang="ru-RU" altLang="ru-RU" sz="1400">
                <a:latin typeface="+mj-lt"/>
              </a:rPr>
              <a:t>место</a:t>
            </a:r>
            <a:r>
              <a:rPr lang="ru-RU" altLang="ru-RU" sz="1400" smtClean="0">
                <a:latin typeface="+mj-lt"/>
              </a:rPr>
              <a:t>).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Для выделения  грантов городским округам и муниципальным районам Республики Дагестан, достигшим    наилучших значений показателей  по результатам комплексной оценки  эффективности их деятельности за 2013 год, в республиканском бюджете Республики Дагестан на 2014 год предусмотрено </a:t>
            </a:r>
            <a:r>
              <a:rPr lang="ru-RU" altLang="ru-RU" sz="1400">
                <a:latin typeface="+mj-lt"/>
              </a:rPr>
              <a:t>25 </a:t>
            </a:r>
            <a:r>
              <a:rPr lang="ru-RU" altLang="ru-RU" sz="1400" smtClean="0">
                <a:latin typeface="+mj-lt"/>
              </a:rPr>
              <a:t>млн. рублей. </a:t>
            </a:r>
            <a:r>
              <a:rPr lang="ru-RU" altLang="ru-RU" sz="1400" dirty="0">
                <a:latin typeface="+mj-lt"/>
              </a:rPr>
              <a:t>Гранты выделяются в форме дотаций из республиканского бюджета </a:t>
            </a:r>
            <a:r>
              <a:rPr lang="ru-RU" altLang="ru-RU" sz="1400">
                <a:latin typeface="+mj-lt"/>
              </a:rPr>
              <a:t>Республики </a:t>
            </a:r>
            <a:r>
              <a:rPr lang="ru-RU" altLang="ru-RU" sz="1400" smtClean="0">
                <a:latin typeface="+mj-lt"/>
              </a:rPr>
              <a:t>Дагестан.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Объем средств, предусмотренный  для предоставления грантов делится на равные части по количеству зональных групп, в соответствии с утвержденной классификацией и составляет </a:t>
            </a:r>
            <a:r>
              <a:rPr lang="ru-RU" altLang="ru-RU" sz="1400">
                <a:latin typeface="+mj-lt"/>
              </a:rPr>
              <a:t>5 </a:t>
            </a:r>
            <a:r>
              <a:rPr lang="ru-RU" altLang="ru-RU" sz="1400" smtClean="0">
                <a:latin typeface="+mj-lt"/>
              </a:rPr>
              <a:t>млн. </a:t>
            </a:r>
            <a:r>
              <a:rPr lang="ru-RU" altLang="ru-RU" sz="1400" dirty="0">
                <a:latin typeface="+mj-lt"/>
              </a:rPr>
              <a:t>рублей для каждой </a:t>
            </a:r>
            <a:r>
              <a:rPr lang="ru-RU" altLang="ru-RU" sz="1400">
                <a:latin typeface="+mj-lt"/>
              </a:rPr>
              <a:t>зональной </a:t>
            </a:r>
            <a:r>
              <a:rPr lang="ru-RU" altLang="ru-RU" sz="1400" smtClean="0">
                <a:latin typeface="+mj-lt"/>
              </a:rPr>
              <a:t>группы.</a:t>
            </a:r>
            <a:endParaRPr lang="ru-RU" alt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400" dirty="0">
                <a:latin typeface="+mj-lt"/>
              </a:rPr>
              <a:t>Размер грантов для муниципальных районов и городских округов, занявших призовые места в каждой зональной группе, рассчитывается по  результатам  достигнутой   комплексной оценки  эффективности </a:t>
            </a:r>
            <a:r>
              <a:rPr lang="ru-RU" altLang="ru-RU" sz="1400">
                <a:latin typeface="+mj-lt"/>
              </a:rPr>
              <a:t>их </a:t>
            </a:r>
            <a:r>
              <a:rPr lang="ru-RU" altLang="ru-RU" sz="1400" smtClean="0">
                <a:latin typeface="+mj-lt"/>
              </a:rPr>
              <a:t>деятельности.</a:t>
            </a:r>
            <a:endParaRPr lang="ru-RU" altLang="ru-RU" sz="1400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sz="1400" dirty="0">
                <a:latin typeface="+mj-lt"/>
              </a:rPr>
              <a:t>В соответствии с методикой, оценка эффективности  деятельности ОМСУ рассчитывается на основе 11 показателей, которые  характеризуют  развитие экономики,  социальную сферу, состояние автомобильных  </a:t>
            </a:r>
            <a:r>
              <a:rPr lang="ru-RU" sz="1400" dirty="0" smtClean="0">
                <a:latin typeface="+mj-lt"/>
              </a:rPr>
              <a:t>дорог, </a:t>
            </a:r>
            <a:r>
              <a:rPr lang="ru-RU" sz="1400" dirty="0">
                <a:latin typeface="+mj-lt"/>
              </a:rPr>
              <a:t>транспортного обслуживания населения  и уровень удовлетворенности населения </a:t>
            </a:r>
            <a:r>
              <a:rPr lang="ru-RU" sz="1400">
                <a:latin typeface="+mj-lt"/>
              </a:rPr>
              <a:t>деятельностью </a:t>
            </a:r>
            <a:r>
              <a:rPr lang="ru-RU" sz="1400" smtClean="0">
                <a:latin typeface="+mj-lt"/>
              </a:rPr>
              <a:t>ОМСУ.</a:t>
            </a:r>
            <a:endParaRPr lang="ru-RU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alt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61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7849"/>
              </p:ext>
            </p:extLst>
          </p:nvPr>
        </p:nvGraphicFramePr>
        <p:xfrm>
          <a:off x="3899" y="474445"/>
          <a:ext cx="10329139" cy="4931664"/>
        </p:xfrm>
        <a:graphic>
          <a:graphicData uri="http://schemas.openxmlformats.org/drawingml/2006/table">
            <a:tbl>
              <a:tblPr firstRow="1" bandRow="1"/>
              <a:tblGrid>
                <a:gridCol w="8757377"/>
                <a:gridCol w="1571762"/>
              </a:tblGrid>
              <a:tr h="48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показателя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Единица измерения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Число субъектов малого предпринимательства  в расчете на </a:t>
                      </a:r>
                      <a:r>
                        <a:rPr kumimoji="0" lang="ru-RU" sz="1200" kern="120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10 тыс.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"/>
                          <a:cs typeface=""/>
                        </a:rPr>
                        <a:t>человек населения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ед.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Объем инвестиций в основной капитал (за исключением бюджетных средств) в расчете на одного жителя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руб.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53330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экзамен по данным предметам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Общая площадь жилых помещений, приходящаяся в среднем на одного жителя, введенная в действие за один год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smtClean="0">
                          <a:latin typeface="+mj-lt"/>
                        </a:rPr>
                        <a:t>кв.м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многоквартирных домов расположенных на земельных участках, в отношении которых осуществлен государственный кадастровый учет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 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 помещениях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Доля налоговых и неналоговых доходов бюджетов муниципальных районов в общем объеме доходов муниципальных бюджетов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38201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  <a:tr h="23072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Удовлетворенность  населения  деятельностью органов местного самоуправления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</a:rPr>
                        <a:t>%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103330" marR="103330" marT="48006" marB="48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0095" y="-1187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Перечень показателей для оценки эффективности ОМСУ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5" y="5616674"/>
            <a:ext cx="986509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1400" dirty="0">
                <a:latin typeface="+mj-lt"/>
              </a:rPr>
              <a:t>По каждому показателю составляется сводный индекс, который является весовой комбинацией среднегодовых значений (уровня) и среднегодового  темпа роста показателя (</a:t>
            </a:r>
            <a:r>
              <a:rPr lang="ru-RU" sz="1400">
                <a:latin typeface="+mj-lt"/>
              </a:rPr>
              <a:t>динамики</a:t>
            </a:r>
            <a:r>
              <a:rPr lang="ru-RU" sz="1400" smtClean="0">
                <a:latin typeface="+mj-lt"/>
              </a:rPr>
              <a:t>). </a:t>
            </a:r>
            <a:r>
              <a:rPr lang="ru-RU" sz="1400" dirty="0" smtClean="0">
                <a:latin typeface="+mj-lt"/>
              </a:rPr>
              <a:t>В  </a:t>
            </a:r>
            <a:r>
              <a:rPr lang="ru-RU" sz="1400" dirty="0">
                <a:latin typeface="+mj-lt"/>
              </a:rPr>
              <a:t>оценке  эффективности в большей степени учитывается их динамика - вес </a:t>
            </a:r>
            <a:r>
              <a:rPr lang="ru-RU" sz="1400" dirty="0" smtClean="0">
                <a:latin typeface="+mj-lt"/>
              </a:rPr>
              <a:t>среднегодовых </a:t>
            </a:r>
            <a:r>
              <a:rPr lang="ru-RU" sz="1400" dirty="0">
                <a:latin typeface="+mj-lt"/>
              </a:rPr>
              <a:t>темпов роста, который  составляет </a:t>
            </a:r>
            <a:r>
              <a:rPr lang="ru-RU" sz="1400">
                <a:latin typeface="+mj-lt"/>
              </a:rPr>
              <a:t>60</a:t>
            </a:r>
            <a:r>
              <a:rPr lang="ru-RU" sz="1400" smtClean="0">
                <a:latin typeface="+mj-lt"/>
              </a:rPr>
              <a:t>%. </a:t>
            </a:r>
            <a:r>
              <a:rPr lang="ru-RU" sz="1400" dirty="0">
                <a:latin typeface="+mj-lt"/>
              </a:rPr>
              <a:t>Удельный вес среднегодовых значений  составляет  </a:t>
            </a:r>
            <a:r>
              <a:rPr lang="ru-RU" sz="1400">
                <a:latin typeface="+mj-lt"/>
              </a:rPr>
              <a:t>40</a:t>
            </a:r>
            <a:r>
              <a:rPr lang="ru-RU" sz="1400" smtClean="0">
                <a:latin typeface="+mj-lt"/>
              </a:rPr>
              <a:t>%.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5"/>
          <p:cNvSpPr txBox="1">
            <a:spLocks noChangeArrowheads="1"/>
          </p:cNvSpPr>
          <p:nvPr/>
        </p:nvSpPr>
        <p:spPr bwMode="auto">
          <a:xfrm>
            <a:off x="365100" y="240387"/>
            <a:ext cx="9630466" cy="8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13" tIns="49406" rIns="98813" bIns="49406">
            <a:spAutoFit/>
          </a:bodyPr>
          <a:lstStyle>
            <a:lvl1pPr indent="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Рейтинг городских округов и муниципальных районов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Республики Дагестан  по результатам комплексной оценки эффективности  их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деятельности за 2013 год</a:t>
            </a:r>
            <a:endParaRPr lang="ru-RU" altLang="ru-RU" sz="17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37059"/>
              </p:ext>
            </p:extLst>
          </p:nvPr>
        </p:nvGraphicFramePr>
        <p:xfrm>
          <a:off x="371092" y="1422949"/>
          <a:ext cx="4661953" cy="5561877"/>
        </p:xfrm>
        <a:graphic>
          <a:graphicData uri="http://schemas.openxmlformats.org/drawingml/2006/table">
            <a:tbl>
              <a:tblPr/>
              <a:tblGrid>
                <a:gridCol w="1709615"/>
                <a:gridCol w="725734"/>
                <a:gridCol w="2226604"/>
              </a:tblGrid>
              <a:tr h="43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городского округа</a:t>
                      </a:r>
                    </a:p>
                  </a:txBody>
                  <a:tcPr marL="103330" marR="103330" marT="47985" marB="479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277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Каспийск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  <a:ea typeface="Times New Roman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277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Хасавюрт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760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Кизляр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85" marB="479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«Число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 субъектов малого и среднего предпринимательства в расчете на </a:t>
                      </a:r>
                      <a:r>
                        <a:rPr lang="ru-RU" sz="1000" kern="1200" baseline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10 тыс.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населения»;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«Удовлетворенность населения деятельностью  ОМСУ»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03330" marR="103330" marT="47985" marB="479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0759"/>
              </p:ext>
            </p:extLst>
          </p:nvPr>
        </p:nvGraphicFramePr>
        <p:xfrm>
          <a:off x="5180333" y="1422949"/>
          <a:ext cx="4638823" cy="5577078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городского округа</a:t>
                      </a:r>
                    </a:p>
                  </a:txBody>
                  <a:tcPr marL="103330" marR="103330" marT="47991" marB="479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5564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Дербент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296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Дагестанские Огни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7904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Буйнакск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91" marB="4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выпускников муниципальных общеобразовательных учреждений, сдавших ЕГЭ 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91" marB="479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2970" name="Text Box 216"/>
          <p:cNvSpPr txBox="1">
            <a:spLocks noChangeArrowheads="1"/>
          </p:cNvSpPr>
          <p:nvPr/>
        </p:nvSpPr>
        <p:spPr bwMode="auto">
          <a:xfrm>
            <a:off x="600540" y="110500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2971" name="Text Box 217"/>
          <p:cNvSpPr txBox="1">
            <a:spLocks noChangeArrowheads="1"/>
          </p:cNvSpPr>
          <p:nvPr/>
        </p:nvSpPr>
        <p:spPr bwMode="auto">
          <a:xfrm>
            <a:off x="5185660" y="1117591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0975" y="6696794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62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5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4090"/>
              </p:ext>
            </p:extLst>
          </p:nvPr>
        </p:nvGraphicFramePr>
        <p:xfrm>
          <a:off x="284229" y="1129690"/>
          <a:ext cx="4661833" cy="5782604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35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равнинной зоны</a:t>
                      </a:r>
                    </a:p>
                  </a:txBody>
                  <a:tcPr marL="103330" marR="103330" marT="47959" marB="479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677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значения»; «Объем инвестиций в основной капитал (за исключением бюджетных средств) в расчете на одного жителя»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679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налоговых и неналоговых доходов местного бюджета 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88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Тарумовский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«Удовлетворенность населения деятельностью  ОМСУ»; 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49164"/>
              </p:ext>
            </p:extLst>
          </p:nvPr>
        </p:nvGraphicFramePr>
        <p:xfrm>
          <a:off x="5111100" y="1117184"/>
          <a:ext cx="4638823" cy="5795634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76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равнинной зоны</a:t>
                      </a:r>
                    </a:p>
                  </a:txBody>
                  <a:tcPr marL="103330" marR="103330" marT="47958" marB="479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13263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Бабаюртовский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9109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Хасавюртовский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40554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Кумторкалинский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58" marB="479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8" marB="479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4014" name="Text Box 216"/>
          <p:cNvSpPr txBox="1">
            <a:spLocks noChangeArrowheads="1"/>
          </p:cNvSpPr>
          <p:nvPr/>
        </p:nvSpPr>
        <p:spPr bwMode="auto">
          <a:xfrm>
            <a:off x="772456" y="743300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4015" name="Text Box 217"/>
          <p:cNvSpPr txBox="1">
            <a:spLocks noChangeArrowheads="1"/>
          </p:cNvSpPr>
          <p:nvPr/>
        </p:nvSpPr>
        <p:spPr bwMode="auto">
          <a:xfrm>
            <a:off x="5706401" y="743300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63</a:t>
            </a:fld>
            <a:endParaRPr lang="ru-RU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3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71745"/>
              </p:ext>
            </p:extLst>
          </p:nvPr>
        </p:nvGraphicFramePr>
        <p:xfrm>
          <a:off x="284229" y="802940"/>
          <a:ext cx="4661833" cy="6012440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5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предгорной зоны</a:t>
                      </a:r>
                    </a:p>
                  </a:txBody>
                  <a:tcPr marL="103330" marR="103330" marT="47959" marB="479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20516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Буйнакский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5089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Сулейман-</a:t>
                      </a: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12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Сергокалинский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9" marB="47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 «Доля детей в возрасте 1-6 лет, стоящих на учете для определения в муниципальные дошкольные образовательные учреждения, в общей численности детей  в возрасте 1-6 лет»</a:t>
                      </a:r>
                    </a:p>
                  </a:txBody>
                  <a:tcPr marL="103330" marR="103330" marT="47959" marB="47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35916"/>
              </p:ext>
            </p:extLst>
          </p:nvPr>
        </p:nvGraphicFramePr>
        <p:xfrm>
          <a:off x="5308414" y="830994"/>
          <a:ext cx="4538625" cy="5984386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173193"/>
              </a:tblGrid>
              <a:tr h="73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предгорной зоны</a:t>
                      </a:r>
                    </a:p>
                  </a:txBody>
                  <a:tcPr marL="103330" marR="103330" marT="47961" marB="479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17618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Табасаранский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выпускников муниципальных общеобразовательных учреждений, сдавших ЕГЭ по русскому языку и математике, в общей численности выпускников муниципальных общеобразовательных учреждений, сдававших ЕГЭ по данным предметам»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21606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Хивский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«Число субъектов малого и среднего предпринимательства в расчете на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 тыс.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человек населения»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5614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Новолакский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район</a:t>
                      </a:r>
                    </a:p>
                  </a:txBody>
                  <a:tcPr marL="9204" marR="9204" marT="9069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103330" marR="103330" marT="47961" marB="4796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</a:txBody>
                  <a:tcPr marL="103330" marR="103330" marT="47961" marB="479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5038" name="Text Box 216"/>
          <p:cNvSpPr txBox="1">
            <a:spLocks noChangeArrowheads="1"/>
          </p:cNvSpPr>
          <p:nvPr/>
        </p:nvSpPr>
        <p:spPr bwMode="auto">
          <a:xfrm>
            <a:off x="772456" y="48619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5039" name="Text Box 217"/>
          <p:cNvSpPr txBox="1">
            <a:spLocks noChangeArrowheads="1"/>
          </p:cNvSpPr>
          <p:nvPr/>
        </p:nvSpPr>
        <p:spPr bwMode="auto">
          <a:xfrm>
            <a:off x="5736121" y="486197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3727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64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5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45464"/>
              </p:ext>
            </p:extLst>
          </p:nvPr>
        </p:nvGraphicFramePr>
        <p:xfrm>
          <a:off x="341983" y="881473"/>
          <a:ext cx="4661833" cy="5958662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696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горной зоны</a:t>
                      </a:r>
                    </a:p>
                  </a:txBody>
                  <a:tcPr marL="103330" marR="103330" marT="47984" marB="479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6474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Хунзахский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лет»;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 многоквартирных домов, расположенных на земельных участках, в отношении которых осуществлен государственный кадастровый учет»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99301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Левашинский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6467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Курахский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1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84" marB="47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«Доля детей в возрасте 1 – 6 лет, стоящих на учете для определения в муниципальные дошкольные образовательные учреждения, в общей численности детей в возрасте 1 - 6 лет»;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itchFamily="18" charset="0"/>
                        </a:rPr>
                        <a:t>«Удовлетворенность населения деятельностью ОМСУ»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84" marB="479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13882"/>
              </p:ext>
            </p:extLst>
          </p:nvPr>
        </p:nvGraphicFramePr>
        <p:xfrm>
          <a:off x="5224470" y="966591"/>
          <a:ext cx="4638823" cy="5874219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576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горной зоны</a:t>
                      </a:r>
                    </a:p>
                  </a:txBody>
                  <a:tcPr marL="103330" marR="103330" marT="47990" marB="479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5620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Акушинский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536160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Унцукульский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905818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Докузпаринский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7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90" marB="47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«Общая площадь жилья введенного в действие за год в расчете на одного жителя»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  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»</a:t>
                      </a:r>
                    </a:p>
                  </a:txBody>
                  <a:tcPr marL="103330" marR="103330" marT="47990" marB="479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6062" name="Text Box 216"/>
          <p:cNvSpPr txBox="1">
            <a:spLocks noChangeArrowheads="1"/>
          </p:cNvSpPr>
          <p:nvPr/>
        </p:nvSpPr>
        <p:spPr bwMode="auto">
          <a:xfrm>
            <a:off x="935200" y="576115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6063" name="Text Box 217"/>
          <p:cNvSpPr txBox="1">
            <a:spLocks noChangeArrowheads="1"/>
          </p:cNvSpPr>
          <p:nvPr/>
        </p:nvSpPr>
        <p:spPr bwMode="auto">
          <a:xfrm>
            <a:off x="5492005" y="628120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65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1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06925"/>
              </p:ext>
            </p:extLst>
          </p:nvPr>
        </p:nvGraphicFramePr>
        <p:xfrm>
          <a:off x="365599" y="668865"/>
          <a:ext cx="4661833" cy="6243953"/>
        </p:xfrm>
        <a:graphic>
          <a:graphicData uri="http://schemas.openxmlformats.org/drawingml/2006/table">
            <a:tbl>
              <a:tblPr/>
              <a:tblGrid>
                <a:gridCol w="1708879"/>
                <a:gridCol w="725582"/>
                <a:gridCol w="2227372"/>
              </a:tblGrid>
              <a:tr h="76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высокогорной зоны</a:t>
                      </a:r>
                    </a:p>
                  </a:txBody>
                  <a:tcPr marL="103330" marR="103330" marT="47950" marB="479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4485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Ботлихский 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8830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Агульский 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«Площадь жилых помещений введенных в действие за один год, приходящаяся   в среднем на одного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50154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Лакский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03330" marR="103330" marT="47950" marB="479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«Площадь жилых помещений введенных в действие за один год, приходящаяся   в среднем на одного жителя»;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«Удовлетворенность населения деятельностью  ОМСУ»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50" marB="479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67935"/>
              </p:ext>
            </p:extLst>
          </p:nvPr>
        </p:nvGraphicFramePr>
        <p:xfrm>
          <a:off x="5192701" y="651724"/>
          <a:ext cx="4638823" cy="6235776"/>
        </p:xfrm>
        <a:graphic>
          <a:graphicData uri="http://schemas.openxmlformats.org/drawingml/2006/table">
            <a:tbl>
              <a:tblPr/>
              <a:tblGrid>
                <a:gridCol w="1708879"/>
                <a:gridCol w="656553"/>
                <a:gridCol w="2273391"/>
              </a:tblGrid>
              <a:tr h="761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района высокогорной зоны</a:t>
                      </a:r>
                    </a:p>
                  </a:txBody>
                  <a:tcPr marL="103330" marR="103330" marT="47964" marB="47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Место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Показатели, оказавшие наибольшее влияние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392809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Чародинский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1 жителя»; «Доля детей в возрасте 1 – 6 лет, стоящих на учете для определения в муниципальные дошкольные образовательные учреждения»</a:t>
                      </a: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2202632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Бежтинский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участок в составе</a:t>
                      </a:r>
                      <a:r>
                        <a:rPr kumimoji="0"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Цунтинского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района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«Объем инвестиций в основной капитал (за исключением бюджетных средств) в расчете на одного жителя»; 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  <a:tr h="1878703">
                <a:tc>
                  <a:txBody>
                    <a:bodyPr/>
                    <a:lstStyle/>
                    <a:p>
                      <a:pPr marL="108000" marR="0" lvl="0" indent="0" algn="l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Шамильский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204" marR="9204" marT="906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103330" marR="103330" marT="47964" marB="479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«Доля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помещениях»; «Объем инвестиций в основной капитал (за исключением бюджетных средств) в расчете на 1 жителя»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330" marR="103330" marT="47964" marB="47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sp>
        <p:nvSpPr>
          <p:cNvPr id="87086" name="Text Box 216"/>
          <p:cNvSpPr txBox="1">
            <a:spLocks noChangeArrowheads="1"/>
          </p:cNvSpPr>
          <p:nvPr/>
        </p:nvSpPr>
        <p:spPr bwMode="auto">
          <a:xfrm>
            <a:off x="855815" y="345177"/>
            <a:ext cx="3219294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лидеры</a:t>
            </a:r>
          </a:p>
        </p:txBody>
      </p:sp>
      <p:sp>
        <p:nvSpPr>
          <p:cNvPr id="87087" name="Text Box 217"/>
          <p:cNvSpPr txBox="1">
            <a:spLocks noChangeArrowheads="1"/>
          </p:cNvSpPr>
          <p:nvPr/>
        </p:nvSpPr>
        <p:spPr bwMode="auto">
          <a:xfrm>
            <a:off x="5410636" y="345177"/>
            <a:ext cx="3518247" cy="30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813" tIns="49406" rIns="98813" bIns="494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300" b="1" dirty="0">
                <a:solidFill>
                  <a:srgbClr val="000000"/>
                </a:solidFill>
                <a:latin typeface="+mj-lt"/>
              </a:rPr>
              <a:t>Муниципальные образования - аутсайдеры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098" y="670039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66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2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2658" y="6686379"/>
            <a:ext cx="861086" cy="383381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67</a:t>
            </a:fld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27331"/>
            <a:ext cx="10212395" cy="62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865" tIns="49432" rIns="98865" bIns="494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Рейтинг городских округов и муниципальных районов по комплексной оценке 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итогам  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2013 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года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6869"/>
              </p:ext>
            </p:extLst>
          </p:nvPr>
        </p:nvGraphicFramePr>
        <p:xfrm>
          <a:off x="156659" y="1341296"/>
          <a:ext cx="10055735" cy="24352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340"/>
                <a:gridCol w="4230284"/>
                <a:gridCol w="1385533"/>
                <a:gridCol w="1385533"/>
                <a:gridCol w="1440955"/>
                <a:gridCol w="1284090"/>
              </a:tblGrid>
              <a:tr h="2086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городских округов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Общая оценка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7816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Каспийск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0,5698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0,5680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0,5416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0,5588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0,5312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0,6226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0,4735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0,5871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Южно-Сухокумск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0,4539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0,6898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Махачкала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0,4394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0,4763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Избербаш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0,4183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0,6123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О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Дербент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0,3979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0,4662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Дагестанские Огни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0,3485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0,3392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3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0,3439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0,4387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06688"/>
              </p:ext>
            </p:extLst>
          </p:nvPr>
        </p:nvGraphicFramePr>
        <p:xfrm>
          <a:off x="156662" y="4129712"/>
          <a:ext cx="10057340" cy="25750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9337"/>
                <a:gridCol w="4247313"/>
                <a:gridCol w="1431564"/>
                <a:gridCol w="1346265"/>
                <a:gridCol w="1445717"/>
                <a:gridCol w="1257144"/>
              </a:tblGrid>
              <a:tr h="2263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равнинной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Общая оценка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1139" marR="11139" marT="105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51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2012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2587" marR="12587" marT="1102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Кизлярский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0,5129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0,4243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Кизилюртовский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0,4814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0,5804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Тарумовский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0,4776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0,5209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Карабудахкентский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0,4725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0,5629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Каякентский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0,4574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0,4532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Дербентский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0,4314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0,4927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Магарамкентский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0,4301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0,4116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Ногайский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0,4297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0,5096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Бабаюртовский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0,4167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0,3626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Хасавюртовский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0,3020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0,4222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Кумторкалинский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0,2898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0,2271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587" marR="12587" marT="11027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6713"/>
              </p:ext>
            </p:extLst>
          </p:nvPr>
        </p:nvGraphicFramePr>
        <p:xfrm>
          <a:off x="284227" y="1029766"/>
          <a:ext cx="9845960" cy="24532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88"/>
                <a:gridCol w="4487682"/>
                <a:gridCol w="1163614"/>
                <a:gridCol w="1163614"/>
                <a:gridCol w="1342631"/>
                <a:gridCol w="1342631"/>
              </a:tblGrid>
              <a:tr h="296261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предгорной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7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 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Буйнакский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0,4782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Сулейман-</a:t>
                      </a:r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Стальский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0,4406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0,4044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Сергокалинский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0,4001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0,2600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Кайтагский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0,3994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0,3563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Казбековский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0,3993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0,4474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Табасаранский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0,3296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0,3750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Хивский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0,3003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0,2716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681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Новолакский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0,2848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0,4039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31859"/>
              </p:ext>
            </p:extLst>
          </p:nvPr>
        </p:nvGraphicFramePr>
        <p:xfrm>
          <a:off x="284229" y="3751670"/>
          <a:ext cx="9845960" cy="30690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86"/>
                <a:gridCol w="4487684"/>
                <a:gridCol w="1163614"/>
                <a:gridCol w="1163614"/>
                <a:gridCol w="1342631"/>
                <a:gridCol w="1342631"/>
              </a:tblGrid>
              <a:tr h="28775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4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Хунзахский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0,4743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0,4219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Левашинский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0,4302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0,4467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0,4281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0,4112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Дахадаевский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0,4253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0,4248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Гергебильский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0,3957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0,4253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Ахтынский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0,3936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0,3574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Гунибский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0,3754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0,4684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Гумбетовский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0,3687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0,3973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Акушинский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0,3481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0,2560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Унцукульский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0,3135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0,2861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052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Докузпаринский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0,2489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0,2703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909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D64F45-F7CA-43BC-B7C3-1ED7C07AA16A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8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40554"/>
              </p:ext>
            </p:extLst>
          </p:nvPr>
        </p:nvGraphicFramePr>
        <p:xfrm>
          <a:off x="202855" y="1029767"/>
          <a:ext cx="9845955" cy="35787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3144"/>
                <a:gridCol w="4821160"/>
                <a:gridCol w="1191956"/>
                <a:gridCol w="1191956"/>
                <a:gridCol w="1267882"/>
                <a:gridCol w="1089857"/>
              </a:tblGrid>
              <a:tr h="26164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высокогорной зоны</a:t>
                      </a: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j-lt"/>
                        </a:rPr>
                        <a:t>Общая оценка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Место по комплексной оценке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1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2013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+mj-lt"/>
                        </a:rPr>
                        <a:t>2012 год</a:t>
                      </a:r>
                      <a:endParaRPr lang="ru-RU" sz="12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2013 год</a:t>
                      </a: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2012 год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Ботлихский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0,5483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0,3987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↑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Агульский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0,5355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0,4421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Лакский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0,5303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0,5045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Кулинский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0,5265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0,4281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+mj-lt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0,5193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0,4721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Рутульский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0,5016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0,3955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Цумадинский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0,4295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0,3566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Ахвахский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0,4238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0,3849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↓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Тляратинский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0,4046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0,5011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Чародинский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0,3969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0,4538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+mj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↑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Бежтинский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участок в составе </a:t>
                      </a:r>
                      <a:r>
                        <a:rPr kumimoji="0" lang="ru-RU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Цунтинского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района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0,3108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0,2792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latin typeface="+mj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418">
                <a:tc>
                  <a:txBody>
                    <a:bodyPr/>
                    <a:lstStyle/>
                    <a:p>
                      <a:pPr marL="36000" algn="ctr" font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↓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Шамильский</a:t>
                      </a:r>
                      <a:r>
                        <a:rPr kumimoji="0"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0,2527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0,3176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232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232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011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CB42B9-010E-4883-96FC-E07DA237AABE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69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5" y="5040610"/>
            <a:ext cx="9145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+mj-lt"/>
              </a:rPr>
              <a:t>В числе 15 муниципальных образований - лидеров сохранили присутствие </a:t>
            </a:r>
            <a:r>
              <a:rPr lang="ru-RU" sz="1600" dirty="0" smtClean="0">
                <a:latin typeface="+mj-lt"/>
              </a:rPr>
              <a:t>7 </a:t>
            </a:r>
            <a:r>
              <a:rPr lang="ru-RU" sz="1600" dirty="0">
                <a:latin typeface="+mj-lt"/>
              </a:rPr>
              <a:t>МО, которые занимали  лидирующие позиции годом </a:t>
            </a:r>
            <a:r>
              <a:rPr lang="ru-RU" sz="1600" dirty="0" smtClean="0">
                <a:latin typeface="+mj-lt"/>
              </a:rPr>
              <a:t>ранее. </a:t>
            </a:r>
            <a:endParaRPr lang="ru-RU" sz="1600" dirty="0">
              <a:latin typeface="+mj-lt"/>
            </a:endParaRPr>
          </a:p>
          <a:p>
            <a:pPr indent="457200" algn="just"/>
            <a:r>
              <a:rPr lang="ru-RU" sz="1600" dirty="0">
                <a:latin typeface="+mj-lt"/>
              </a:rPr>
              <a:t>В  2013 году свое положение улучшили </a:t>
            </a:r>
            <a:r>
              <a:rPr lang="ru-RU" sz="1600" dirty="0" smtClean="0">
                <a:latin typeface="+mj-lt"/>
              </a:rPr>
              <a:t>22 муниципальных образования, </a:t>
            </a:r>
            <a:r>
              <a:rPr lang="ru-RU" sz="1600" dirty="0">
                <a:latin typeface="+mj-lt"/>
              </a:rPr>
              <a:t>наиболее значительно -   МО «</a:t>
            </a:r>
            <a:r>
              <a:rPr lang="ru-RU" sz="1600" dirty="0" err="1">
                <a:latin typeface="+mj-lt"/>
              </a:rPr>
              <a:t>Хунзахский</a:t>
            </a:r>
            <a:r>
              <a:rPr lang="ru-RU" sz="1600" dirty="0">
                <a:latin typeface="+mj-lt"/>
              </a:rPr>
              <a:t> район», «Ботлихский район», «город Хасавюрт», 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«</a:t>
            </a:r>
            <a:r>
              <a:rPr lang="ru-RU" sz="1600" dirty="0" err="1">
                <a:latin typeface="+mj-lt"/>
              </a:rPr>
              <a:t>Кизлярский</a:t>
            </a:r>
            <a:r>
              <a:rPr lang="ru-RU" sz="1600" dirty="0">
                <a:latin typeface="+mj-lt"/>
              </a:rPr>
              <a:t> район</a:t>
            </a:r>
            <a:r>
              <a:rPr lang="ru-RU" sz="1600" dirty="0" smtClean="0">
                <a:latin typeface="+mj-lt"/>
              </a:rPr>
              <a:t>». </a:t>
            </a:r>
            <a:r>
              <a:rPr lang="ru-RU" sz="1600" dirty="0">
                <a:latin typeface="+mj-lt"/>
              </a:rPr>
              <a:t>Положение  в </a:t>
            </a:r>
            <a:r>
              <a:rPr lang="ru-RU" sz="1600" dirty="0" smtClean="0">
                <a:latin typeface="+mj-lt"/>
              </a:rPr>
              <a:t>8 </a:t>
            </a:r>
            <a:r>
              <a:rPr lang="ru-RU" sz="1600" dirty="0">
                <a:latin typeface="+mj-lt"/>
              </a:rPr>
              <a:t>МО по сравнению с 2012 годом не </a:t>
            </a:r>
            <a:r>
              <a:rPr lang="ru-RU" sz="1600" dirty="0" smtClean="0">
                <a:latin typeface="+mj-lt"/>
              </a:rPr>
              <a:t>изменилось.</a:t>
            </a:r>
            <a:endParaRPr lang="ru-RU" sz="1600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41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35657" y="240385"/>
            <a:ext cx="9368151" cy="3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Arial" pitchFamily="34" charset="0"/>
              </a:rPr>
              <a:t>      </a:t>
            </a:r>
            <a:r>
              <a:rPr lang="ru-RU" altLang="ru-RU" sz="2000" b="1" dirty="0">
                <a:latin typeface="+mj-lt"/>
              </a:rPr>
              <a:t>ВВЕДЕНИЕ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77078" y="412735"/>
            <a:ext cx="9532288" cy="599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716" tIns="32360" rIns="64716" bIns="32360">
            <a:spAutoFit/>
          </a:bodyPr>
          <a:lstStyle>
            <a:lvl1pPr indent="465138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300" dirty="0"/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Сводный  доклад  о результатах мониторинга эффективности деятельности органов местного самоуправления  городских округов и муниципальных районов  Республики Дагестан по итогам   2013 года (далее Сводный доклад Республики Дагестан) подготовлен во исполнение Указа Президента Российской Федерации</a:t>
            </a:r>
            <a:r>
              <a:rPr lang="en-US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</a:rPr>
              <a:t>от 28 апреля 2008</a:t>
            </a:r>
            <a:r>
              <a:rPr lang="ru-RU" altLang="ru-RU" sz="1300">
                <a:latin typeface="+mj-lt"/>
              </a:rPr>
              <a:t> 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  и  постановления Правительства Российской Федерации от 17 декабря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1317  «О мерах по реализации Указа Президента Российской Федерации от   28 апреля  </a:t>
            </a:r>
            <a:r>
              <a:rPr lang="ru-RU" altLang="ru-RU" sz="1300" smtClean="0">
                <a:latin typeface="+mj-lt"/>
              </a:rPr>
              <a:t>2008 г. 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 и подпункта «и» пункта  2  Указа Президента Российской Федерации от 7 мая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2012 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г.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№  601 «Об основных направлениях совершенствования  системы государственного </a:t>
            </a:r>
            <a:r>
              <a:rPr lang="ru-RU" altLang="ru-RU" sz="1300">
                <a:solidFill>
                  <a:srgbClr val="000000"/>
                </a:solidFill>
                <a:latin typeface="+mj-lt"/>
              </a:rPr>
              <a:t>управления</a:t>
            </a:r>
            <a:r>
              <a:rPr lang="ru-RU" altLang="ru-RU" sz="1300" smtClean="0">
                <a:solidFill>
                  <a:srgbClr val="000000"/>
                </a:solidFill>
                <a:latin typeface="+mj-lt"/>
              </a:rPr>
              <a:t>».</a:t>
            </a: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Нормативные правовые акты, регламентирующие работу по оценке эффективности деятельности органов местного самоуправления в Республике Дагестан: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solidFill>
                  <a:srgbClr val="000099"/>
                </a:solidFill>
                <a:latin typeface="+mj-lt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от  9 июля </a:t>
            </a:r>
            <a:r>
              <a:rPr lang="ru-RU" altLang="ru-RU" sz="1300">
                <a:latin typeface="+mj-lt"/>
              </a:rPr>
              <a:t>2008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120 «О мерах по реализации  в Республике Дагестан Указа Президента Российской Федерации от 28 апреля 2008</a:t>
            </a:r>
            <a:r>
              <a:rPr lang="ru-RU" altLang="ru-RU" sz="1300">
                <a:latin typeface="+mj-lt"/>
              </a:rPr>
              <a:t> 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607 «Об оценке эффективности деятельности органов местного самоуправления городских округов и муниципальных районов»;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 от 5 мая </a:t>
            </a:r>
            <a:r>
              <a:rPr lang="ru-RU" altLang="ru-RU" sz="1300">
                <a:latin typeface="+mj-lt"/>
              </a:rPr>
              <a:t>2009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90  «Об утверждении Порядка выделения за счет бюджетных ассигнований из республиканского бюджета Республики Дагестан грантов городским округам и муниципальным районам в целях поощрения достижения наилучших значений показателей деятельности органов  местного  самоуправления городских     округов и   муниципальных  районов  Республики Дагестан»;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Указ Президента Республики Дагестан  от 29 апреля </a:t>
            </a:r>
            <a:r>
              <a:rPr lang="ru-RU" altLang="ru-RU" sz="1300">
                <a:latin typeface="+mj-lt"/>
              </a:rPr>
              <a:t>2009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>
                <a:latin typeface="+mj-lt"/>
              </a:rPr>
              <a:t>№ 80  «Об утверждении Порядка  организации проведения социологических опросов для  определения уровня  оценки населением  результатов деятельности органов местного самоуправления городских округов и муниципальных районов Республики Дагестан»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постановление Правительства Республики Дагестан от 12 апреля </a:t>
            </a:r>
            <a:r>
              <a:rPr lang="ru-RU" altLang="ru-RU" sz="1300">
                <a:latin typeface="+mj-lt"/>
              </a:rPr>
              <a:t>2013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 dirty="0" smtClean="0">
                <a:latin typeface="+mj-lt"/>
              </a:rPr>
              <a:t>№ </a:t>
            </a:r>
            <a:r>
              <a:rPr lang="ru-RU" altLang="ru-RU" sz="1300" dirty="0">
                <a:latin typeface="+mj-lt"/>
              </a:rPr>
              <a:t>199 «Об организации в Республике Дагестан работы по осуществлению мониторинга  и оценки эффективности деятельности органов местного самоуправления городских округов и муниципальных районов  Республики </a:t>
            </a:r>
            <a:r>
              <a:rPr lang="ru-RU" altLang="ru-RU" sz="1300">
                <a:latin typeface="+mj-lt"/>
              </a:rPr>
              <a:t>Дагестан</a:t>
            </a:r>
            <a:r>
              <a:rPr lang="ru-RU" altLang="ru-RU" sz="1300" smtClean="0">
                <a:latin typeface="+mj-lt"/>
              </a:rPr>
              <a:t>».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Ответственным органом исполнительной власти Республики Дагестан за подготовку Сводного доклада, оценки эффективности  деятельности   органов  местного самоуправления городских округов и муниципальных районов Республики Дагестан </a:t>
            </a:r>
            <a:r>
              <a:rPr lang="ru-RU" altLang="ru-RU" sz="1300" dirty="0">
                <a:solidFill>
                  <a:srgbClr val="000000"/>
                </a:solidFill>
                <a:latin typeface="+mj-lt"/>
              </a:rPr>
              <a:t>(далее - ОМСУ) </a:t>
            </a:r>
            <a:r>
              <a:rPr lang="ru-RU" altLang="ru-RU" sz="1300" dirty="0">
                <a:latin typeface="+mj-lt"/>
              </a:rPr>
              <a:t>и проведение социологических опросов для определения уровня удовлетворенности  населения  деятельностью ОМСУ является Министерство экономики и территориального развития </a:t>
            </a:r>
            <a:r>
              <a:rPr lang="ru-RU" altLang="ru-RU" sz="1300">
                <a:latin typeface="+mj-lt"/>
              </a:rPr>
              <a:t>Республики </a:t>
            </a:r>
            <a:r>
              <a:rPr lang="ru-RU" altLang="ru-RU" sz="1300" smtClean="0">
                <a:latin typeface="+mj-lt"/>
              </a:rPr>
              <a:t>Дагестан.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358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F24C7B-DF2C-49C2-92DD-298AF047617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44822"/>
              </p:ext>
            </p:extLst>
          </p:nvPr>
        </p:nvGraphicFramePr>
        <p:xfrm>
          <a:off x="799844" y="3050642"/>
          <a:ext cx="8799289" cy="130589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06596"/>
                <a:gridCol w="4092693"/>
              </a:tblGrid>
              <a:tr h="30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городских округов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Каспийск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1 2</a:t>
                      </a:r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32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Хасавюрт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9</a:t>
                      </a:r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38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Кизляр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   8</a:t>
                      </a:r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30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68820"/>
              </p:ext>
            </p:extLst>
          </p:nvPr>
        </p:nvGraphicFramePr>
        <p:xfrm>
          <a:off x="801292" y="4810187"/>
          <a:ext cx="8799289" cy="14200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06596"/>
                <a:gridCol w="4092693"/>
              </a:tblGrid>
              <a:tr h="567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равнинной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effectLst/>
                          <a:latin typeface="+mj-lt"/>
                        </a:rPr>
                        <a:t>Кизлярский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Verdana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352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Кизилюртовский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854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Тарумовский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794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504691" y="1483416"/>
            <a:ext cx="9463258" cy="13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3619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8586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858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В 2014 году  гранты муниципальным образованиям будут выделены за достижение  наилучших значений показателей  по результатам комплексной оценки  эффективности их деятельности  по итогам  2013 года  по каждой зональной  </a:t>
            </a:r>
            <a:r>
              <a:rPr lang="ru-RU" altLang="ru-RU" sz="1500" dirty="0" smtClean="0">
                <a:latin typeface="+mj-lt"/>
              </a:rPr>
              <a:t>группе. </a:t>
            </a:r>
            <a:endParaRPr lang="ru-RU" altLang="ru-RU" sz="15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Общий  объем средств, предусмотренных для  присуждения грантов, составляет </a:t>
            </a:r>
            <a:r>
              <a:rPr lang="ru-RU" altLang="ru-RU" sz="1500" dirty="0" smtClean="0">
                <a:latin typeface="+mj-lt"/>
              </a:rPr>
              <a:t>15 млн. </a:t>
            </a:r>
            <a:r>
              <a:rPr lang="ru-RU" altLang="ru-RU" sz="1500" dirty="0">
                <a:latin typeface="+mj-lt"/>
              </a:rPr>
              <a:t>рублей  (по </a:t>
            </a:r>
            <a:r>
              <a:rPr lang="ru-RU" altLang="ru-RU" sz="1500" dirty="0" smtClean="0">
                <a:latin typeface="+mj-lt"/>
              </a:rPr>
              <a:t>3 млн. рублей </a:t>
            </a:r>
            <a:r>
              <a:rPr lang="ru-RU" altLang="ru-RU" sz="1500" dirty="0">
                <a:latin typeface="+mj-lt"/>
              </a:rPr>
              <a:t>на каждую зональную группу</a:t>
            </a:r>
            <a:r>
              <a:rPr lang="ru-RU" altLang="ru-RU" sz="1500" dirty="0" smtClean="0">
                <a:latin typeface="+mj-lt"/>
              </a:rPr>
              <a:t>).</a:t>
            </a:r>
            <a:endParaRPr lang="ru-RU" altLang="ru-RU" sz="1500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r>
              <a:rPr lang="ru-RU" altLang="ru-RU" sz="1500" dirty="0">
                <a:latin typeface="+mj-lt"/>
              </a:rPr>
              <a:t>Объем средств внутри каждой зональной группы будет распределен следующим образом:</a:t>
            </a:r>
          </a:p>
        </p:txBody>
      </p:sp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983495" y="651722"/>
            <a:ext cx="8317358" cy="6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5" tIns="43327" rIns="86655" bIns="4332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Выделение грантов</a:t>
            </a:r>
          </a:p>
          <a:p>
            <a:pPr algn="ctr" eaLnBrk="1" hangingPunct="1"/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городским округам и муниципальным районам Республики Дагестан</a:t>
            </a:r>
          </a:p>
        </p:txBody>
      </p:sp>
      <p:sp>
        <p:nvSpPr>
          <p:cNvPr id="9114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9DDF7E-A92B-4822-B46A-FF5233852959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70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7981"/>
              </p:ext>
            </p:extLst>
          </p:nvPr>
        </p:nvGraphicFramePr>
        <p:xfrm>
          <a:off x="528342" y="4885796"/>
          <a:ext cx="8958657" cy="14365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66991"/>
                <a:gridCol w="4191666"/>
              </a:tblGrid>
              <a:tr h="57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высокогорной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Ботлихский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1 114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Агульский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район</a:t>
                      </a:r>
                      <a:endParaRPr lang="ru-R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 972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7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Лакский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 914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70502"/>
              </p:ext>
            </p:extLst>
          </p:nvPr>
        </p:nvGraphicFramePr>
        <p:xfrm>
          <a:off x="528342" y="2919978"/>
          <a:ext cx="8958657" cy="15121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91839"/>
                <a:gridCol w="4166818"/>
              </a:tblGrid>
              <a:tr h="65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+mj-lt"/>
                        </a:rPr>
                        <a:t>Хунзахский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1 484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Левашинский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775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4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Курахский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741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76722"/>
              </p:ext>
            </p:extLst>
          </p:nvPr>
        </p:nvGraphicFramePr>
        <p:xfrm>
          <a:off x="565056" y="900101"/>
          <a:ext cx="8921943" cy="15662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72202"/>
                <a:gridCol w="4149741"/>
              </a:tblGrid>
              <a:tr h="690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latin typeface="+mj-lt"/>
                        </a:rPr>
                        <a:t> 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Наименование муниципальных районов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предгорной зоны</a:t>
                      </a: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+mj-lt"/>
                        </a:rPr>
                        <a:t>Объем грантов </a:t>
                      </a:r>
                      <a:r>
                        <a:rPr lang="ru-RU" sz="1400" b="1" u="none" strike="noStrike" smtClean="0">
                          <a:latin typeface="+mj-lt"/>
                        </a:rPr>
                        <a:t>(тыс.руб.)</a:t>
                      </a:r>
                      <a:endParaRPr lang="ru-RU" sz="1400" b="1" i="0" u="none" strike="noStrike" dirty="0">
                        <a:latin typeface="+mj-lt"/>
                      </a:endParaRPr>
                    </a:p>
                  </a:txBody>
                  <a:tcPr marL="10764" marR="10764" marT="1000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+mj-lt"/>
                        </a:rPr>
                        <a:t>Буйнакский 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1 636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Сулейман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Стальский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Verdana"/>
                        </a:rPr>
                        <a:t>1 016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2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effectLst/>
                          <a:latin typeface="+mj-lt"/>
                        </a:rPr>
                        <a:t>Сергокалинский</a:t>
                      </a:r>
                      <a:r>
                        <a:rPr lang="ru-RU" sz="1400" b="0" i="0" u="none" strike="noStrike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ru-RU" sz="1400" b="0" i="0" u="none" strike="noStrike" dirty="0">
                          <a:effectLst/>
                          <a:latin typeface="+mj-lt"/>
                        </a:rPr>
                        <a:t>район</a:t>
                      </a:r>
                    </a:p>
                  </a:txBody>
                  <a:tcPr marL="9204" marR="9204" marT="907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Verdana"/>
                        </a:rPr>
                        <a:t>   348</a:t>
                      </a:r>
                      <a:endParaRPr lang="ru-RU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16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B6F73F-1547-4659-B2A7-F767A488B0A4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71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1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702022" y="102806"/>
            <a:ext cx="9145017" cy="672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847" tIns="49423" rIns="98847" bIns="49423"/>
          <a:lstStyle>
            <a:lvl1pPr indent="4524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endParaRPr lang="ru-RU" altLang="ru-RU" sz="1300" dirty="0">
              <a:latin typeface="+mj-lt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Общая информация об организации в Республике Дагестан работы по оценке эффективности деятельности органов местного самоуправления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1300" dirty="0" smtClean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 smtClean="0">
                <a:latin typeface="+mj-lt"/>
              </a:rPr>
              <a:t>Сводный </a:t>
            </a:r>
            <a:r>
              <a:rPr lang="ru-RU" altLang="ru-RU" sz="1300" dirty="0">
                <a:latin typeface="+mj-lt"/>
              </a:rPr>
              <a:t>доклад Республики Дагестан  подготовлен Министерством экономики  и территориального  развития  Республики Дагестан на  основе  докладов  глав  местных администраций  городских округов и муниципальных районов  Республики Дагестан  о достигнутых значениях показателей для оценки эффективности деятельности органов местного самоуправления, а также данных, полученных в ходе проведения социологических  </a:t>
            </a:r>
            <a:r>
              <a:rPr lang="ru-RU" altLang="ru-RU" sz="1300">
                <a:latin typeface="+mj-lt"/>
              </a:rPr>
              <a:t>опросов </a:t>
            </a:r>
            <a:r>
              <a:rPr lang="ru-RU" altLang="ru-RU" sz="1300" smtClean="0">
                <a:latin typeface="+mj-lt"/>
              </a:rPr>
              <a:t>населения.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В целях уточнения  значений  показателей эффективности, представленных органами  местного самоуправления, значения показателей проходят обязательную процедуру согласования в отраслевых министерствах и ведомствах  </a:t>
            </a:r>
            <a:r>
              <a:rPr lang="ru-RU" altLang="ru-RU" sz="1300">
                <a:latin typeface="+mj-lt"/>
              </a:rPr>
              <a:t>Республики </a:t>
            </a:r>
            <a:r>
              <a:rPr lang="ru-RU" altLang="ru-RU" sz="1300" smtClean="0">
                <a:latin typeface="+mj-lt"/>
              </a:rPr>
              <a:t>Дагестан.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Целью проведения мониторинга  и оценки эффективности деятельности органов местного самоуправления городских округов и муниципальных районов является определение зон, требующих приоритетного внимания  ОМСУ  определение  перечня мероприятий по повышению результативности их деятельности,  выявление внутренних ресурсов (финансовые, материально-технические, кадровые и другие) для повышения качества и объема предоставляемых </a:t>
            </a:r>
            <a:r>
              <a:rPr lang="ru-RU" altLang="ru-RU" sz="1300">
                <a:latin typeface="+mj-lt"/>
              </a:rPr>
              <a:t>населению </a:t>
            </a:r>
            <a:r>
              <a:rPr lang="ru-RU" altLang="ru-RU" sz="1300" smtClean="0">
                <a:latin typeface="+mj-lt"/>
              </a:rPr>
              <a:t>услуг.</a:t>
            </a:r>
            <a:endParaRPr lang="en-US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Мониторинг эффективности деятельности ОМСУ создает предпосылки для системного исследования результативности управления муниципальными образованиями, принятия  мер по дальнейшему совершенствованию муниципального управления, а также для поощрения муниципальных образований, достигших наилучших </a:t>
            </a:r>
            <a:r>
              <a:rPr lang="ru-RU" altLang="ru-RU" sz="1300">
                <a:latin typeface="+mj-lt"/>
              </a:rPr>
              <a:t>значений </a:t>
            </a:r>
            <a:r>
              <a:rPr lang="ru-RU" altLang="ru-RU" sz="1300" smtClean="0">
                <a:latin typeface="+mj-lt"/>
              </a:rPr>
              <a:t>показателей.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Мониторинг и оценка эффективности   деятельности ОМСУ  осуществлены по  10 городских округам </a:t>
            </a:r>
            <a:r>
              <a:rPr lang="ru-RU" altLang="ru-RU" sz="1300" dirty="0" smtClean="0">
                <a:latin typeface="+mj-lt"/>
              </a:rPr>
              <a:t> и </a:t>
            </a:r>
            <a:r>
              <a:rPr lang="ru-RU" altLang="ru-RU" sz="1300" dirty="0">
                <a:latin typeface="+mj-lt"/>
              </a:rPr>
              <a:t>42 муниципальным районам, при этом   в целях обеспечения равных условий  оценки эффективности деятельности, муниципальные образования Республики Дагестан с учетом природно-климатических условий,   географического расположения  и  уровня  экономического развития разделены на зональные группы: городские округа, муниципальные районы  высокогорной зоны,  горной зоны, предгорной зоны, </a:t>
            </a:r>
            <a:r>
              <a:rPr lang="ru-RU" altLang="ru-RU" sz="1300">
                <a:latin typeface="+mj-lt"/>
              </a:rPr>
              <a:t>равнинной </a:t>
            </a:r>
            <a:r>
              <a:rPr lang="ru-RU" altLang="ru-RU" sz="1300" smtClean="0">
                <a:latin typeface="+mj-lt"/>
              </a:rPr>
              <a:t>зоны.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Гранты за 2013 год  выделяются 15 муниципальным образованиям, достигшим наилучших значений  показателей по результатам комплексной оценки  эффективности деятельности  ОМСУ отдельно по каждой зональной группе (с 1 по 3 </a:t>
            </a:r>
            <a:r>
              <a:rPr lang="ru-RU" altLang="ru-RU" sz="1300">
                <a:latin typeface="+mj-lt"/>
              </a:rPr>
              <a:t>место</a:t>
            </a:r>
            <a:r>
              <a:rPr lang="ru-RU" altLang="ru-RU" sz="1300" smtClean="0">
                <a:latin typeface="+mj-lt"/>
              </a:rPr>
              <a:t>).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Общий объем средств, предусмотренных в республиканском бюджете Республики Дагестан на предоставление грантов, делится на равные части по количеству зональных групп в соответствии с утвержденной  </a:t>
            </a:r>
            <a:r>
              <a:rPr lang="ru-RU" altLang="ru-RU" sz="1300">
                <a:latin typeface="+mj-lt"/>
              </a:rPr>
              <a:t>зональной </a:t>
            </a:r>
            <a:r>
              <a:rPr lang="ru-RU" altLang="ru-RU" sz="1300" smtClean="0">
                <a:latin typeface="+mj-lt"/>
              </a:rPr>
              <a:t>классификацией.</a:t>
            </a:r>
            <a:endParaRPr lang="ru-RU" altLang="ru-RU" sz="1300" dirty="0">
              <a:latin typeface="+mj-lt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По итогам 2013 года  гранты присуждаются муниципальным образованиям,  достигшим  наилучших значений показателей  по результатам комплексной оценки  эффективности их деятельности за 2011 - 2013 годы,  которая рассчитывается   на основании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сводного индекса значения показателя эффективности  деятельности  и  сводного  индекса значения показателя оценки населением </a:t>
            </a:r>
            <a:r>
              <a:rPr lang="ru-RU" altLang="ru-RU" sz="1300">
                <a:latin typeface="+mj-lt"/>
                <a:cs typeface="Times New Roman" pitchFamily="18" charset="0"/>
              </a:rPr>
              <a:t>деятельности 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ОМСУ.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ru-RU" altLang="ru-RU" sz="1300" dirty="0">
                <a:latin typeface="+mj-lt"/>
              </a:rPr>
              <a:t>Оценка эффективности деятельности ОМСУ осуществлена по 11 показателям,   в  соответствии  с перечнем показателей рекомендуемых, постановлением Правительства Российской Федерации от 17 декабря </a:t>
            </a:r>
            <a:r>
              <a:rPr lang="ru-RU" altLang="ru-RU" sz="1300">
                <a:latin typeface="+mj-lt"/>
              </a:rPr>
              <a:t>2012 </a:t>
            </a:r>
            <a:r>
              <a:rPr lang="ru-RU" altLang="ru-RU" sz="1300" smtClean="0">
                <a:latin typeface="+mj-lt"/>
              </a:rPr>
              <a:t>г. </a:t>
            </a:r>
            <a:r>
              <a:rPr lang="ru-RU" altLang="ru-RU" sz="1300">
                <a:latin typeface="+mj-lt"/>
              </a:rPr>
              <a:t>№ </a:t>
            </a:r>
            <a:r>
              <a:rPr lang="ru-RU" altLang="ru-RU" sz="1300" smtClean="0">
                <a:latin typeface="+mj-lt"/>
              </a:rPr>
              <a:t>1317.</a:t>
            </a:r>
            <a:endParaRPr lang="ru-RU" altLang="ru-RU" sz="1300" dirty="0">
              <a:latin typeface="+mj-lt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C7235F-B6B4-417B-9D3D-7A93D093270B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8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1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4440" indent="-270939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37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7253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50755" indent="-21675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42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7757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51260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84759" indent="-2167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58168E-7032-44CD-819E-5A2BE7039BA1}" type="slidenum"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</a:rPr>
              <a:pPr eaLnBrk="1" hangingPunct="1"/>
              <a:t>9</a:t>
            </a:fld>
            <a:endParaRPr lang="ru-RU" altLang="ru-RU" sz="13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000" y="811861"/>
            <a:ext cx="5462581" cy="5899204"/>
          </a:xfrm>
        </p:spPr>
        <p:txBody>
          <a:bodyPr lIns="86570" tIns="43286" rIns="86570" bIns="43286"/>
          <a:lstStyle/>
          <a:p>
            <a:pPr marL="0" indent="427480" algn="r">
              <a:spcBef>
                <a:spcPct val="50000"/>
              </a:spcBef>
              <a:buNone/>
            </a:pPr>
            <a:endParaRPr lang="ru-RU" altLang="ru-RU" sz="1700" b="1"/>
          </a:p>
          <a:p>
            <a:pPr marL="0" indent="427480" algn="r">
              <a:spcBef>
                <a:spcPct val="50000"/>
              </a:spcBef>
              <a:buNone/>
            </a:pPr>
            <a:endParaRPr lang="ru-RU" altLang="ru-RU" sz="1700" b="1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365094" y="161767"/>
            <a:ext cx="9302189" cy="83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54" tIns="43278" rIns="86554" bIns="4327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</a:t>
            </a:r>
            <a:r>
              <a:rPr lang="ru-RU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en-US" altLang="ru-RU" sz="17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</a:t>
            </a:r>
            <a:b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МУНИЦИПАЛЬНЫХ РАЙОНОВ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65096" y="994795"/>
            <a:ext cx="5566894" cy="58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97" tIns="49350" rIns="98697" bIns="49350"/>
          <a:lstStyle>
            <a:lvl1pPr indent="4508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39825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</a:pP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>
                <a:latin typeface="+mj-lt"/>
              </a:rPr>
              <a:t>Результаты мониторинга эффективности деятельности органов местного самоуправления городских округов и муниципальных районов  Республики Дагестан  в 2013 году свидетельствуют  о некотором улучшении деятельности  органов местного самоуправления  в  сфере привлечения   инвестиций и  увеличения </a:t>
            </a:r>
            <a:r>
              <a:rPr lang="ru-RU" altLang="ru-RU" sz="1300">
                <a:latin typeface="+mj-lt"/>
              </a:rPr>
              <a:t>налогооблагаемой  </a:t>
            </a:r>
            <a:r>
              <a:rPr lang="ru-RU" altLang="ru-RU" sz="1300" smtClean="0">
                <a:latin typeface="+mj-lt"/>
              </a:rPr>
              <a:t>базы.</a:t>
            </a:r>
            <a:endParaRPr lang="ru-RU" altLang="ru-RU" sz="13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altLang="ru-RU" sz="1300" dirty="0" smtClean="0">
                <a:latin typeface="+mj-lt"/>
              </a:rPr>
              <a:t>Этому  </a:t>
            </a:r>
            <a:r>
              <a:rPr lang="ru-RU" altLang="ru-RU" sz="1300" dirty="0">
                <a:latin typeface="+mj-lt"/>
              </a:rPr>
              <a:t>способствовали </a:t>
            </a:r>
            <a:r>
              <a:rPr lang="ru-RU" altLang="ru-RU" sz="1300" dirty="0" smtClean="0">
                <a:latin typeface="+mj-lt"/>
              </a:rPr>
              <a:t>меры, </a:t>
            </a:r>
            <a:r>
              <a:rPr lang="ru-RU" altLang="ru-RU" sz="1300" dirty="0">
                <a:latin typeface="+mj-lt"/>
              </a:rPr>
              <a:t>принятые  органами государственной  власти республики   во взаимодействии с муниципальными  </a:t>
            </a:r>
            <a:r>
              <a:rPr lang="ru-RU" altLang="ru-RU" sz="1300" dirty="0" smtClean="0">
                <a:latin typeface="+mj-lt"/>
              </a:rPr>
              <a:t>образованиями  </a:t>
            </a:r>
            <a:r>
              <a:rPr lang="ru-RU" altLang="ru-RU" sz="1300" dirty="0">
                <a:latin typeface="+mj-lt"/>
              </a:rPr>
              <a:t>по улучшению </a:t>
            </a:r>
            <a:r>
              <a:rPr lang="ru-RU" altLang="ru-RU" sz="1300">
                <a:latin typeface="+mj-lt"/>
              </a:rPr>
              <a:t>социально-экономического  </a:t>
            </a:r>
            <a:r>
              <a:rPr lang="ru-RU" altLang="ru-RU" sz="1300" smtClean="0">
                <a:latin typeface="+mj-lt"/>
              </a:rPr>
              <a:t>развития.   </a:t>
            </a:r>
            <a:r>
              <a:rPr lang="ru-RU" altLang="ru-RU" sz="1300" dirty="0">
                <a:latin typeface="+mj-lt"/>
              </a:rPr>
              <a:t>Так,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во исполнение Указа Президента Республики  Дагестан от   7 сентября 2013 года № 249б  «Об ускоренном социально-экономическом развитии Республики Дагестан на  2013-2014 годы»</a:t>
            </a:r>
            <a:r>
              <a:rPr lang="ru-RU" altLang="ru-RU" sz="1300" dirty="0">
                <a:latin typeface="+mj-lt"/>
              </a:rPr>
              <a:t>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между Правительством Республики Дагестан  и  муниципальными районами (городскими округами) подписаны соглашения о достижении значений показателей (индикаторов) социально-экономического развития муниципальных районов (городских округов)  на </a:t>
            </a:r>
            <a:r>
              <a:rPr lang="ru-RU" altLang="ru-RU" sz="1300">
                <a:latin typeface="+mj-lt"/>
                <a:cs typeface="Times New Roman" pitchFamily="18" charset="0"/>
              </a:rPr>
              <a:t>2013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год.  </a:t>
            </a:r>
            <a:endParaRPr lang="ru-RU" altLang="ru-RU" sz="13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 соответствии с распоряжением   Президента РД  от 28 октября 2013 года № 112-рп   и в рамках Приоритетного проекта развития Республики Дагестан «Обеление» экономики», в ноябре 2013 года между органами исполнительной власти РД, территориальными  органами федеральных органов исполнительной власти и органами местного самоуправления подписаны соглашения о взаимодействии и обмене информацией по повышению налоговой базы по имущественным налогам, выявлению и постановке на налоговый учет лиц, осуществляющих незаконную </a:t>
            </a:r>
            <a:r>
              <a:rPr lang="ru-RU" altLang="ru-RU" sz="1300">
                <a:latin typeface="+mj-lt"/>
                <a:cs typeface="Times New Roman" pitchFamily="18" charset="0"/>
              </a:rPr>
              <a:t>предпринимательскую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деятельность.</a:t>
            </a:r>
            <a:endParaRPr lang="ru-RU" altLang="ru-RU" sz="900" dirty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300" dirty="0">
                <a:latin typeface="+mj-lt"/>
                <a:cs typeface="Times New Roman" pitchFamily="18" charset="0"/>
              </a:rPr>
              <a:t>Во исполнение указанных   соглашений  </a:t>
            </a:r>
            <a:r>
              <a:rPr lang="ru-RU" altLang="ru-RU" sz="1300" dirty="0">
                <a:latin typeface="+mj-lt"/>
              </a:rPr>
              <a:t>муниципальными образованиями в 2013 году </a:t>
            </a:r>
            <a:r>
              <a:rPr lang="ru-RU" altLang="ru-RU" sz="1300" dirty="0">
                <a:latin typeface="+mj-lt"/>
                <a:cs typeface="Times New Roman" pitchFamily="18" charset="0"/>
              </a:rPr>
              <a:t> проведена работа  по   инвентаризации  объектов  недвижимого имущества и земельных участков,  выявлению   неучтенных объектов   недвижимости,   в  том  числе незавершенного   строительства,  вовлечению в налогооблагаемую базу земель,  закрепленных  за  </a:t>
            </a:r>
            <a:r>
              <a:rPr lang="ru-RU" altLang="ru-RU" sz="1300">
                <a:latin typeface="+mj-lt"/>
                <a:cs typeface="Times New Roman" pitchFamily="18" charset="0"/>
              </a:rPr>
              <a:t>сельскими  </a:t>
            </a:r>
            <a:r>
              <a:rPr lang="ru-RU" altLang="ru-RU" sz="1300" smtClean="0">
                <a:latin typeface="+mj-lt"/>
                <a:cs typeface="Times New Roman" pitchFamily="18" charset="0"/>
              </a:rPr>
              <a:t>поселениями.</a:t>
            </a:r>
            <a:endParaRPr lang="ru-RU" altLang="ru-RU" sz="1300" b="1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40000"/>
              </a:spcBef>
            </a:pPr>
            <a:endParaRPr lang="ru-RU" altLang="ru-RU" sz="13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522577" y="4124303"/>
            <a:ext cx="3270493" cy="467159"/>
          </a:xfrm>
          <a:prstGeom prst="downArrowCallout">
            <a:avLst>
              <a:gd name="adj1" fmla="val 144518"/>
              <a:gd name="adj2" fmla="val 117925"/>
              <a:gd name="adj3" fmla="val 18454"/>
              <a:gd name="adj4" fmla="val 68662"/>
            </a:avLst>
          </a:prstGeom>
          <a:gradFill rotWithShape="1">
            <a:gsLst>
              <a:gs pos="0">
                <a:srgbClr val="CCFFCC"/>
              </a:gs>
              <a:gs pos="100000">
                <a:sysClr val="window" lastClr="FFFFFF"/>
              </a:gs>
            </a:gsLst>
            <a:lin ang="2700000" scaled="1"/>
          </a:gradFill>
          <a:ln w="9525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09418" algn="ctr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indent="409418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ru-RU" sz="1700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соглашения с МО:</a:t>
            </a: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5" name="AutoShape 56"/>
          <p:cNvSpPr>
            <a:spLocks noChangeArrowheads="1"/>
          </p:cNvSpPr>
          <p:nvPr/>
        </p:nvSpPr>
        <p:spPr bwMode="auto">
          <a:xfrm>
            <a:off x="6031699" y="4591464"/>
            <a:ext cx="4146408" cy="1043170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О</a:t>
            </a: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взаимодействии и обмене информацией по повышению налоговой базы по имущественным налогам, выявлению и постановке на налоговый учет лиц, осуществляющих незаконную предпринимательскую деятельность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7896" name="AutoShape 56"/>
          <p:cNvSpPr>
            <a:spLocks noChangeArrowheads="1"/>
          </p:cNvSpPr>
          <p:nvPr/>
        </p:nvSpPr>
        <p:spPr bwMode="auto">
          <a:xfrm>
            <a:off x="6036300" y="5664869"/>
            <a:ext cx="4141806" cy="1135392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 достижении значений показателей (индикаторов) социально-экономического развития муниципальных районов (городских округов) 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350769" y="973627"/>
            <a:ext cx="3442301" cy="467159"/>
          </a:xfrm>
          <a:prstGeom prst="downArrowCallout">
            <a:avLst>
              <a:gd name="adj1" fmla="val 128941"/>
              <a:gd name="adj2" fmla="val 121098"/>
              <a:gd name="adj3" fmla="val 18454"/>
              <a:gd name="adj4" fmla="val 68662"/>
            </a:avLst>
          </a:prstGeom>
          <a:gradFill rotWithShape="1">
            <a:gsLst>
              <a:gs pos="0">
                <a:srgbClr val="CCFFCC"/>
              </a:gs>
              <a:gs pos="100000">
                <a:sysClr val="window" lastClr="FFFFFF"/>
              </a:gs>
            </a:gsLst>
            <a:lin ang="2700000" scaled="1"/>
          </a:gradFill>
          <a:ln w="9525" algn="ctr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09418" algn="ctr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indent="409418" defTabSz="425976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ru-RU" sz="1700" b="1" kern="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в соответствии с:</a:t>
            </a:r>
            <a:endParaRPr lang="ru-RU" sz="500" b="1" kern="0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8" name="AutoShape 56"/>
          <p:cNvSpPr>
            <a:spLocks noChangeArrowheads="1"/>
          </p:cNvSpPr>
          <p:nvPr/>
        </p:nvSpPr>
        <p:spPr bwMode="auto">
          <a:xfrm>
            <a:off x="6027098" y="2434066"/>
            <a:ext cx="4155611" cy="1029564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130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300" b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Указом Президента Республики  Дагестан от   7 сентября 2013 года № 249б  «Об ускоренном социально-экономическом развитии Республики Дагестан на  2013-2014 годы»</a:t>
            </a:r>
            <a:endParaRPr lang="ru-RU" altLang="ru-RU" sz="130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6036302" y="1463463"/>
            <a:ext cx="4126465" cy="943389"/>
          </a:xfrm>
          <a:prstGeom prst="flowChartAlternateProcess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700" tIns="43350" rIns="86700" bIns="4335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Распоряжением Президента Республики Дагестан от 28 октября 2013 года  № 112-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рп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26357" y="3363777"/>
          <a:ext cx="2069196" cy="71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90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58" y="3463632"/>
            <a:ext cx="825293" cy="66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>
            <a:solidFill>
              <a:prstClr val="black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14808</TotalTime>
  <Words>16308</Words>
  <Application>Microsoft Office PowerPoint</Application>
  <PresentationFormat>Произвольный</PresentationFormat>
  <Paragraphs>1642</Paragraphs>
  <Slides>71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Поток</vt:lpstr>
      <vt:lpstr>Лист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Экономическое развитие</vt:lpstr>
      <vt:lpstr>Развитие малого и среднего предпринимательства</vt:lpstr>
      <vt:lpstr>Презентация PowerPoint</vt:lpstr>
      <vt:lpstr>Презентация PowerPoint</vt:lpstr>
      <vt:lpstr>Улучшение инвестиционной привлекательности</vt:lpstr>
      <vt:lpstr>Презентация PowerPoint</vt:lpstr>
      <vt:lpstr>Крупные инвестиционные проекты, реализуемые на территориях 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детей в возрасте от 1 до 6 лет, получающих дошкольную образовательную услугу и (или) услугу по их содержанию в муниципальных образовательных учреждениях в общей численности  детей в возрасте 1 – 6 лет</vt:lpstr>
      <vt:lpstr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 детей в возрасте 1 - 6 лет (%)</vt:lpstr>
      <vt:lpstr>Доля детей в возрасте от 1 до 6 лет, стоящих на учете для определения в дошкольные муниципальные учреждения в общей численности детей  от 1 до 6 лет</vt:lpstr>
      <vt:lpstr>Доля  муниципальных дошкольных  образовательных  учреждений, здания которых  находятся в аварийном состоянии или требуют капитального ремонта,  в общем  количестве муниципальных дошкольных  учреждений</vt:lpstr>
      <vt:lpstr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сдавших единый государственный  экзамен по данным предметам</vt:lpstr>
      <vt:lpstr>Доля выпускников муниципальных общеобразовательных учреждений,  не получивших аттестат о среднем (полном) образовании, в общей численности выпускников муниципальных общеобразовательных учреждений</vt:lpstr>
      <vt:lpstr>Презентация PowerPoint</vt:lpstr>
      <vt:lpstr>Доля  муниципальных общеобразовательных учреждений,  соответствующих современным требованиям обучения, в общем количестве муниципальных  общеобразовательных учреждений  </vt:lpstr>
      <vt:lpstr>Доля  муниципальных общеобразовательных  учреждений, здания которых  находятся  в аварийном состоянии или требуют капитального ремонта,  в общем  количестве  муниципальных  общеобразовательных   учреждений</vt:lpstr>
      <vt:lpstr>Доля детей  первой и второй групп здоровья в общей численности обучающихся  в муниципальных общеобразовательных учреждениях</vt:lpstr>
      <vt:lpstr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vt:lpstr>
      <vt:lpstr>Презентация PowerPoint</vt:lpstr>
      <vt:lpstr>Доля детей в возрасте от 5 – 18 лет, получающих услуги по дополнительному  образованию в организациях различной организационно – правовой формы и формы собственности,  в общей численности детей данной возрастной группы </vt:lpstr>
      <vt:lpstr> Уровень фактической обеспеченности учреждениями культуры  от нормативной потребности</vt:lpstr>
      <vt:lpstr>Доля муниципальных учреждений культуры, здания которых находятся в аварийном состоянии или требуют капитального ремонт, в общем количестве  муниципальных  учреждений культуры</vt:lpstr>
      <vt:lpstr>Доля объектов культурного наследия, находящихся в муниципальной собственности и требующих консервации или реставрации, в общем количестве   объектов  культурного наследия</vt:lpstr>
      <vt:lpstr>Доля населения, систематически занимающегося физической культурой и спортом</vt:lpstr>
      <vt:lpstr>Презентация PowerPoint</vt:lpstr>
      <vt:lpstr>6. Жилищное строительство и обеспечение граждан жильем</vt:lpstr>
      <vt:lpstr>Презентация PowerPoint</vt:lpstr>
      <vt:lpstr>Площадь жилых помещений, приходящаяся на одного жителя, введенная в действие за год</vt:lpstr>
      <vt:lpstr>Ввод в действие жилых домов в расчете на одного жителя</vt:lpstr>
      <vt:lpstr>Площадь земельных участков,  предоставленных для строительства,  в расчете на 10 тыс. человек населения</vt:lpstr>
      <vt:lpstr>Площадь земельных участков, предоставленных для жилищного строительства,  индивидуального строительства и комплексного освоения  в расчете на 10 тыс. человек населения</vt:lpstr>
      <vt:lpstr>Площадь земельных участков, предоставленных для строительства,  в отношении которых с даты принятия решения о предоставлении земельного участка не было получено разрешение на ввод в эксплуатацию объектов  строительства </vt:lpstr>
      <vt:lpstr>Презентация PowerPoint</vt:lpstr>
      <vt:lpstr>Презентация PowerPoint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 в жилых помещениях</vt:lpstr>
      <vt:lpstr>Доля  налоговых и неналоговых  доходов  местного бюджета в  общем объеме  доходов  бюджета муниципального образования   </vt:lpstr>
      <vt:lpstr>Презентация PowerPoint</vt:lpstr>
      <vt:lpstr>Презентация PowerPoint</vt:lpstr>
      <vt:lpstr>Презентация PowerPoint</vt:lpstr>
      <vt:lpstr>II. ИТОГИ СОЦИОЛОГИЧЕСКИХ ОПРОСОВ НАСЕЛЕНИЯ</vt:lpstr>
      <vt:lpstr>Презентация PowerPoint</vt:lpstr>
      <vt:lpstr>III. РЕЗУЛЬТАТЫ ОЦЕНКИ ЭФФЕКТИВНОСТИ ДЕЯТЕЛЬНОСТИ ОРГАНОВ  МЕСТНОГО САМОУПРАВЛЕНИЯ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 Абакар Юсупович</dc:creator>
  <cp:lastModifiedBy>Arslan</cp:lastModifiedBy>
  <cp:revision>213</cp:revision>
  <cp:lastPrinted>2014-09-30T07:58:35Z</cp:lastPrinted>
  <dcterms:created xsi:type="dcterms:W3CDTF">2014-07-23T11:03:34Z</dcterms:created>
  <dcterms:modified xsi:type="dcterms:W3CDTF">2014-09-30T13:46:02Z</dcterms:modified>
</cp:coreProperties>
</file>